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Lst>
  <p:sldSz cx="21945600" cy="32918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CCBEA06-7298-F5AF-E46F-36D6DE6EBD85}" name="Hong, Sophia (US 1200)" initials="HS(1" userId="S::ana.s.hong@jpl.nasa.gov::8ed35a80-99c1-44c0-b57b-9b3aa285e4d8" providerId="AD"/>
  <p188:author id="{9F1056C4-72A9-A504-F5CB-4FBBE654700D}" name="Castaneda, Lupe (US 1230)" initials="CL(1" userId="S::Guadalupe.Castaneda@jpl.nasa.gov::6691f1d8-cdcc-421d-b26a-5c6cdec04609"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51415"/>
    <a:srgbClr val="9F2B1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482"/>
    <p:restoredTop sz="96405"/>
  </p:normalViewPr>
  <p:slideViewPr>
    <p:cSldViewPr snapToGrid="0">
      <p:cViewPr varScale="1">
        <p:scale>
          <a:sx n="26" d="100"/>
          <a:sy n="26" d="100"/>
        </p:scale>
        <p:origin x="5213" y="96"/>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8/10/relationships/authors" Target="author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45920" y="5387342"/>
            <a:ext cx="18653760" cy="11460480"/>
          </a:xfrm>
        </p:spPr>
        <p:txBody>
          <a:bodyPr anchor="b"/>
          <a:lstStyle>
            <a:lvl1pPr algn="ctr">
              <a:defRPr sz="14400"/>
            </a:lvl1pPr>
          </a:lstStyle>
          <a:p>
            <a:r>
              <a:rPr lang="en-US"/>
              <a:t>Click to edit Master title style</a:t>
            </a:r>
            <a:endParaRPr lang="en-US" dirty="0"/>
          </a:p>
        </p:txBody>
      </p:sp>
      <p:sp>
        <p:nvSpPr>
          <p:cNvPr id="3" name="Subtitle 2"/>
          <p:cNvSpPr>
            <a:spLocks noGrp="1"/>
          </p:cNvSpPr>
          <p:nvPr>
            <p:ph type="subTitle" idx="1"/>
          </p:nvPr>
        </p:nvSpPr>
        <p:spPr>
          <a:xfrm>
            <a:off x="2743200" y="17289782"/>
            <a:ext cx="16459200" cy="7947658"/>
          </a:xfrm>
        </p:spPr>
        <p:txBody>
          <a:bodyPr/>
          <a:lstStyle>
            <a:lvl1pPr marL="0" indent="0" algn="ctr">
              <a:buNone/>
              <a:defRPr sz="5760"/>
            </a:lvl1pPr>
            <a:lvl2pPr marL="1097280" indent="0" algn="ctr">
              <a:buNone/>
              <a:defRPr sz="4800"/>
            </a:lvl2pPr>
            <a:lvl3pPr marL="2194560" indent="0" algn="ctr">
              <a:buNone/>
              <a:defRPr sz="4320"/>
            </a:lvl3pPr>
            <a:lvl4pPr marL="3291840" indent="0" algn="ctr">
              <a:buNone/>
              <a:defRPr sz="3840"/>
            </a:lvl4pPr>
            <a:lvl5pPr marL="4389120" indent="0" algn="ctr">
              <a:buNone/>
              <a:defRPr sz="3840"/>
            </a:lvl5pPr>
            <a:lvl6pPr marL="5486400" indent="0" algn="ctr">
              <a:buNone/>
              <a:defRPr sz="3840"/>
            </a:lvl6pPr>
            <a:lvl7pPr marL="6583680" indent="0" algn="ctr">
              <a:buNone/>
              <a:defRPr sz="3840"/>
            </a:lvl7pPr>
            <a:lvl8pPr marL="7680960" indent="0" algn="ctr">
              <a:buNone/>
              <a:defRPr sz="3840"/>
            </a:lvl8pPr>
            <a:lvl9pPr marL="8778240" indent="0" algn="ctr">
              <a:buNone/>
              <a:defRPr sz="38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B41C0FA-16C0-894C-A716-8787E14EF5B7}" type="datetimeFigureOut">
              <a:rPr lang="en-US" smtClean="0"/>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CA531C-7793-A540-B2EB-21B5693E78E3}" type="slidenum">
              <a:rPr lang="en-US" smtClean="0"/>
              <a:t>‹#›</a:t>
            </a:fld>
            <a:endParaRPr lang="en-US"/>
          </a:p>
        </p:txBody>
      </p:sp>
    </p:spTree>
    <p:extLst>
      <p:ext uri="{BB962C8B-B14F-4D97-AF65-F5344CB8AC3E}">
        <p14:creationId xmlns:p14="http://schemas.microsoft.com/office/powerpoint/2010/main" val="1820138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41C0FA-16C0-894C-A716-8787E14EF5B7}" type="datetimeFigureOut">
              <a:rPr lang="en-US" smtClean="0"/>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CA531C-7793-A540-B2EB-21B5693E78E3}" type="slidenum">
              <a:rPr lang="en-US" smtClean="0"/>
              <a:t>‹#›</a:t>
            </a:fld>
            <a:endParaRPr lang="en-US"/>
          </a:p>
        </p:txBody>
      </p:sp>
    </p:spTree>
    <p:extLst>
      <p:ext uri="{BB962C8B-B14F-4D97-AF65-F5344CB8AC3E}">
        <p14:creationId xmlns:p14="http://schemas.microsoft.com/office/powerpoint/2010/main" val="1408014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97331" y="8206749"/>
            <a:ext cx="18928080" cy="13693138"/>
          </a:xfrm>
        </p:spPr>
        <p:txBody>
          <a:bodyPr anchor="b"/>
          <a:lstStyle>
            <a:lvl1pPr>
              <a:defRPr sz="14400"/>
            </a:lvl1pPr>
          </a:lstStyle>
          <a:p>
            <a:r>
              <a:rPr lang="en-US"/>
              <a:t>Click to edit Master title style</a:t>
            </a:r>
            <a:endParaRPr lang="en-US" dirty="0"/>
          </a:p>
        </p:txBody>
      </p:sp>
      <p:sp>
        <p:nvSpPr>
          <p:cNvPr id="3" name="Text Placeholder 2"/>
          <p:cNvSpPr>
            <a:spLocks noGrp="1"/>
          </p:cNvSpPr>
          <p:nvPr>
            <p:ph type="body" idx="1"/>
          </p:nvPr>
        </p:nvSpPr>
        <p:spPr>
          <a:xfrm>
            <a:off x="1497331" y="22029429"/>
            <a:ext cx="18928080" cy="7200898"/>
          </a:xfrm>
        </p:spPr>
        <p:txBody>
          <a:bodyPr/>
          <a:lstStyle>
            <a:lvl1pPr marL="0" indent="0">
              <a:buNone/>
              <a:defRPr sz="5760">
                <a:solidFill>
                  <a:schemeClr val="tx1"/>
                </a:solidFill>
              </a:defRPr>
            </a:lvl1pPr>
            <a:lvl2pPr marL="1097280" indent="0">
              <a:buNone/>
              <a:defRPr sz="4800">
                <a:solidFill>
                  <a:schemeClr val="tx1">
                    <a:tint val="75000"/>
                  </a:schemeClr>
                </a:solidFill>
              </a:defRPr>
            </a:lvl2pPr>
            <a:lvl3pPr marL="2194560" indent="0">
              <a:buNone/>
              <a:defRPr sz="4320">
                <a:solidFill>
                  <a:schemeClr val="tx1">
                    <a:tint val="75000"/>
                  </a:schemeClr>
                </a:solidFill>
              </a:defRPr>
            </a:lvl3pPr>
            <a:lvl4pPr marL="3291840" indent="0">
              <a:buNone/>
              <a:defRPr sz="3840">
                <a:solidFill>
                  <a:schemeClr val="tx1">
                    <a:tint val="75000"/>
                  </a:schemeClr>
                </a:solidFill>
              </a:defRPr>
            </a:lvl4pPr>
            <a:lvl5pPr marL="4389120" indent="0">
              <a:buNone/>
              <a:defRPr sz="3840">
                <a:solidFill>
                  <a:schemeClr val="tx1">
                    <a:tint val="75000"/>
                  </a:schemeClr>
                </a:solidFill>
              </a:defRPr>
            </a:lvl5pPr>
            <a:lvl6pPr marL="5486400" indent="0">
              <a:buNone/>
              <a:defRPr sz="3840">
                <a:solidFill>
                  <a:schemeClr val="tx1">
                    <a:tint val="75000"/>
                  </a:schemeClr>
                </a:solidFill>
              </a:defRPr>
            </a:lvl6pPr>
            <a:lvl7pPr marL="6583680" indent="0">
              <a:buNone/>
              <a:defRPr sz="3840">
                <a:solidFill>
                  <a:schemeClr val="tx1">
                    <a:tint val="75000"/>
                  </a:schemeClr>
                </a:solidFill>
              </a:defRPr>
            </a:lvl7pPr>
            <a:lvl8pPr marL="7680960" indent="0">
              <a:buNone/>
              <a:defRPr sz="3840">
                <a:solidFill>
                  <a:schemeClr val="tx1">
                    <a:tint val="75000"/>
                  </a:schemeClr>
                </a:solidFill>
              </a:defRPr>
            </a:lvl8pPr>
            <a:lvl9pPr marL="8778240" indent="0">
              <a:buNone/>
              <a:defRPr sz="38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41C0FA-16C0-894C-A716-8787E14EF5B7}" type="datetimeFigureOut">
              <a:rPr lang="en-US" smtClean="0"/>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CA531C-7793-A540-B2EB-21B5693E78E3}" type="slidenum">
              <a:rPr lang="en-US" smtClean="0"/>
              <a:t>‹#›</a:t>
            </a:fld>
            <a:endParaRPr lang="en-US"/>
          </a:p>
        </p:txBody>
      </p:sp>
    </p:spTree>
    <p:extLst>
      <p:ext uri="{BB962C8B-B14F-4D97-AF65-F5344CB8AC3E}">
        <p14:creationId xmlns:p14="http://schemas.microsoft.com/office/powerpoint/2010/main" val="3970350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08760" y="8763000"/>
            <a:ext cx="932688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1109960" y="8763000"/>
            <a:ext cx="932688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41C0FA-16C0-894C-A716-8787E14EF5B7}" type="datetimeFigureOut">
              <a:rPr lang="en-US" smtClean="0"/>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CA531C-7793-A540-B2EB-21B5693E78E3}" type="slidenum">
              <a:rPr lang="en-US" smtClean="0"/>
              <a:t>‹#›</a:t>
            </a:fld>
            <a:endParaRPr lang="en-US"/>
          </a:p>
        </p:txBody>
      </p:sp>
    </p:spTree>
    <p:extLst>
      <p:ext uri="{BB962C8B-B14F-4D97-AF65-F5344CB8AC3E}">
        <p14:creationId xmlns:p14="http://schemas.microsoft.com/office/powerpoint/2010/main" val="70036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11618" y="1752607"/>
            <a:ext cx="18928080" cy="6362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11621" y="8069582"/>
            <a:ext cx="9284016" cy="3954778"/>
          </a:xfrm>
        </p:spPr>
        <p:txBody>
          <a:bodyPr anchor="b"/>
          <a:lstStyle>
            <a:lvl1pPr marL="0" indent="0">
              <a:buNone/>
              <a:defRPr sz="5760" b="1"/>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US"/>
              <a:t>Click to edit Master text styles</a:t>
            </a:r>
          </a:p>
        </p:txBody>
      </p:sp>
      <p:sp>
        <p:nvSpPr>
          <p:cNvPr id="4" name="Content Placeholder 3"/>
          <p:cNvSpPr>
            <a:spLocks noGrp="1"/>
          </p:cNvSpPr>
          <p:nvPr>
            <p:ph sz="half" idx="2"/>
          </p:nvPr>
        </p:nvSpPr>
        <p:spPr>
          <a:xfrm>
            <a:off x="1511621" y="12024360"/>
            <a:ext cx="9284016"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1109961" y="8069582"/>
            <a:ext cx="9329738" cy="3954778"/>
          </a:xfrm>
        </p:spPr>
        <p:txBody>
          <a:bodyPr anchor="b"/>
          <a:lstStyle>
            <a:lvl1pPr marL="0" indent="0">
              <a:buNone/>
              <a:defRPr sz="5760" b="1"/>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US"/>
              <a:t>Click to edit Master text styles</a:t>
            </a:r>
          </a:p>
        </p:txBody>
      </p:sp>
      <p:sp>
        <p:nvSpPr>
          <p:cNvPr id="6" name="Content Placeholder 5"/>
          <p:cNvSpPr>
            <a:spLocks noGrp="1"/>
          </p:cNvSpPr>
          <p:nvPr>
            <p:ph sz="quarter" idx="4"/>
          </p:nvPr>
        </p:nvSpPr>
        <p:spPr>
          <a:xfrm>
            <a:off x="11109961" y="12024360"/>
            <a:ext cx="9329738"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41C0FA-16C0-894C-A716-8787E14EF5B7}" type="datetimeFigureOut">
              <a:rPr lang="en-US" smtClean="0"/>
              <a:t>11/28/2023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2CA531C-7793-A540-B2EB-21B5693E78E3}" type="slidenum">
              <a:rPr lang="en-US" smtClean="0"/>
              <a:t>‹#›</a:t>
            </a:fld>
            <a:endParaRPr lang="en-US"/>
          </a:p>
        </p:txBody>
      </p:sp>
    </p:spTree>
    <p:extLst>
      <p:ext uri="{BB962C8B-B14F-4D97-AF65-F5344CB8AC3E}">
        <p14:creationId xmlns:p14="http://schemas.microsoft.com/office/powerpoint/2010/main" val="1713448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41C0FA-16C0-894C-A716-8787E14EF5B7}" type="datetimeFigureOut">
              <a:rPr lang="en-US" smtClean="0"/>
              <a:t>11/28/2023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2CA531C-7793-A540-B2EB-21B5693E78E3}" type="slidenum">
              <a:rPr lang="en-US" smtClean="0"/>
              <a:t>‹#›</a:t>
            </a:fld>
            <a:endParaRPr lang="en-US"/>
          </a:p>
        </p:txBody>
      </p:sp>
    </p:spTree>
    <p:extLst>
      <p:ext uri="{BB962C8B-B14F-4D97-AF65-F5344CB8AC3E}">
        <p14:creationId xmlns:p14="http://schemas.microsoft.com/office/powerpoint/2010/main" val="498772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41C0FA-16C0-894C-A716-8787E14EF5B7}" type="datetimeFigureOut">
              <a:rPr lang="en-US" smtClean="0"/>
              <a:t>11/28/2023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2CA531C-7793-A540-B2EB-21B5693E78E3}" type="slidenum">
              <a:rPr lang="en-US" smtClean="0"/>
              <a:t>‹#›</a:t>
            </a:fld>
            <a:endParaRPr lang="en-US"/>
          </a:p>
        </p:txBody>
      </p:sp>
    </p:spTree>
    <p:extLst>
      <p:ext uri="{BB962C8B-B14F-4D97-AF65-F5344CB8AC3E}">
        <p14:creationId xmlns:p14="http://schemas.microsoft.com/office/powerpoint/2010/main" val="3819746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1619" y="2194560"/>
            <a:ext cx="7078027" cy="7680960"/>
          </a:xfrm>
        </p:spPr>
        <p:txBody>
          <a:bodyPr anchor="b"/>
          <a:lstStyle>
            <a:lvl1pPr>
              <a:defRPr sz="7680"/>
            </a:lvl1pPr>
          </a:lstStyle>
          <a:p>
            <a:r>
              <a:rPr lang="en-US"/>
              <a:t>Click to edit Master title style</a:t>
            </a:r>
            <a:endParaRPr lang="en-US" dirty="0"/>
          </a:p>
        </p:txBody>
      </p:sp>
      <p:sp>
        <p:nvSpPr>
          <p:cNvPr id="3" name="Content Placeholder 2"/>
          <p:cNvSpPr>
            <a:spLocks noGrp="1"/>
          </p:cNvSpPr>
          <p:nvPr>
            <p:ph idx="1"/>
          </p:nvPr>
        </p:nvSpPr>
        <p:spPr>
          <a:xfrm>
            <a:off x="9329738" y="4739647"/>
            <a:ext cx="11109960" cy="23393400"/>
          </a:xfrm>
        </p:spPr>
        <p:txBody>
          <a:bodyPr/>
          <a:lstStyle>
            <a:lvl1pPr>
              <a:defRPr sz="7680"/>
            </a:lvl1pPr>
            <a:lvl2pPr>
              <a:defRPr sz="6720"/>
            </a:lvl2pPr>
            <a:lvl3pPr>
              <a:defRPr sz="5760"/>
            </a:lvl3pPr>
            <a:lvl4pPr>
              <a:defRPr sz="4800"/>
            </a:lvl4pPr>
            <a:lvl5pPr>
              <a:defRPr sz="4800"/>
            </a:lvl5pPr>
            <a:lvl6pPr>
              <a:defRPr sz="4800"/>
            </a:lvl6pPr>
            <a:lvl7pPr>
              <a:defRPr sz="4800"/>
            </a:lvl7pPr>
            <a:lvl8pPr>
              <a:defRPr sz="4800"/>
            </a:lvl8pPr>
            <a:lvl9pPr>
              <a:defRPr sz="4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11619" y="9875520"/>
            <a:ext cx="7078027" cy="18295622"/>
          </a:xfrm>
        </p:spPr>
        <p:txBody>
          <a:bodyPr/>
          <a:lstStyle>
            <a:lvl1pPr marL="0" indent="0">
              <a:buNone/>
              <a:defRPr sz="384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US"/>
              <a:t>Click to edit Master text styles</a:t>
            </a:r>
          </a:p>
        </p:txBody>
      </p:sp>
      <p:sp>
        <p:nvSpPr>
          <p:cNvPr id="5" name="Date Placeholder 4"/>
          <p:cNvSpPr>
            <a:spLocks noGrp="1"/>
          </p:cNvSpPr>
          <p:nvPr>
            <p:ph type="dt" sz="half" idx="10"/>
          </p:nvPr>
        </p:nvSpPr>
        <p:spPr/>
        <p:txBody>
          <a:bodyPr/>
          <a:lstStyle/>
          <a:p>
            <a:fld id="{9B41C0FA-16C0-894C-A716-8787E14EF5B7}" type="datetimeFigureOut">
              <a:rPr lang="en-US" smtClean="0"/>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CA531C-7793-A540-B2EB-21B5693E78E3}" type="slidenum">
              <a:rPr lang="en-US" smtClean="0"/>
              <a:t>‹#›</a:t>
            </a:fld>
            <a:endParaRPr lang="en-US"/>
          </a:p>
        </p:txBody>
      </p:sp>
    </p:spTree>
    <p:extLst>
      <p:ext uri="{BB962C8B-B14F-4D97-AF65-F5344CB8AC3E}">
        <p14:creationId xmlns:p14="http://schemas.microsoft.com/office/powerpoint/2010/main" val="3697742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1619" y="2194560"/>
            <a:ext cx="7078027" cy="7680960"/>
          </a:xfrm>
        </p:spPr>
        <p:txBody>
          <a:bodyPr anchor="b"/>
          <a:lstStyle>
            <a:lvl1pPr>
              <a:defRPr sz="7680"/>
            </a:lvl1pPr>
          </a:lstStyle>
          <a:p>
            <a:r>
              <a:rPr lang="en-US"/>
              <a:t>Click to edit Master title style</a:t>
            </a:r>
            <a:endParaRPr lang="en-US" dirty="0"/>
          </a:p>
        </p:txBody>
      </p:sp>
      <p:sp>
        <p:nvSpPr>
          <p:cNvPr id="3" name="Picture Placeholder 2"/>
          <p:cNvSpPr>
            <a:spLocks noGrp="1" noChangeAspect="1"/>
          </p:cNvSpPr>
          <p:nvPr>
            <p:ph type="pic" idx="1"/>
          </p:nvPr>
        </p:nvSpPr>
        <p:spPr>
          <a:xfrm>
            <a:off x="9329738" y="4739647"/>
            <a:ext cx="11109960" cy="23393400"/>
          </a:xfrm>
        </p:spPr>
        <p:txBody>
          <a:bodyPr anchor="t"/>
          <a:lstStyle>
            <a:lvl1pPr marL="0" indent="0">
              <a:buNone/>
              <a:defRPr sz="7680"/>
            </a:lvl1pPr>
            <a:lvl2pPr marL="1097280" indent="0">
              <a:buNone/>
              <a:defRPr sz="6720"/>
            </a:lvl2pPr>
            <a:lvl3pPr marL="2194560" indent="0">
              <a:buNone/>
              <a:defRPr sz="5760"/>
            </a:lvl3pPr>
            <a:lvl4pPr marL="3291840" indent="0">
              <a:buNone/>
              <a:defRPr sz="4800"/>
            </a:lvl4pPr>
            <a:lvl5pPr marL="4389120" indent="0">
              <a:buNone/>
              <a:defRPr sz="4800"/>
            </a:lvl5pPr>
            <a:lvl6pPr marL="5486400" indent="0">
              <a:buNone/>
              <a:defRPr sz="4800"/>
            </a:lvl6pPr>
            <a:lvl7pPr marL="6583680" indent="0">
              <a:buNone/>
              <a:defRPr sz="4800"/>
            </a:lvl7pPr>
            <a:lvl8pPr marL="7680960" indent="0">
              <a:buNone/>
              <a:defRPr sz="4800"/>
            </a:lvl8pPr>
            <a:lvl9pPr marL="8778240" indent="0">
              <a:buNone/>
              <a:defRPr sz="4800"/>
            </a:lvl9pPr>
          </a:lstStyle>
          <a:p>
            <a:r>
              <a:rPr lang="en-US"/>
              <a:t>Click icon to add picture</a:t>
            </a:r>
            <a:endParaRPr lang="en-US" dirty="0"/>
          </a:p>
        </p:txBody>
      </p:sp>
      <p:sp>
        <p:nvSpPr>
          <p:cNvPr id="4" name="Text Placeholder 3"/>
          <p:cNvSpPr>
            <a:spLocks noGrp="1"/>
          </p:cNvSpPr>
          <p:nvPr>
            <p:ph type="body" sz="half" idx="2"/>
          </p:nvPr>
        </p:nvSpPr>
        <p:spPr>
          <a:xfrm>
            <a:off x="1511619" y="9875520"/>
            <a:ext cx="7078027" cy="18295622"/>
          </a:xfrm>
        </p:spPr>
        <p:txBody>
          <a:bodyPr/>
          <a:lstStyle>
            <a:lvl1pPr marL="0" indent="0">
              <a:buNone/>
              <a:defRPr sz="384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US"/>
              <a:t>Click to edit Master text styles</a:t>
            </a:r>
          </a:p>
        </p:txBody>
      </p:sp>
      <p:sp>
        <p:nvSpPr>
          <p:cNvPr id="5" name="Date Placeholder 4"/>
          <p:cNvSpPr>
            <a:spLocks noGrp="1"/>
          </p:cNvSpPr>
          <p:nvPr>
            <p:ph type="dt" sz="half" idx="10"/>
          </p:nvPr>
        </p:nvSpPr>
        <p:spPr/>
        <p:txBody>
          <a:bodyPr/>
          <a:lstStyle/>
          <a:p>
            <a:fld id="{9B41C0FA-16C0-894C-A716-8787E14EF5B7}" type="datetimeFigureOut">
              <a:rPr lang="en-US" smtClean="0"/>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CA531C-7793-A540-B2EB-21B5693E78E3}" type="slidenum">
              <a:rPr lang="en-US" smtClean="0"/>
              <a:t>‹#›</a:t>
            </a:fld>
            <a:endParaRPr lang="en-US"/>
          </a:p>
        </p:txBody>
      </p:sp>
    </p:spTree>
    <p:extLst>
      <p:ext uri="{BB962C8B-B14F-4D97-AF65-F5344CB8AC3E}">
        <p14:creationId xmlns:p14="http://schemas.microsoft.com/office/powerpoint/2010/main" val="545459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41C0FA-16C0-894C-A716-8787E14EF5B7}" type="datetimeFigureOut">
              <a:rPr lang="en-US" smtClean="0"/>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CA531C-7793-A540-B2EB-21B5693E78E3}" type="slidenum">
              <a:rPr lang="en-US" smtClean="0"/>
              <a:t>‹#›</a:t>
            </a:fld>
            <a:endParaRPr lang="en-US"/>
          </a:p>
        </p:txBody>
      </p:sp>
    </p:spTree>
    <p:extLst>
      <p:ext uri="{BB962C8B-B14F-4D97-AF65-F5344CB8AC3E}">
        <p14:creationId xmlns:p14="http://schemas.microsoft.com/office/powerpoint/2010/main" val="3890185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704821" y="1752600"/>
            <a:ext cx="4732020" cy="2789682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508761" y="1752600"/>
            <a:ext cx="1392174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41C0FA-16C0-894C-A716-8787E14EF5B7}" type="datetimeFigureOut">
              <a:rPr lang="en-US" smtClean="0"/>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CA531C-7793-A540-B2EB-21B5693E78E3}" type="slidenum">
              <a:rPr lang="en-US" smtClean="0"/>
              <a:t>‹#›</a:t>
            </a:fld>
            <a:endParaRPr lang="en-US"/>
          </a:p>
        </p:txBody>
      </p:sp>
    </p:spTree>
    <p:extLst>
      <p:ext uri="{BB962C8B-B14F-4D97-AF65-F5344CB8AC3E}">
        <p14:creationId xmlns:p14="http://schemas.microsoft.com/office/powerpoint/2010/main" val="4146967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08760" y="1752607"/>
            <a:ext cx="18928080" cy="6362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508760" y="8763000"/>
            <a:ext cx="1892808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08760" y="30510487"/>
            <a:ext cx="4937760" cy="1752600"/>
          </a:xfrm>
          <a:prstGeom prst="rect">
            <a:avLst/>
          </a:prstGeom>
        </p:spPr>
        <p:txBody>
          <a:bodyPr vert="horz" lIns="91440" tIns="45720" rIns="91440" bIns="45720" rtlCol="0" anchor="ctr"/>
          <a:lstStyle>
            <a:lvl1pPr algn="l">
              <a:defRPr sz="2880">
                <a:solidFill>
                  <a:schemeClr val="tx1">
                    <a:tint val="75000"/>
                  </a:schemeClr>
                </a:solidFill>
              </a:defRPr>
            </a:lvl1pPr>
          </a:lstStyle>
          <a:p>
            <a:fld id="{9B41C0FA-16C0-894C-A716-8787E14EF5B7}" type="datetimeFigureOut">
              <a:rPr lang="en-US" smtClean="0"/>
              <a:t>11/28/2023</a:t>
            </a:fld>
            <a:endParaRPr lang="en-US"/>
          </a:p>
        </p:txBody>
      </p:sp>
      <p:sp>
        <p:nvSpPr>
          <p:cNvPr id="5" name="Footer Placeholder 4"/>
          <p:cNvSpPr>
            <a:spLocks noGrp="1"/>
          </p:cNvSpPr>
          <p:nvPr>
            <p:ph type="ftr" sz="quarter" idx="3"/>
          </p:nvPr>
        </p:nvSpPr>
        <p:spPr>
          <a:xfrm>
            <a:off x="7269480" y="30510487"/>
            <a:ext cx="7406640" cy="1752600"/>
          </a:xfrm>
          <a:prstGeom prst="rect">
            <a:avLst/>
          </a:prstGeom>
        </p:spPr>
        <p:txBody>
          <a:bodyPr vert="horz" lIns="91440" tIns="45720" rIns="91440" bIns="45720" rtlCol="0" anchor="ctr"/>
          <a:lstStyle>
            <a:lvl1pPr algn="ctr">
              <a:defRPr sz="288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499080" y="30510487"/>
            <a:ext cx="4937760" cy="1752600"/>
          </a:xfrm>
          <a:prstGeom prst="rect">
            <a:avLst/>
          </a:prstGeom>
        </p:spPr>
        <p:txBody>
          <a:bodyPr vert="horz" lIns="91440" tIns="45720" rIns="91440" bIns="45720" rtlCol="0" anchor="ctr"/>
          <a:lstStyle>
            <a:lvl1pPr algn="r">
              <a:defRPr sz="2880">
                <a:solidFill>
                  <a:schemeClr val="tx1">
                    <a:tint val="75000"/>
                  </a:schemeClr>
                </a:solidFill>
              </a:defRPr>
            </a:lvl1pPr>
          </a:lstStyle>
          <a:p>
            <a:fld id="{92CA531C-7793-A540-B2EB-21B5693E78E3}" type="slidenum">
              <a:rPr lang="en-US" smtClean="0"/>
              <a:t>‹#›</a:t>
            </a:fld>
            <a:endParaRPr lang="en-US"/>
          </a:p>
        </p:txBody>
      </p:sp>
    </p:spTree>
    <p:extLst>
      <p:ext uri="{BB962C8B-B14F-4D97-AF65-F5344CB8AC3E}">
        <p14:creationId xmlns:p14="http://schemas.microsoft.com/office/powerpoint/2010/main" val="32614262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194560" rtl="0" eaLnBrk="1" latinLnBrk="0" hangingPunct="1">
        <a:lnSpc>
          <a:spcPct val="90000"/>
        </a:lnSpc>
        <a:spcBef>
          <a:spcPct val="0"/>
        </a:spcBef>
        <a:buNone/>
        <a:defRPr sz="10560" kern="1200">
          <a:solidFill>
            <a:schemeClr val="tx1"/>
          </a:solidFill>
          <a:latin typeface="+mj-lt"/>
          <a:ea typeface="+mj-ea"/>
          <a:cs typeface="+mj-cs"/>
        </a:defRPr>
      </a:lvl1pPr>
    </p:titleStyle>
    <p:bodyStyle>
      <a:lvl1pPr marL="548640" indent="-548640" algn="l" defTabSz="2194560" rtl="0" eaLnBrk="1" latinLnBrk="0" hangingPunct="1">
        <a:lnSpc>
          <a:spcPct val="90000"/>
        </a:lnSpc>
        <a:spcBef>
          <a:spcPts val="2400"/>
        </a:spcBef>
        <a:buFont typeface="Arial" panose="020B0604020202020204" pitchFamily="34" charset="0"/>
        <a:buChar char="•"/>
        <a:defRPr sz="6720" kern="1200">
          <a:solidFill>
            <a:schemeClr val="tx1"/>
          </a:solidFill>
          <a:latin typeface="+mn-lt"/>
          <a:ea typeface="+mn-ea"/>
          <a:cs typeface="+mn-cs"/>
        </a:defRPr>
      </a:lvl1pPr>
      <a:lvl2pPr marL="1645920" indent="-548640" algn="l" defTabSz="2194560" rtl="0" eaLnBrk="1" latinLnBrk="0" hangingPunct="1">
        <a:lnSpc>
          <a:spcPct val="90000"/>
        </a:lnSpc>
        <a:spcBef>
          <a:spcPts val="1200"/>
        </a:spcBef>
        <a:buFont typeface="Arial" panose="020B0604020202020204" pitchFamily="34" charset="0"/>
        <a:buChar char="•"/>
        <a:defRPr sz="5760" kern="1200">
          <a:solidFill>
            <a:schemeClr val="tx1"/>
          </a:solidFill>
          <a:latin typeface="+mn-lt"/>
          <a:ea typeface="+mn-ea"/>
          <a:cs typeface="+mn-cs"/>
        </a:defRPr>
      </a:lvl2pPr>
      <a:lvl3pPr marL="2743200" indent="-548640" algn="l" defTabSz="2194560" rtl="0" eaLnBrk="1" latinLnBrk="0" hangingPunct="1">
        <a:lnSpc>
          <a:spcPct val="90000"/>
        </a:lnSpc>
        <a:spcBef>
          <a:spcPts val="1200"/>
        </a:spcBef>
        <a:buFont typeface="Arial" panose="020B0604020202020204" pitchFamily="34" charset="0"/>
        <a:buChar char="•"/>
        <a:defRPr sz="4800" kern="1200">
          <a:solidFill>
            <a:schemeClr val="tx1"/>
          </a:solidFill>
          <a:latin typeface="+mn-lt"/>
          <a:ea typeface="+mn-ea"/>
          <a:cs typeface="+mn-cs"/>
        </a:defRPr>
      </a:lvl3pPr>
      <a:lvl4pPr marL="384048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4pPr>
      <a:lvl5pPr marL="493776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5pPr>
      <a:lvl6pPr marL="603504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6pPr>
      <a:lvl7pPr marL="713232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7pPr>
      <a:lvl8pPr marL="822960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8pPr>
      <a:lvl9pPr marL="932688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9pPr>
    </p:bodyStyle>
    <p:otherStyle>
      <a:defPPr>
        <a:defRPr lang="en-US"/>
      </a:defPPr>
      <a:lvl1pPr marL="0" algn="l" defTabSz="2194560" rtl="0" eaLnBrk="1" latinLnBrk="0" hangingPunct="1">
        <a:defRPr sz="4320" kern="1200">
          <a:solidFill>
            <a:schemeClr val="tx1"/>
          </a:solidFill>
          <a:latin typeface="+mn-lt"/>
          <a:ea typeface="+mn-ea"/>
          <a:cs typeface="+mn-cs"/>
        </a:defRPr>
      </a:lvl1pPr>
      <a:lvl2pPr marL="1097280" algn="l" defTabSz="2194560" rtl="0" eaLnBrk="1" latinLnBrk="0" hangingPunct="1">
        <a:defRPr sz="4320" kern="1200">
          <a:solidFill>
            <a:schemeClr val="tx1"/>
          </a:solidFill>
          <a:latin typeface="+mn-lt"/>
          <a:ea typeface="+mn-ea"/>
          <a:cs typeface="+mn-cs"/>
        </a:defRPr>
      </a:lvl2pPr>
      <a:lvl3pPr marL="2194560" algn="l" defTabSz="2194560" rtl="0" eaLnBrk="1" latinLnBrk="0" hangingPunct="1">
        <a:defRPr sz="4320" kern="1200">
          <a:solidFill>
            <a:schemeClr val="tx1"/>
          </a:solidFill>
          <a:latin typeface="+mn-lt"/>
          <a:ea typeface="+mn-ea"/>
          <a:cs typeface="+mn-cs"/>
        </a:defRPr>
      </a:lvl3pPr>
      <a:lvl4pPr marL="3291840" algn="l" defTabSz="2194560" rtl="0" eaLnBrk="1" latinLnBrk="0" hangingPunct="1">
        <a:defRPr sz="4320" kern="1200">
          <a:solidFill>
            <a:schemeClr val="tx1"/>
          </a:solidFill>
          <a:latin typeface="+mn-lt"/>
          <a:ea typeface="+mn-ea"/>
          <a:cs typeface="+mn-cs"/>
        </a:defRPr>
      </a:lvl4pPr>
      <a:lvl5pPr marL="4389120" algn="l" defTabSz="2194560" rtl="0" eaLnBrk="1" latinLnBrk="0" hangingPunct="1">
        <a:defRPr sz="4320" kern="1200">
          <a:solidFill>
            <a:schemeClr val="tx1"/>
          </a:solidFill>
          <a:latin typeface="+mn-lt"/>
          <a:ea typeface="+mn-ea"/>
          <a:cs typeface="+mn-cs"/>
        </a:defRPr>
      </a:lvl5pPr>
      <a:lvl6pPr marL="5486400" algn="l" defTabSz="2194560" rtl="0" eaLnBrk="1" latinLnBrk="0" hangingPunct="1">
        <a:defRPr sz="4320" kern="1200">
          <a:solidFill>
            <a:schemeClr val="tx1"/>
          </a:solidFill>
          <a:latin typeface="+mn-lt"/>
          <a:ea typeface="+mn-ea"/>
          <a:cs typeface="+mn-cs"/>
        </a:defRPr>
      </a:lvl6pPr>
      <a:lvl7pPr marL="6583680" algn="l" defTabSz="2194560" rtl="0" eaLnBrk="1" latinLnBrk="0" hangingPunct="1">
        <a:defRPr sz="4320" kern="1200">
          <a:solidFill>
            <a:schemeClr val="tx1"/>
          </a:solidFill>
          <a:latin typeface="+mn-lt"/>
          <a:ea typeface="+mn-ea"/>
          <a:cs typeface="+mn-cs"/>
        </a:defRPr>
      </a:lvl7pPr>
      <a:lvl8pPr marL="7680960" algn="l" defTabSz="2194560" rtl="0" eaLnBrk="1" latinLnBrk="0" hangingPunct="1">
        <a:defRPr sz="4320" kern="1200">
          <a:solidFill>
            <a:schemeClr val="tx1"/>
          </a:solidFill>
          <a:latin typeface="+mn-lt"/>
          <a:ea typeface="+mn-ea"/>
          <a:cs typeface="+mn-cs"/>
        </a:defRPr>
      </a:lvl8pPr>
      <a:lvl9pPr marL="8778240" algn="l" defTabSz="2194560" rtl="0" eaLnBrk="1" latinLnBrk="0" hangingPunct="1">
        <a:defRPr sz="43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mailto:asimpson@jpl.nasa.gov" TargetMode="External"/><Relationship Id="rId7"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tiff"/><Relationship Id="rId5" Type="http://schemas.openxmlformats.org/officeDocument/2006/relationships/image" Target="../media/image3.png"/><Relationship Id="rId10" Type="http://schemas.openxmlformats.org/officeDocument/2006/relationships/image" Target="../media/image8.tiff"/><Relationship Id="rId4" Type="http://schemas.openxmlformats.org/officeDocument/2006/relationships/image" Target="../media/image2.png"/><Relationship Id="rId9" Type="http://schemas.openxmlformats.org/officeDocument/2006/relationships/image" Target="../media/image7.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7008870-3C96-F7DA-7C91-760C1D693711}"/>
              </a:ext>
            </a:extLst>
          </p:cNvPr>
          <p:cNvSpPr/>
          <p:nvPr/>
        </p:nvSpPr>
        <p:spPr>
          <a:xfrm>
            <a:off x="0" y="-54024"/>
            <a:ext cx="21945600" cy="22979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highlight>
                <a:srgbClr val="000000"/>
              </a:highlight>
            </a:endParaRPr>
          </a:p>
        </p:txBody>
      </p:sp>
      <p:sp>
        <p:nvSpPr>
          <p:cNvPr id="4" name="Rectangle 3">
            <a:extLst>
              <a:ext uri="{FF2B5EF4-FFF2-40B4-BE49-F238E27FC236}">
                <a16:creationId xmlns:a16="http://schemas.microsoft.com/office/drawing/2014/main" id="{204185AC-9F19-D1B5-3E2C-C165D877F433}"/>
              </a:ext>
            </a:extLst>
          </p:cNvPr>
          <p:cNvSpPr/>
          <p:nvPr/>
        </p:nvSpPr>
        <p:spPr>
          <a:xfrm>
            <a:off x="0" y="2268101"/>
            <a:ext cx="21945600" cy="6220282"/>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366A532A-FFBD-15D8-A09B-9CB6F0E3F99E}"/>
              </a:ext>
            </a:extLst>
          </p:cNvPr>
          <p:cNvSpPr txBox="1"/>
          <p:nvPr/>
        </p:nvSpPr>
        <p:spPr>
          <a:xfrm>
            <a:off x="710890" y="29401084"/>
            <a:ext cx="8050696" cy="2015936"/>
          </a:xfrm>
          <a:prstGeom prst="rect">
            <a:avLst/>
          </a:prstGeom>
          <a:noFill/>
        </p:spPr>
        <p:txBody>
          <a:bodyPr wrap="square" rtlCol="0">
            <a:spAutoFit/>
          </a:bodyPr>
          <a:lstStyle/>
          <a:p>
            <a:r>
              <a:rPr lang="en-US" sz="2200" b="1" dirty="0">
                <a:latin typeface="Helvetica" pitchFamily="2" charset="0"/>
                <a:cs typeface="Arial" panose="020B0604020202020204" pitchFamily="34" charset="0"/>
              </a:rPr>
              <a:t>National Aeronautics and Space Administration</a:t>
            </a:r>
          </a:p>
          <a:p>
            <a:pPr>
              <a:spcBef>
                <a:spcPts val="1800"/>
              </a:spcBef>
            </a:pPr>
            <a:r>
              <a:rPr lang="en-US" sz="2200" b="1" dirty="0">
                <a:latin typeface="Helvetica" pitchFamily="2" charset="0"/>
                <a:cs typeface="Arial" panose="020B0604020202020204" pitchFamily="34" charset="0"/>
              </a:rPr>
              <a:t>Jet Propulsion Laboratory</a:t>
            </a:r>
          </a:p>
          <a:p>
            <a:r>
              <a:rPr lang="en-US" sz="2200" dirty="0">
                <a:latin typeface="Helvetica" pitchFamily="2" charset="0"/>
                <a:cs typeface="Arial" panose="020B0604020202020204" pitchFamily="34" charset="0"/>
              </a:rPr>
              <a:t>California Institute of Technology</a:t>
            </a:r>
          </a:p>
          <a:p>
            <a:r>
              <a:rPr lang="en-US" sz="2200" dirty="0">
                <a:latin typeface="Helvetica" pitchFamily="2" charset="0"/>
                <a:cs typeface="Arial" panose="020B0604020202020204" pitchFamily="34" charset="0"/>
              </a:rPr>
              <a:t>Pasadena, California</a:t>
            </a:r>
          </a:p>
          <a:p>
            <a:r>
              <a:rPr lang="en-US" sz="2200" b="1" dirty="0" err="1">
                <a:latin typeface="Helvetica" pitchFamily="2" charset="0"/>
                <a:cs typeface="Arial" panose="020B0604020202020204" pitchFamily="34" charset="0"/>
              </a:rPr>
              <a:t>www.nasa.gov</a:t>
            </a:r>
            <a:endParaRPr lang="en-US" sz="2200" b="1" dirty="0">
              <a:latin typeface="Helvetica" pitchFamily="2" charset="0"/>
              <a:cs typeface="Arial" panose="020B0604020202020204" pitchFamily="34" charset="0"/>
            </a:endParaRPr>
          </a:p>
        </p:txBody>
      </p:sp>
      <p:sp>
        <p:nvSpPr>
          <p:cNvPr id="9" name="TextBox 8">
            <a:extLst>
              <a:ext uri="{FF2B5EF4-FFF2-40B4-BE49-F238E27FC236}">
                <a16:creationId xmlns:a16="http://schemas.microsoft.com/office/drawing/2014/main" id="{D68DB0F1-A907-BDB2-DC66-13092EE4F97A}"/>
              </a:ext>
            </a:extLst>
          </p:cNvPr>
          <p:cNvSpPr txBox="1"/>
          <p:nvPr/>
        </p:nvSpPr>
        <p:spPr>
          <a:xfrm>
            <a:off x="729474" y="835097"/>
            <a:ext cx="7515225" cy="430887"/>
          </a:xfrm>
          <a:prstGeom prst="rect">
            <a:avLst/>
          </a:prstGeom>
          <a:noFill/>
        </p:spPr>
        <p:txBody>
          <a:bodyPr wrap="square" rtlCol="0">
            <a:spAutoFit/>
          </a:bodyPr>
          <a:lstStyle/>
          <a:p>
            <a:r>
              <a:rPr lang="en-US" sz="2200" dirty="0">
                <a:solidFill>
                  <a:schemeClr val="bg1"/>
                </a:solidFill>
                <a:latin typeface="Helvetica" pitchFamily="2" charset="0"/>
                <a:cs typeface="Arial" panose="020B0604020202020204" pitchFamily="34" charset="0"/>
              </a:rPr>
              <a:t>National Aeronautics and Space Administration</a:t>
            </a:r>
            <a:endParaRPr lang="en-US" sz="2000" dirty="0">
              <a:solidFill>
                <a:schemeClr val="bg1"/>
              </a:solidFill>
              <a:latin typeface="Helvetica" pitchFamily="2" charset="0"/>
              <a:cs typeface="Arial" panose="020B0604020202020204" pitchFamily="34" charset="0"/>
            </a:endParaRPr>
          </a:p>
        </p:txBody>
      </p:sp>
      <p:sp>
        <p:nvSpPr>
          <p:cNvPr id="12" name="Rectangle 11">
            <a:extLst>
              <a:ext uri="{FF2B5EF4-FFF2-40B4-BE49-F238E27FC236}">
                <a16:creationId xmlns:a16="http://schemas.microsoft.com/office/drawing/2014/main" id="{E1B6AD9F-C2D0-FAA0-B80B-B64AFDA924FD}"/>
              </a:ext>
            </a:extLst>
          </p:cNvPr>
          <p:cNvSpPr/>
          <p:nvPr/>
        </p:nvSpPr>
        <p:spPr>
          <a:xfrm>
            <a:off x="4917989" y="30549166"/>
            <a:ext cx="16768103" cy="2194560"/>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E03CE19A-D280-F67F-3E02-115A87F9AEB3}"/>
              </a:ext>
            </a:extLst>
          </p:cNvPr>
          <p:cNvSpPr txBox="1"/>
          <p:nvPr/>
        </p:nvSpPr>
        <p:spPr>
          <a:xfrm>
            <a:off x="928048" y="3210221"/>
            <a:ext cx="21017552" cy="2308324"/>
          </a:xfrm>
          <a:prstGeom prst="rect">
            <a:avLst/>
          </a:prstGeom>
          <a:noFill/>
        </p:spPr>
        <p:txBody>
          <a:bodyPr wrap="square" rtlCol="0">
            <a:spAutoFit/>
          </a:bodyPr>
          <a:lstStyle/>
          <a:p>
            <a:pPr algn="ctr"/>
            <a:r>
              <a:rPr lang="en-US" sz="7200" b="1" dirty="0">
                <a:solidFill>
                  <a:schemeClr val="bg1"/>
                </a:solidFill>
                <a:latin typeface="Arial" panose="020B0604020202020204" pitchFamily="34" charset="0"/>
                <a:cs typeface="Arial" panose="020B0604020202020204" pitchFamily="34" charset="0"/>
              </a:rPr>
              <a:t>ISS Veggie: microbiome shotgun metagenomic sequencing of plants grown in microgravity</a:t>
            </a:r>
          </a:p>
        </p:txBody>
      </p:sp>
      <p:sp>
        <p:nvSpPr>
          <p:cNvPr id="15" name="TextBox 14">
            <a:extLst>
              <a:ext uri="{FF2B5EF4-FFF2-40B4-BE49-F238E27FC236}">
                <a16:creationId xmlns:a16="http://schemas.microsoft.com/office/drawing/2014/main" id="{1432E216-21F1-A2C5-49F4-69DE267EBFE5}"/>
              </a:ext>
            </a:extLst>
          </p:cNvPr>
          <p:cNvSpPr txBox="1"/>
          <p:nvPr/>
        </p:nvSpPr>
        <p:spPr>
          <a:xfrm>
            <a:off x="1319826" y="5576491"/>
            <a:ext cx="19376571" cy="2554545"/>
          </a:xfrm>
          <a:prstGeom prst="rect">
            <a:avLst/>
          </a:prstGeom>
          <a:noFill/>
        </p:spPr>
        <p:txBody>
          <a:bodyPr wrap="square" rtlCol="0">
            <a:spAutoFit/>
          </a:bodyPr>
          <a:lstStyle/>
          <a:p>
            <a:pPr algn="ctr"/>
            <a:r>
              <a:rPr lang="en-US" sz="4000" b="1" dirty="0">
                <a:solidFill>
                  <a:schemeClr val="bg1"/>
                </a:solidFill>
                <a:latin typeface="Arial" panose="020B0604020202020204" pitchFamily="34" charset="0"/>
                <a:cs typeface="Arial" panose="020B0604020202020204" pitchFamily="34" charset="0"/>
              </a:rPr>
              <a:t>Anna Simpson, JPL Postdoctoral Fellow (353N) (Advisor: </a:t>
            </a:r>
            <a:r>
              <a:rPr lang="en-US" sz="4000" b="1" dirty="0" err="1">
                <a:solidFill>
                  <a:schemeClr val="bg1"/>
                </a:solidFill>
                <a:latin typeface="Arial" panose="020B0604020202020204" pitchFamily="34" charset="0"/>
                <a:cs typeface="Arial" panose="020B0604020202020204" pitchFamily="34" charset="0"/>
              </a:rPr>
              <a:t>Kasthuri</a:t>
            </a:r>
            <a:r>
              <a:rPr lang="en-US" sz="4000" b="1" dirty="0">
                <a:solidFill>
                  <a:schemeClr val="bg1"/>
                </a:solidFill>
                <a:latin typeface="Arial" panose="020B0604020202020204" pitchFamily="34" charset="0"/>
                <a:cs typeface="Arial" panose="020B0604020202020204" pitchFamily="34" charset="0"/>
              </a:rPr>
              <a:t> </a:t>
            </a:r>
            <a:r>
              <a:rPr lang="en-US" sz="4000" b="1" dirty="0" err="1">
                <a:solidFill>
                  <a:schemeClr val="bg1"/>
                </a:solidFill>
                <a:latin typeface="Arial" panose="020B0604020202020204" pitchFamily="34" charset="0"/>
                <a:cs typeface="Arial" panose="020B0604020202020204" pitchFamily="34" charset="0"/>
              </a:rPr>
              <a:t>Venkateswaran</a:t>
            </a:r>
            <a:r>
              <a:rPr lang="en-US" sz="4000" b="1" dirty="0">
                <a:solidFill>
                  <a:schemeClr val="bg1"/>
                </a:solidFill>
                <a:latin typeface="Arial" panose="020B0604020202020204" pitchFamily="34" charset="0"/>
                <a:cs typeface="Arial" panose="020B0604020202020204" pitchFamily="34" charset="0"/>
              </a:rPr>
              <a:t>, 353N)</a:t>
            </a:r>
          </a:p>
          <a:p>
            <a:pPr algn="ctr"/>
            <a:r>
              <a:rPr lang="en-US" sz="4000" b="1" dirty="0">
                <a:solidFill>
                  <a:schemeClr val="bg1"/>
                </a:solidFill>
                <a:latin typeface="Arial" panose="020B0604020202020204" pitchFamily="34" charset="0"/>
                <a:cs typeface="Arial" panose="020B0604020202020204" pitchFamily="34" charset="0"/>
              </a:rPr>
              <a:t>Co-Authors: Christina </a:t>
            </a:r>
            <a:r>
              <a:rPr lang="en-US" sz="4000" b="1" dirty="0" err="1">
                <a:solidFill>
                  <a:schemeClr val="bg1"/>
                </a:solidFill>
                <a:latin typeface="Arial" panose="020B0604020202020204" pitchFamily="34" charset="0"/>
                <a:cs typeface="Arial" panose="020B0604020202020204" pitchFamily="34" charset="0"/>
              </a:rPr>
              <a:t>Khodad</a:t>
            </a:r>
            <a:r>
              <a:rPr lang="en-US" sz="4000" b="1" dirty="0">
                <a:solidFill>
                  <a:schemeClr val="bg1"/>
                </a:solidFill>
                <a:latin typeface="Arial" panose="020B0604020202020204" pitchFamily="34" charset="0"/>
                <a:cs typeface="Arial" panose="020B0604020202020204" pitchFamily="34" charset="0"/>
              </a:rPr>
              <a:t>, NASA-KSC; Nitin Singh, JPL 353N, </a:t>
            </a:r>
            <a:r>
              <a:rPr lang="en-US" sz="4000" b="1" dirty="0" err="1">
                <a:solidFill>
                  <a:schemeClr val="bg1"/>
                </a:solidFill>
                <a:latin typeface="Arial" panose="020B0604020202020204" pitchFamily="34" charset="0"/>
                <a:cs typeface="Arial" panose="020B0604020202020204" pitchFamily="34" charset="0"/>
              </a:rPr>
              <a:t>Kasthuri</a:t>
            </a:r>
            <a:r>
              <a:rPr lang="en-US" sz="4000" b="1" dirty="0">
                <a:solidFill>
                  <a:schemeClr val="bg1"/>
                </a:solidFill>
                <a:latin typeface="Arial" panose="020B0604020202020204" pitchFamily="34" charset="0"/>
                <a:cs typeface="Arial" panose="020B0604020202020204" pitchFamily="34" charset="0"/>
              </a:rPr>
              <a:t> </a:t>
            </a:r>
            <a:r>
              <a:rPr lang="en-US" sz="4000" b="1" dirty="0" err="1">
                <a:solidFill>
                  <a:schemeClr val="bg1"/>
                </a:solidFill>
                <a:latin typeface="Arial" panose="020B0604020202020204" pitchFamily="34" charset="0"/>
                <a:cs typeface="Arial" panose="020B0604020202020204" pitchFamily="34" charset="0"/>
              </a:rPr>
              <a:t>Venkateswaran</a:t>
            </a:r>
            <a:r>
              <a:rPr lang="en-US" sz="4000" b="1" dirty="0">
                <a:solidFill>
                  <a:schemeClr val="bg1"/>
                </a:solidFill>
                <a:latin typeface="Arial" panose="020B0604020202020204" pitchFamily="34" charset="0"/>
                <a:cs typeface="Arial" panose="020B0604020202020204" pitchFamily="34" charset="0"/>
              </a:rPr>
              <a:t>, JPL 353N, </a:t>
            </a:r>
            <a:r>
              <a:rPr lang="en-US" sz="4000" b="1" dirty="0" err="1">
                <a:solidFill>
                  <a:schemeClr val="bg1"/>
                </a:solidFill>
                <a:latin typeface="Arial" panose="020B0604020202020204" pitchFamily="34" charset="0"/>
                <a:cs typeface="Arial" panose="020B0604020202020204" pitchFamily="34" charset="0"/>
              </a:rPr>
              <a:t>Gioia</a:t>
            </a:r>
            <a:r>
              <a:rPr lang="en-US" sz="4000" b="1" dirty="0">
                <a:solidFill>
                  <a:schemeClr val="bg1"/>
                </a:solidFill>
                <a:latin typeface="Arial" panose="020B0604020202020204" pitchFamily="34" charset="0"/>
                <a:cs typeface="Arial" panose="020B0604020202020204" pitchFamily="34" charset="0"/>
              </a:rPr>
              <a:t> Massa, NASA-KSC</a:t>
            </a:r>
          </a:p>
        </p:txBody>
      </p:sp>
      <p:sp>
        <p:nvSpPr>
          <p:cNvPr id="16" name="TextBox 15">
            <a:extLst>
              <a:ext uri="{FF2B5EF4-FFF2-40B4-BE49-F238E27FC236}">
                <a16:creationId xmlns:a16="http://schemas.microsoft.com/office/drawing/2014/main" id="{1F793811-165A-F465-D149-810F948966A7}"/>
              </a:ext>
            </a:extLst>
          </p:cNvPr>
          <p:cNvSpPr txBox="1"/>
          <p:nvPr/>
        </p:nvSpPr>
        <p:spPr>
          <a:xfrm>
            <a:off x="729474" y="2509348"/>
            <a:ext cx="20416026" cy="707886"/>
          </a:xfrm>
          <a:prstGeom prst="rect">
            <a:avLst/>
          </a:prstGeom>
          <a:noFill/>
        </p:spPr>
        <p:txBody>
          <a:bodyPr wrap="square" rtlCol="0">
            <a:spAutoFit/>
          </a:bodyPr>
          <a:lstStyle/>
          <a:p>
            <a:pPr algn="ctr"/>
            <a:r>
              <a:rPr lang="en-US" sz="4000" dirty="0">
                <a:solidFill>
                  <a:schemeClr val="bg1"/>
                </a:solidFill>
                <a:latin typeface="Arial" panose="020B0604020202020204" pitchFamily="34" charset="0"/>
                <a:cs typeface="Arial" panose="020B0604020202020204" pitchFamily="34" charset="0"/>
              </a:rPr>
              <a:t>Postdoc Research</a:t>
            </a:r>
          </a:p>
        </p:txBody>
      </p:sp>
      <p:pic>
        <p:nvPicPr>
          <p:cNvPr id="19" name="Picture 18">
            <a:extLst>
              <a:ext uri="{FF2B5EF4-FFF2-40B4-BE49-F238E27FC236}">
                <a16:creationId xmlns:a16="http://schemas.microsoft.com/office/drawing/2014/main" id="{3A78E8C2-04FE-7596-E6E5-FDFA926D84D3}"/>
              </a:ext>
            </a:extLst>
          </p:cNvPr>
          <p:cNvPicPr>
            <a:picLocks noChangeAspect="1"/>
          </p:cNvPicPr>
          <p:nvPr/>
        </p:nvPicPr>
        <p:blipFill>
          <a:blip r:embed="rId2"/>
          <a:stretch>
            <a:fillRect/>
          </a:stretch>
        </p:blipFill>
        <p:spPr>
          <a:xfrm>
            <a:off x="19897512" y="279967"/>
            <a:ext cx="1548832" cy="1548832"/>
          </a:xfrm>
          <a:prstGeom prst="rect">
            <a:avLst/>
          </a:prstGeom>
        </p:spPr>
      </p:pic>
      <p:sp>
        <p:nvSpPr>
          <p:cNvPr id="20" name="TextBox 19">
            <a:extLst>
              <a:ext uri="{FF2B5EF4-FFF2-40B4-BE49-F238E27FC236}">
                <a16:creationId xmlns:a16="http://schemas.microsoft.com/office/drawing/2014/main" id="{C3D5331E-3FEF-EE5C-7D18-7A1A7CDF432F}"/>
              </a:ext>
            </a:extLst>
          </p:cNvPr>
          <p:cNvSpPr txBox="1"/>
          <p:nvPr/>
        </p:nvSpPr>
        <p:spPr>
          <a:xfrm>
            <a:off x="729474" y="31456747"/>
            <a:ext cx="5976257" cy="1323439"/>
          </a:xfrm>
          <a:prstGeom prst="rect">
            <a:avLst/>
          </a:prstGeom>
          <a:noFill/>
        </p:spPr>
        <p:txBody>
          <a:bodyPr wrap="square" rtlCol="0">
            <a:spAutoFit/>
          </a:bodyPr>
          <a:lstStyle/>
          <a:p>
            <a:pPr>
              <a:spcBef>
                <a:spcPts val="1200"/>
              </a:spcBef>
            </a:pPr>
            <a:r>
              <a:rPr lang="en-US" sz="2000" dirty="0">
                <a:latin typeface="Arial" panose="020B0604020202020204" pitchFamily="34" charset="0"/>
                <a:cs typeface="Arial" panose="020B0604020202020204" pitchFamily="34" charset="0"/>
              </a:rPr>
              <a:t>Clearance Number: CL#00-0000</a:t>
            </a:r>
          </a:p>
          <a:p>
            <a:pPr>
              <a:spcBef>
                <a:spcPts val="1200"/>
              </a:spcBef>
            </a:pPr>
            <a:r>
              <a:rPr lang="en-US" sz="2000" dirty="0">
                <a:latin typeface="Arial" panose="020B0604020202020204" pitchFamily="34" charset="0"/>
                <a:cs typeface="Arial" panose="020B0604020202020204" pitchFamily="34" charset="0"/>
              </a:rPr>
              <a:t>Poster Number: PRD-P-029</a:t>
            </a:r>
          </a:p>
          <a:p>
            <a:pPr>
              <a:spcBef>
                <a:spcPts val="1200"/>
              </a:spcBef>
            </a:pPr>
            <a:r>
              <a:rPr lang="en-US" sz="2000" dirty="0">
                <a:latin typeface="Helvetica" pitchFamily="2" charset="0"/>
                <a:cs typeface="Arial" panose="020B0604020202020204" pitchFamily="34" charset="0"/>
              </a:rPr>
              <a:t>Copyright 2023. All rights reserved.</a:t>
            </a:r>
          </a:p>
        </p:txBody>
      </p:sp>
      <p:sp>
        <p:nvSpPr>
          <p:cNvPr id="2" name="TextBox 1">
            <a:extLst>
              <a:ext uri="{FF2B5EF4-FFF2-40B4-BE49-F238E27FC236}">
                <a16:creationId xmlns:a16="http://schemas.microsoft.com/office/drawing/2014/main" id="{15F8681B-2025-FBE5-4C9F-CD63D9834A06}"/>
              </a:ext>
            </a:extLst>
          </p:cNvPr>
          <p:cNvSpPr txBox="1"/>
          <p:nvPr/>
        </p:nvSpPr>
        <p:spPr>
          <a:xfrm>
            <a:off x="4963034" y="30491874"/>
            <a:ext cx="16768103" cy="2308324"/>
          </a:xfrm>
          <a:prstGeom prst="rect">
            <a:avLst/>
          </a:prstGeom>
          <a:noFill/>
        </p:spPr>
        <p:txBody>
          <a:bodyPr wrap="square" rtlCol="0">
            <a:spAutoFit/>
          </a:bodyPr>
          <a:lstStyle/>
          <a:p>
            <a:pPr>
              <a:spcBef>
                <a:spcPct val="0"/>
              </a:spcBef>
            </a:pPr>
            <a:r>
              <a:rPr lang="en-US" altLang="en-US" sz="2400" b="1" dirty="0"/>
              <a:t>Publications and </a:t>
            </a:r>
            <a:r>
              <a:rPr lang="en-US" altLang="en-US" sz="2400" b="1" dirty="0" err="1"/>
              <a:t>Acknowledgements:</a:t>
            </a:r>
            <a:r>
              <a:rPr lang="en-US" altLang="en-US" sz="2400" dirty="0" err="1"/>
              <a:t>“Microbe-Plant</a:t>
            </a:r>
            <a:r>
              <a:rPr lang="en-US" altLang="en-US" sz="2400" dirty="0"/>
              <a:t> interaction with International Space Station microbial communities on Veggie flight crops”. Christina </a:t>
            </a:r>
            <a:r>
              <a:rPr lang="en-US" altLang="en-US" sz="2400" dirty="0" err="1"/>
              <a:t>Khodad</a:t>
            </a:r>
            <a:r>
              <a:rPr lang="en-US" altLang="en-US" sz="2400" dirty="0"/>
              <a:t> (KSC), Anna Simpson (JPL), Nitin Singh (JPL), </a:t>
            </a:r>
            <a:r>
              <a:rPr lang="en-US" altLang="en-US" sz="2400" dirty="0" err="1"/>
              <a:t>Gioia</a:t>
            </a:r>
            <a:r>
              <a:rPr lang="en-US" altLang="en-US" sz="2400" dirty="0"/>
              <a:t> Massa (KSC). ASGSR 2023. </a:t>
            </a:r>
            <a:r>
              <a:rPr lang="en-US" sz="2400" b="0" i="0" u="none" strike="noStrike" dirty="0">
                <a:solidFill>
                  <a:srgbClr val="000000"/>
                </a:solidFill>
                <a:effectLst/>
              </a:rPr>
              <a:t>#80NM0022F0038</a:t>
            </a:r>
          </a:p>
          <a:p>
            <a:pPr>
              <a:spcBef>
                <a:spcPct val="0"/>
              </a:spcBef>
            </a:pPr>
            <a:r>
              <a:rPr lang="en-US" altLang="en-US" sz="2400" b="1" dirty="0">
                <a:solidFill>
                  <a:srgbClr val="000000"/>
                </a:solidFill>
              </a:rPr>
              <a:t>Refs: </a:t>
            </a:r>
            <a:r>
              <a:rPr lang="en-US" sz="2400" dirty="0" err="1"/>
              <a:t>Hummerick</a:t>
            </a:r>
            <a:r>
              <a:rPr lang="en-US" sz="2400" dirty="0"/>
              <a:t>, Mary E., et al. "Spatial characterization of microbial communities on multi-species leafy greens grown simultaneously in the vegetable production systems on the international space station." </a:t>
            </a:r>
            <a:r>
              <a:rPr lang="en-US" sz="2400" i="1" dirty="0"/>
              <a:t>Life</a:t>
            </a:r>
            <a:r>
              <a:rPr lang="en-US" sz="2400" dirty="0"/>
              <a:t> 11.10 (2021): 1060.</a:t>
            </a:r>
            <a:r>
              <a:rPr lang="en-US" sz="2400" dirty="0">
                <a:solidFill>
                  <a:srgbClr val="000000"/>
                </a:solidFill>
              </a:rPr>
              <a:t> | </a:t>
            </a:r>
            <a:r>
              <a:rPr lang="en-US" sz="2400" dirty="0"/>
              <a:t>Trivedi, Pankaj, et al. "Plant–microbiome interactions: from community assembly to plant health." </a:t>
            </a:r>
            <a:r>
              <a:rPr lang="en-US" sz="2400" i="1" dirty="0"/>
              <a:t>Nature reviews microbiology</a:t>
            </a:r>
            <a:r>
              <a:rPr lang="en-US" sz="2400" dirty="0"/>
              <a:t> 18.11 (2020): 607-621.</a:t>
            </a:r>
            <a:endParaRPr lang="en-US" altLang="en-US" sz="2400" dirty="0"/>
          </a:p>
          <a:p>
            <a:pPr>
              <a:spcBef>
                <a:spcPct val="0"/>
              </a:spcBef>
            </a:pPr>
            <a:r>
              <a:rPr lang="en-US" altLang="en-US" sz="2400" b="1" dirty="0"/>
              <a:t>Author Contact Information: </a:t>
            </a:r>
            <a:r>
              <a:rPr lang="en-US" altLang="en-US" sz="2400" dirty="0"/>
              <a:t>Anna Simpson, </a:t>
            </a:r>
            <a:r>
              <a:rPr lang="en-US" altLang="en-US" sz="2400" dirty="0">
                <a:hlinkClick r:id="rId3"/>
              </a:rPr>
              <a:t>asimpson@jpl.nasa.gov</a:t>
            </a:r>
            <a:r>
              <a:rPr lang="en-US" altLang="en-US" sz="2400" dirty="0"/>
              <a:t> | 619-916-7838</a:t>
            </a:r>
            <a:endParaRPr lang="en-US" altLang="en-US" sz="2400" b="1" dirty="0"/>
          </a:p>
        </p:txBody>
      </p:sp>
      <p:sp>
        <p:nvSpPr>
          <p:cNvPr id="5" name="Rectangle 4">
            <a:extLst>
              <a:ext uri="{FF2B5EF4-FFF2-40B4-BE49-F238E27FC236}">
                <a16:creationId xmlns:a16="http://schemas.microsoft.com/office/drawing/2014/main" id="{8BE95501-4B9A-0A61-73D0-89BFD8BD67A2}"/>
              </a:ext>
            </a:extLst>
          </p:cNvPr>
          <p:cNvSpPr/>
          <p:nvPr/>
        </p:nvSpPr>
        <p:spPr>
          <a:xfrm>
            <a:off x="14934443" y="8581346"/>
            <a:ext cx="6941866" cy="4154984"/>
          </a:xfrm>
          <a:prstGeom prst="rect">
            <a:avLst/>
          </a:prstGeom>
        </p:spPr>
        <p:style>
          <a:lnRef idx="3">
            <a:schemeClr val="lt1"/>
          </a:lnRef>
          <a:fillRef idx="1">
            <a:schemeClr val="accent2"/>
          </a:fillRef>
          <a:effectRef idx="1">
            <a:schemeClr val="accent2"/>
          </a:effectRef>
          <a:fontRef idx="minor">
            <a:schemeClr val="lt1"/>
          </a:fontRef>
        </p:style>
        <p:txBody>
          <a:bodyPr wrap="square">
            <a:spAutoFit/>
          </a:bodyPr>
          <a:lstStyle/>
          <a:p>
            <a:r>
              <a:rPr lang="en-US" sz="2400" b="1" dirty="0"/>
              <a:t>Objectives: </a:t>
            </a:r>
          </a:p>
          <a:p>
            <a:pPr marL="514350" indent="-514350">
              <a:buAutoNum type="arabicParenR"/>
            </a:pPr>
            <a:r>
              <a:rPr lang="en-US" sz="2400" dirty="0"/>
              <a:t>Metagenomic sequencing of DNA previously collected from International Space Station (ISS) Veggie plants; </a:t>
            </a:r>
          </a:p>
          <a:p>
            <a:pPr marL="514350" indent="-514350">
              <a:buAutoNum type="arabicParenR"/>
            </a:pPr>
            <a:r>
              <a:rPr lang="en-US" sz="2400" dirty="0"/>
              <a:t>analyze for microbiome taxonomy, presence and differences in functional genes related to plant mutualisms or pathogenesis, relationship to general ISS microbiome and comparison with Earth plant microbiomes</a:t>
            </a:r>
          </a:p>
          <a:p>
            <a:pPr marL="514350" indent="-514350">
              <a:buAutoNum type="arabicParenR"/>
            </a:pPr>
            <a:r>
              <a:rPr lang="en-US" sz="2400" dirty="0"/>
              <a:t>Hypothesis generation for future ISS plant microbiome studies </a:t>
            </a:r>
          </a:p>
        </p:txBody>
      </p:sp>
      <p:sp>
        <p:nvSpPr>
          <p:cNvPr id="10" name="Rectangle 9">
            <a:extLst>
              <a:ext uri="{FF2B5EF4-FFF2-40B4-BE49-F238E27FC236}">
                <a16:creationId xmlns:a16="http://schemas.microsoft.com/office/drawing/2014/main" id="{CD2D4DAF-FBA5-BA61-8C16-458A0F29468E}"/>
              </a:ext>
            </a:extLst>
          </p:cNvPr>
          <p:cNvSpPr/>
          <p:nvPr/>
        </p:nvSpPr>
        <p:spPr>
          <a:xfrm>
            <a:off x="211879" y="8587923"/>
            <a:ext cx="9591752" cy="3108543"/>
          </a:xfrm>
          <a:prstGeom prst="rect">
            <a:avLst/>
          </a:prstGeom>
        </p:spPr>
        <p:txBody>
          <a:bodyPr wrap="square">
            <a:spAutoFit/>
          </a:bodyPr>
          <a:lstStyle/>
          <a:p>
            <a:r>
              <a:rPr lang="en-US" sz="2800" b="1" dirty="0"/>
              <a:t>Background: </a:t>
            </a:r>
            <a:r>
              <a:rPr lang="en-US" sz="2800" dirty="0"/>
              <a:t>Plants grown in space experience microgravity and elevated radiation &amp; CO</a:t>
            </a:r>
            <a:r>
              <a:rPr lang="en-US" sz="2800" baseline="-25000" dirty="0"/>
              <a:t>2</a:t>
            </a:r>
            <a:r>
              <a:rPr lang="en-US" sz="2800" dirty="0"/>
              <a:t>, which affect plant health including assembly/role of the plant microbiome. On earth, all plants host microbiomes that can boost growth, increase resistance to pathogens, increase nutritional content of crop foods, change fruit size, </a:t>
            </a:r>
            <a:r>
              <a:rPr lang="en-US" sz="2800" dirty="0" err="1"/>
              <a:t>etc</a:t>
            </a:r>
            <a:r>
              <a:rPr lang="en-US" sz="2800" dirty="0"/>
              <a:t>, but can also host the very pathogens that cause disease or low growth under stress (Trivedi et al., 2020). </a:t>
            </a:r>
            <a:endParaRPr lang="en-US" sz="2800" dirty="0">
              <a:solidFill>
                <a:srgbClr val="0070C0"/>
              </a:solidFill>
            </a:endParaRPr>
          </a:p>
        </p:txBody>
      </p:sp>
      <p:sp>
        <p:nvSpPr>
          <p:cNvPr id="17" name="Rectangle 16">
            <a:extLst>
              <a:ext uri="{FF2B5EF4-FFF2-40B4-BE49-F238E27FC236}">
                <a16:creationId xmlns:a16="http://schemas.microsoft.com/office/drawing/2014/main" id="{C54E1159-FF06-1C3A-586D-366C4C8E7FE6}"/>
              </a:ext>
            </a:extLst>
          </p:cNvPr>
          <p:cNvSpPr/>
          <p:nvPr/>
        </p:nvSpPr>
        <p:spPr>
          <a:xfrm>
            <a:off x="14220776" y="25201036"/>
            <a:ext cx="7468214" cy="5262979"/>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r>
              <a:rPr lang="en-US" sz="2800" b="1" dirty="0"/>
              <a:t>Significance of Results/Benefits to NASA/JPL: </a:t>
            </a:r>
            <a:r>
              <a:rPr lang="en-US" sz="2800" dirty="0"/>
              <a:t>Data produced from this study will inform 1) how plant microbiomes form on the ISS compared to ground species, and how the general cabin ISS microbiome is feeding into the microbiome of ISS plants, 2) which functional genes from healthy Earth plant microbiomes may be missing from the ISS, either due to poor selection because of the stress of microgravity, or the simple absence of species that perform that function aboard the ISS, which only receives new microbial ‘inoculum’ from Earth once every few months. </a:t>
            </a:r>
            <a:endParaRPr lang="en-US" sz="2800" dirty="0">
              <a:solidFill>
                <a:srgbClr val="FF0000"/>
              </a:solidFill>
            </a:endParaRPr>
          </a:p>
        </p:txBody>
      </p:sp>
      <p:grpSp>
        <p:nvGrpSpPr>
          <p:cNvPr id="46" name="Group 45">
            <a:extLst>
              <a:ext uri="{FF2B5EF4-FFF2-40B4-BE49-F238E27FC236}">
                <a16:creationId xmlns:a16="http://schemas.microsoft.com/office/drawing/2014/main" id="{C9D3B730-E403-AB3E-CFD9-17769FBE2AED}"/>
              </a:ext>
            </a:extLst>
          </p:cNvPr>
          <p:cNvGrpSpPr/>
          <p:nvPr/>
        </p:nvGrpSpPr>
        <p:grpSpPr>
          <a:xfrm>
            <a:off x="5996033" y="19231609"/>
            <a:ext cx="9061981" cy="5431534"/>
            <a:chOff x="355783" y="20685742"/>
            <a:chExt cx="11730667" cy="7031080"/>
          </a:xfrm>
        </p:grpSpPr>
        <p:pic>
          <p:nvPicPr>
            <p:cNvPr id="35" name="Picture 2">
              <a:extLst>
                <a:ext uri="{FF2B5EF4-FFF2-40B4-BE49-F238E27FC236}">
                  <a16:creationId xmlns:a16="http://schemas.microsoft.com/office/drawing/2014/main" id="{35101387-6D25-EF88-3FC9-56F3F586C48B}"/>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r="2532" b="22342"/>
            <a:stretch/>
          </p:blipFill>
          <p:spPr bwMode="auto">
            <a:xfrm>
              <a:off x="355783" y="21119312"/>
              <a:ext cx="11730667" cy="6597510"/>
            </a:xfrm>
            <a:prstGeom prst="rect">
              <a:avLst/>
            </a:prstGeom>
            <a:noFill/>
            <a:extLst>
              <a:ext uri="{909E8E84-426E-40DD-AFC4-6F175D3DCCD1}">
                <a14:hiddenFill xmlns:a14="http://schemas.microsoft.com/office/drawing/2010/main">
                  <a:solidFill>
                    <a:srgbClr val="FFFFFF"/>
                  </a:solidFill>
                </a14:hiddenFill>
              </a:ext>
            </a:extLst>
          </p:spPr>
        </p:pic>
        <p:sp>
          <p:nvSpPr>
            <p:cNvPr id="36" name="Oval 35">
              <a:extLst>
                <a:ext uri="{FF2B5EF4-FFF2-40B4-BE49-F238E27FC236}">
                  <a16:creationId xmlns:a16="http://schemas.microsoft.com/office/drawing/2014/main" id="{6363F9A7-DB89-C151-5E0A-6A681C3B7032}"/>
                </a:ext>
              </a:extLst>
            </p:cNvPr>
            <p:cNvSpPr/>
            <p:nvPr/>
          </p:nvSpPr>
          <p:spPr>
            <a:xfrm>
              <a:off x="6620927" y="21523588"/>
              <a:ext cx="816077" cy="707922"/>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41DD6470-3012-9F92-D53A-95E12CFD0758}"/>
                </a:ext>
              </a:extLst>
            </p:cNvPr>
            <p:cNvSpPr txBox="1"/>
            <p:nvPr/>
          </p:nvSpPr>
          <p:spPr>
            <a:xfrm>
              <a:off x="5842856" y="20685742"/>
              <a:ext cx="2638164" cy="791740"/>
            </a:xfrm>
            <a:prstGeom prst="rect">
              <a:avLst/>
            </a:prstGeom>
            <a:solidFill>
              <a:schemeClr val="bg1"/>
            </a:solidFill>
            <a:ln>
              <a:solidFill>
                <a:schemeClr val="tx1"/>
              </a:solidFill>
            </a:ln>
          </p:spPr>
          <p:txBody>
            <a:bodyPr wrap="square" rtlCol="0">
              <a:spAutoFit/>
            </a:bodyPr>
            <a:lstStyle/>
            <a:p>
              <a:r>
                <a:rPr lang="en-US" dirty="0">
                  <a:solidFill>
                    <a:srgbClr val="FF0000"/>
                  </a:solidFill>
                </a:rPr>
                <a:t>Presence of </a:t>
              </a:r>
              <a:r>
                <a:rPr lang="en-US" dirty="0" err="1">
                  <a:solidFill>
                    <a:srgbClr val="FF0000"/>
                  </a:solidFill>
                </a:rPr>
                <a:t>Mycolicobacterium</a:t>
              </a:r>
              <a:endParaRPr lang="en-US" dirty="0">
                <a:solidFill>
                  <a:srgbClr val="FF0000"/>
                </a:solidFill>
              </a:endParaRPr>
            </a:p>
          </p:txBody>
        </p:sp>
        <p:sp>
          <p:nvSpPr>
            <p:cNvPr id="38" name="Rectangle 37">
              <a:extLst>
                <a:ext uri="{FF2B5EF4-FFF2-40B4-BE49-F238E27FC236}">
                  <a16:creationId xmlns:a16="http://schemas.microsoft.com/office/drawing/2014/main" id="{AFABEFD8-8B21-6252-FA85-CE7352557981}"/>
                </a:ext>
              </a:extLst>
            </p:cNvPr>
            <p:cNvSpPr/>
            <p:nvPr/>
          </p:nvSpPr>
          <p:spPr>
            <a:xfrm>
              <a:off x="7181364" y="24640414"/>
              <a:ext cx="176980" cy="1750142"/>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Box 38">
              <a:extLst>
                <a:ext uri="{FF2B5EF4-FFF2-40B4-BE49-F238E27FC236}">
                  <a16:creationId xmlns:a16="http://schemas.microsoft.com/office/drawing/2014/main" id="{B002B9A5-930B-9EAB-2854-EEC2B6C52870}"/>
                </a:ext>
              </a:extLst>
            </p:cNvPr>
            <p:cNvSpPr txBox="1"/>
            <p:nvPr/>
          </p:nvSpPr>
          <p:spPr>
            <a:xfrm>
              <a:off x="8000205" y="25710128"/>
              <a:ext cx="2318432" cy="791740"/>
            </a:xfrm>
            <a:prstGeom prst="rect">
              <a:avLst/>
            </a:prstGeom>
            <a:solidFill>
              <a:schemeClr val="bg1"/>
            </a:solidFill>
            <a:ln>
              <a:solidFill>
                <a:schemeClr val="tx1"/>
              </a:solidFill>
            </a:ln>
          </p:spPr>
          <p:txBody>
            <a:bodyPr wrap="square" rtlCol="0">
              <a:spAutoFit/>
            </a:bodyPr>
            <a:lstStyle/>
            <a:p>
              <a:r>
                <a:rPr lang="en-US" dirty="0">
                  <a:solidFill>
                    <a:srgbClr val="FF0000"/>
                  </a:solidFill>
                </a:rPr>
                <a:t>Leaf tissue - photosynthesis</a:t>
              </a:r>
            </a:p>
          </p:txBody>
        </p:sp>
      </p:grpSp>
      <p:grpSp>
        <p:nvGrpSpPr>
          <p:cNvPr id="56" name="Group 55">
            <a:extLst>
              <a:ext uri="{FF2B5EF4-FFF2-40B4-BE49-F238E27FC236}">
                <a16:creationId xmlns:a16="http://schemas.microsoft.com/office/drawing/2014/main" id="{A2E15B2D-6A7D-70B1-CED1-F7EF9D9B412D}"/>
              </a:ext>
            </a:extLst>
          </p:cNvPr>
          <p:cNvGrpSpPr/>
          <p:nvPr/>
        </p:nvGrpSpPr>
        <p:grpSpPr>
          <a:xfrm>
            <a:off x="212584" y="19151791"/>
            <a:ext cx="5434014" cy="5504561"/>
            <a:chOff x="13614102" y="21500378"/>
            <a:chExt cx="6858000" cy="6858000"/>
          </a:xfrm>
        </p:grpSpPr>
        <p:pic>
          <p:nvPicPr>
            <p:cNvPr id="41" name="Picture 2">
              <a:extLst>
                <a:ext uri="{FF2B5EF4-FFF2-40B4-BE49-F238E27FC236}">
                  <a16:creationId xmlns:a16="http://schemas.microsoft.com/office/drawing/2014/main" id="{CA925F80-8AA2-2E1A-DD91-736ED49BC0E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614102" y="21500378"/>
              <a:ext cx="6858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2" name="TextBox 41">
              <a:extLst>
                <a:ext uri="{FF2B5EF4-FFF2-40B4-BE49-F238E27FC236}">
                  <a16:creationId xmlns:a16="http://schemas.microsoft.com/office/drawing/2014/main" id="{4326A380-1BE8-9A4A-BA17-89378ABFD732}"/>
                </a:ext>
              </a:extLst>
            </p:cNvPr>
            <p:cNvSpPr txBox="1"/>
            <p:nvPr/>
          </p:nvSpPr>
          <p:spPr>
            <a:xfrm>
              <a:off x="19048461" y="22609877"/>
              <a:ext cx="1322173" cy="646331"/>
            </a:xfrm>
            <a:prstGeom prst="rect">
              <a:avLst/>
            </a:prstGeom>
            <a:noFill/>
          </p:spPr>
          <p:txBody>
            <a:bodyPr wrap="square" rtlCol="0">
              <a:spAutoFit/>
            </a:bodyPr>
            <a:lstStyle/>
            <a:p>
              <a:r>
                <a:rPr lang="en-US" dirty="0"/>
                <a:t>Zinnia leaf and wick</a:t>
              </a:r>
            </a:p>
          </p:txBody>
        </p:sp>
        <p:sp>
          <p:nvSpPr>
            <p:cNvPr id="43" name="TextBox 42">
              <a:extLst>
                <a:ext uri="{FF2B5EF4-FFF2-40B4-BE49-F238E27FC236}">
                  <a16:creationId xmlns:a16="http://schemas.microsoft.com/office/drawing/2014/main" id="{13A33BB8-C969-9C01-B841-617ABFCDADC8}"/>
                </a:ext>
              </a:extLst>
            </p:cNvPr>
            <p:cNvSpPr txBox="1"/>
            <p:nvPr/>
          </p:nvSpPr>
          <p:spPr>
            <a:xfrm>
              <a:off x="17600442" y="25628522"/>
              <a:ext cx="1540477" cy="646331"/>
            </a:xfrm>
            <a:prstGeom prst="rect">
              <a:avLst/>
            </a:prstGeom>
            <a:noFill/>
          </p:spPr>
          <p:txBody>
            <a:bodyPr wrap="square" rtlCol="0">
              <a:spAutoFit/>
            </a:bodyPr>
            <a:lstStyle/>
            <a:p>
              <a:r>
                <a:rPr lang="en-US" dirty="0"/>
                <a:t>All Brassica species leaves</a:t>
              </a:r>
            </a:p>
          </p:txBody>
        </p:sp>
        <p:sp>
          <p:nvSpPr>
            <p:cNvPr id="44" name="TextBox 43">
              <a:extLst>
                <a:ext uri="{FF2B5EF4-FFF2-40B4-BE49-F238E27FC236}">
                  <a16:creationId xmlns:a16="http://schemas.microsoft.com/office/drawing/2014/main" id="{C57B0B0D-48E2-D718-9102-05476C1920A4}"/>
                </a:ext>
              </a:extLst>
            </p:cNvPr>
            <p:cNvSpPr txBox="1"/>
            <p:nvPr/>
          </p:nvSpPr>
          <p:spPr>
            <a:xfrm>
              <a:off x="14714615" y="25153382"/>
              <a:ext cx="1540477" cy="646331"/>
            </a:xfrm>
            <a:prstGeom prst="rect">
              <a:avLst/>
            </a:prstGeom>
            <a:noFill/>
          </p:spPr>
          <p:txBody>
            <a:bodyPr wrap="square" rtlCol="0">
              <a:spAutoFit/>
            </a:bodyPr>
            <a:lstStyle/>
            <a:p>
              <a:r>
                <a:rPr lang="en-US" dirty="0"/>
                <a:t>All lettuce species leaves</a:t>
              </a:r>
            </a:p>
          </p:txBody>
        </p:sp>
      </p:grpSp>
      <p:pic>
        <p:nvPicPr>
          <p:cNvPr id="47" name="Picture 46">
            <a:extLst>
              <a:ext uri="{FF2B5EF4-FFF2-40B4-BE49-F238E27FC236}">
                <a16:creationId xmlns:a16="http://schemas.microsoft.com/office/drawing/2014/main" id="{D726D14D-DC7F-0B4E-CE5E-E84128E78D22}"/>
              </a:ext>
            </a:extLst>
          </p:cNvPr>
          <p:cNvPicPr>
            <a:picLocks noChangeAspect="1"/>
          </p:cNvPicPr>
          <p:nvPr/>
        </p:nvPicPr>
        <p:blipFill rotWithShape="1">
          <a:blip r:embed="rId6"/>
          <a:srcRect r="8038"/>
          <a:stretch/>
        </p:blipFill>
        <p:spPr>
          <a:xfrm>
            <a:off x="10107465" y="8565731"/>
            <a:ext cx="4454064" cy="3494760"/>
          </a:xfrm>
          <a:prstGeom prst="rect">
            <a:avLst/>
          </a:prstGeom>
        </p:spPr>
      </p:pic>
      <p:sp>
        <p:nvSpPr>
          <p:cNvPr id="49" name="Rectangle 48">
            <a:extLst>
              <a:ext uri="{FF2B5EF4-FFF2-40B4-BE49-F238E27FC236}">
                <a16:creationId xmlns:a16="http://schemas.microsoft.com/office/drawing/2014/main" id="{D65C8C2F-2F59-7112-3B49-D5EA7ED539BD}"/>
              </a:ext>
            </a:extLst>
          </p:cNvPr>
          <p:cNvSpPr/>
          <p:nvPr/>
        </p:nvSpPr>
        <p:spPr>
          <a:xfrm>
            <a:off x="9895586" y="12021122"/>
            <a:ext cx="5305320" cy="830997"/>
          </a:xfrm>
          <a:prstGeom prst="rect">
            <a:avLst/>
          </a:prstGeom>
        </p:spPr>
        <p:txBody>
          <a:bodyPr wrap="square">
            <a:spAutoFit/>
          </a:bodyPr>
          <a:lstStyle/>
          <a:p>
            <a:r>
              <a:rPr lang="en-US" sz="2400" b="1" i="1" dirty="0">
                <a:solidFill>
                  <a:schemeClr val="accent5">
                    <a:lumMod val="75000"/>
                  </a:schemeClr>
                </a:solidFill>
              </a:rPr>
              <a:t>Fig 2: </a:t>
            </a:r>
            <a:r>
              <a:rPr lang="en-US" sz="2400" i="1" dirty="0">
                <a:solidFill>
                  <a:schemeClr val="accent5">
                    <a:lumMod val="75000"/>
                  </a:schemeClr>
                </a:solidFill>
              </a:rPr>
              <a:t>Mizuna mustard plant pillow on the ISS (Fig 1A, </a:t>
            </a:r>
            <a:r>
              <a:rPr lang="en-US" sz="2400" i="1" dirty="0" err="1">
                <a:solidFill>
                  <a:schemeClr val="accent5">
                    <a:lumMod val="75000"/>
                  </a:schemeClr>
                </a:solidFill>
              </a:rPr>
              <a:t>Hummerick</a:t>
            </a:r>
            <a:r>
              <a:rPr lang="en-US" sz="2400" i="1" dirty="0">
                <a:solidFill>
                  <a:schemeClr val="accent5">
                    <a:lumMod val="75000"/>
                  </a:schemeClr>
                </a:solidFill>
              </a:rPr>
              <a:t> et al. 2021)</a:t>
            </a:r>
            <a:r>
              <a:rPr lang="en-US" sz="2400" b="1" i="1" dirty="0">
                <a:solidFill>
                  <a:schemeClr val="accent5">
                    <a:lumMod val="75000"/>
                  </a:schemeClr>
                </a:solidFill>
              </a:rPr>
              <a:t> </a:t>
            </a:r>
            <a:endParaRPr lang="en-US" sz="2400" i="1" dirty="0">
              <a:solidFill>
                <a:schemeClr val="accent5">
                  <a:lumMod val="75000"/>
                </a:schemeClr>
              </a:solidFill>
            </a:endParaRPr>
          </a:p>
        </p:txBody>
      </p:sp>
      <p:pic>
        <p:nvPicPr>
          <p:cNvPr id="51" name="Picture 50">
            <a:extLst>
              <a:ext uri="{FF2B5EF4-FFF2-40B4-BE49-F238E27FC236}">
                <a16:creationId xmlns:a16="http://schemas.microsoft.com/office/drawing/2014/main" id="{9F1DE937-DB10-CCE8-00FC-82E955F7A983}"/>
              </a:ext>
            </a:extLst>
          </p:cNvPr>
          <p:cNvPicPr>
            <a:picLocks noChangeAspect="1"/>
          </p:cNvPicPr>
          <p:nvPr/>
        </p:nvPicPr>
        <p:blipFill rotWithShape="1">
          <a:blip r:embed="rId7"/>
          <a:srcRect l="-1811" r="2"/>
          <a:stretch/>
        </p:blipFill>
        <p:spPr>
          <a:xfrm>
            <a:off x="0" y="11664356"/>
            <a:ext cx="9591752" cy="2288074"/>
          </a:xfrm>
          <a:prstGeom prst="rect">
            <a:avLst/>
          </a:prstGeom>
        </p:spPr>
      </p:pic>
      <p:sp>
        <p:nvSpPr>
          <p:cNvPr id="53" name="Rectangle 52">
            <a:extLst>
              <a:ext uri="{FF2B5EF4-FFF2-40B4-BE49-F238E27FC236}">
                <a16:creationId xmlns:a16="http://schemas.microsoft.com/office/drawing/2014/main" id="{7C0A78CB-8949-D1C0-0132-B1B962C60273}"/>
              </a:ext>
            </a:extLst>
          </p:cNvPr>
          <p:cNvSpPr/>
          <p:nvPr/>
        </p:nvSpPr>
        <p:spPr>
          <a:xfrm>
            <a:off x="194004" y="14899493"/>
            <a:ext cx="9429434" cy="3785652"/>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a:spAutoFit/>
          </a:bodyPr>
          <a:lstStyle/>
          <a:p>
            <a:r>
              <a:rPr lang="en-US" sz="2400" b="1" dirty="0"/>
              <a:t>Approach:</a:t>
            </a:r>
            <a:r>
              <a:rPr lang="en-US" sz="2400" b="1" dirty="0">
                <a:solidFill>
                  <a:srgbClr val="FF0000"/>
                </a:solidFill>
              </a:rPr>
              <a:t> </a:t>
            </a:r>
            <a:r>
              <a:rPr lang="en-US" sz="2400" dirty="0"/>
              <a:t>Previously extracted DNA from ISS Veggie plant pillows (</a:t>
            </a:r>
            <a:r>
              <a:rPr lang="en-US" sz="2400" b="1" dirty="0"/>
              <a:t>leaves, roots, wicks, and soil i.e. </a:t>
            </a:r>
            <a:r>
              <a:rPr lang="en-US" sz="2400" b="1" dirty="0" err="1"/>
              <a:t>arcillite</a:t>
            </a:r>
            <a:r>
              <a:rPr lang="en-US" sz="2400" b="1" dirty="0"/>
              <a:t> media</a:t>
            </a:r>
            <a:r>
              <a:rPr lang="en-US" sz="2400" dirty="0"/>
              <a:t>) from species </a:t>
            </a:r>
            <a:r>
              <a:rPr lang="en-US" sz="2400" b="1" dirty="0"/>
              <a:t>Tokyo </a:t>
            </a:r>
            <a:r>
              <a:rPr lang="en-US" sz="2400" b="1" dirty="0" err="1"/>
              <a:t>bekana</a:t>
            </a:r>
            <a:r>
              <a:rPr lang="en-US" sz="2400" b="1" dirty="0"/>
              <a:t> Chinese cabbage (Brassica </a:t>
            </a:r>
            <a:r>
              <a:rPr lang="en-US" sz="2400" b="1" dirty="0" err="1"/>
              <a:t>rapa</a:t>
            </a:r>
            <a:r>
              <a:rPr lang="en-US" sz="2400" b="1" dirty="0"/>
              <a:t> var. chinensis), Pak choi (Brassica </a:t>
            </a:r>
            <a:r>
              <a:rPr lang="en-US" sz="2400" b="1" dirty="0" err="1"/>
              <a:t>rapa</a:t>
            </a:r>
            <a:r>
              <a:rPr lang="en-US" sz="2400" b="1" dirty="0"/>
              <a:t> var. chinensis 'Extra Dwarf')), mustard (Mizuna mustard (Brassica </a:t>
            </a:r>
            <a:r>
              <a:rPr lang="en-US" sz="2400" b="1" dirty="0" err="1"/>
              <a:t>rapa</a:t>
            </a:r>
            <a:r>
              <a:rPr lang="en-US" sz="2400" b="1" dirty="0"/>
              <a:t> var japonica), Amara mustard (Brassica </a:t>
            </a:r>
            <a:r>
              <a:rPr lang="en-US" sz="2400" b="1" dirty="0" err="1"/>
              <a:t>carinata</a:t>
            </a:r>
            <a:r>
              <a:rPr lang="en-US" sz="2400" b="1" dirty="0"/>
              <a:t>)), Wasabi, Kale, and Red romaine lettuce (</a:t>
            </a:r>
            <a:r>
              <a:rPr lang="en-US" sz="2400" b="1" dirty="0" err="1"/>
              <a:t>Lactuca</a:t>
            </a:r>
            <a:r>
              <a:rPr lang="en-US" sz="2400" b="1" dirty="0"/>
              <a:t> sativa, mostly cv “</a:t>
            </a:r>
            <a:r>
              <a:rPr lang="en-US" sz="2400" b="1" dirty="0" err="1"/>
              <a:t>Outredgeous</a:t>
            </a:r>
            <a:r>
              <a:rPr lang="en-US" sz="2400" b="1" dirty="0"/>
              <a:t>”) </a:t>
            </a:r>
            <a:r>
              <a:rPr lang="en-US" sz="2400" dirty="0"/>
              <a:t>was sequenced on an Illumina </a:t>
            </a:r>
            <a:r>
              <a:rPr lang="en-US" sz="2400" dirty="0" err="1"/>
              <a:t>MiSeq</a:t>
            </a:r>
            <a:r>
              <a:rPr lang="en-US" sz="2400" dirty="0"/>
              <a:t>. Sequencing data was processed on 353N’s Sprout pipeline for taxonomy and annotation w/ SEED </a:t>
            </a:r>
            <a:r>
              <a:rPr lang="en-US" sz="2400" dirty="0" err="1"/>
              <a:t>db</a:t>
            </a:r>
            <a:r>
              <a:rPr lang="en-US" sz="2400" dirty="0"/>
              <a:t>; contigs were assembled w/ metabat2 and run against </a:t>
            </a:r>
            <a:r>
              <a:rPr lang="en-US" sz="2400" dirty="0" err="1"/>
              <a:t>abricate</a:t>
            </a:r>
            <a:r>
              <a:rPr lang="en-US" sz="2400" dirty="0"/>
              <a:t>, </a:t>
            </a:r>
            <a:r>
              <a:rPr lang="en-US" sz="2400" dirty="0" err="1"/>
              <a:t>antismash</a:t>
            </a:r>
            <a:r>
              <a:rPr lang="en-US" sz="2400" dirty="0"/>
              <a:t> platforms; figures/stats in R </a:t>
            </a:r>
            <a:r>
              <a:rPr lang="en-US" sz="2400" dirty="0" err="1"/>
              <a:t>Tidyverse</a:t>
            </a:r>
            <a:r>
              <a:rPr lang="en-US" sz="2400" dirty="0"/>
              <a:t> and vegan packages.</a:t>
            </a:r>
          </a:p>
        </p:txBody>
      </p:sp>
      <p:sp>
        <p:nvSpPr>
          <p:cNvPr id="54" name="Rectangle 53">
            <a:extLst>
              <a:ext uri="{FF2B5EF4-FFF2-40B4-BE49-F238E27FC236}">
                <a16:creationId xmlns:a16="http://schemas.microsoft.com/office/drawing/2014/main" id="{82F9A632-2B45-1AB1-1048-35EA9B493326}"/>
              </a:ext>
            </a:extLst>
          </p:cNvPr>
          <p:cNvSpPr/>
          <p:nvPr/>
        </p:nvSpPr>
        <p:spPr>
          <a:xfrm>
            <a:off x="310632" y="13979692"/>
            <a:ext cx="9742136" cy="830997"/>
          </a:xfrm>
          <a:prstGeom prst="rect">
            <a:avLst/>
          </a:prstGeom>
        </p:spPr>
        <p:txBody>
          <a:bodyPr wrap="square">
            <a:spAutoFit/>
          </a:bodyPr>
          <a:lstStyle/>
          <a:p>
            <a:r>
              <a:rPr lang="en-US" sz="2400" b="1" i="1" dirty="0">
                <a:solidFill>
                  <a:schemeClr val="accent5">
                    <a:lumMod val="75000"/>
                  </a:schemeClr>
                </a:solidFill>
              </a:rPr>
              <a:t>Figure 1:</a:t>
            </a:r>
            <a:r>
              <a:rPr lang="en-US" sz="2400" i="1" dirty="0">
                <a:solidFill>
                  <a:schemeClr val="accent5">
                    <a:lumMod val="75000"/>
                  </a:schemeClr>
                </a:solidFill>
              </a:rPr>
              <a:t> A) &amp; B) Front and underside of plant pillows, C) </a:t>
            </a:r>
            <a:r>
              <a:rPr lang="en-US" sz="2400" i="1" dirty="0" err="1">
                <a:solidFill>
                  <a:schemeClr val="accent5">
                    <a:lumMod val="75000"/>
                  </a:schemeClr>
                </a:solidFill>
              </a:rPr>
              <a:t>arcillite</a:t>
            </a:r>
            <a:r>
              <a:rPr lang="en-US" sz="2400" i="1" dirty="0">
                <a:solidFill>
                  <a:schemeClr val="accent5">
                    <a:lumMod val="75000"/>
                  </a:schemeClr>
                </a:solidFill>
              </a:rPr>
              <a:t> media (‘soil’) and roots, D), frozen leaf tissue (Fig 3 from </a:t>
            </a:r>
            <a:r>
              <a:rPr lang="en-US" sz="2400" i="1" dirty="0" err="1">
                <a:solidFill>
                  <a:schemeClr val="accent5">
                    <a:lumMod val="75000"/>
                  </a:schemeClr>
                </a:solidFill>
              </a:rPr>
              <a:t>Hummerick</a:t>
            </a:r>
            <a:r>
              <a:rPr lang="en-US" sz="2400" i="1" dirty="0">
                <a:solidFill>
                  <a:schemeClr val="accent5">
                    <a:lumMod val="75000"/>
                  </a:schemeClr>
                </a:solidFill>
              </a:rPr>
              <a:t> et al. 2021)</a:t>
            </a:r>
            <a:r>
              <a:rPr lang="en-US" sz="2400" b="1" i="1" dirty="0">
                <a:solidFill>
                  <a:schemeClr val="accent5">
                    <a:lumMod val="75000"/>
                  </a:schemeClr>
                </a:solidFill>
              </a:rPr>
              <a:t> </a:t>
            </a:r>
            <a:endParaRPr lang="en-US" sz="2400" i="1" dirty="0">
              <a:solidFill>
                <a:schemeClr val="accent5">
                  <a:lumMod val="75000"/>
                </a:schemeClr>
              </a:solidFill>
            </a:endParaRPr>
          </a:p>
        </p:txBody>
      </p:sp>
      <p:pic>
        <p:nvPicPr>
          <p:cNvPr id="57" name="Picture 2">
            <a:extLst>
              <a:ext uri="{FF2B5EF4-FFF2-40B4-BE49-F238E27FC236}">
                <a16:creationId xmlns:a16="http://schemas.microsoft.com/office/drawing/2014/main" id="{C77092E7-66C1-95E0-9D27-D934F06E138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401037" y="18121956"/>
            <a:ext cx="6330100" cy="6330100"/>
          </a:xfrm>
          <a:prstGeom prst="rect">
            <a:avLst/>
          </a:prstGeom>
          <a:noFill/>
          <a:extLst>
            <a:ext uri="{909E8E84-426E-40DD-AFC4-6F175D3DCCD1}">
              <a14:hiddenFill xmlns:a14="http://schemas.microsoft.com/office/drawing/2010/main">
                <a:solidFill>
                  <a:srgbClr val="FFFFFF"/>
                </a:solidFill>
              </a14:hiddenFill>
            </a:ext>
          </a:extLst>
        </p:spPr>
      </p:pic>
      <p:sp>
        <p:nvSpPr>
          <p:cNvPr id="59" name="Rectangle 58">
            <a:extLst>
              <a:ext uri="{FF2B5EF4-FFF2-40B4-BE49-F238E27FC236}">
                <a16:creationId xmlns:a16="http://schemas.microsoft.com/office/drawing/2014/main" id="{A1A13C7A-9F98-8CC5-6E55-2A2360D7F1FA}"/>
              </a:ext>
            </a:extLst>
          </p:cNvPr>
          <p:cNvSpPr/>
          <p:nvPr/>
        </p:nvSpPr>
        <p:spPr>
          <a:xfrm>
            <a:off x="9825268" y="13651282"/>
            <a:ext cx="11926325" cy="4524315"/>
          </a:xfrm>
          <a:prstGeom prst="rect">
            <a:avLst/>
          </a:prstGeom>
        </p:spPr>
        <p:txBody>
          <a:bodyPr wrap="square">
            <a:spAutoFit/>
          </a:bodyPr>
          <a:lstStyle/>
          <a:p>
            <a:pPr marL="342900" indent="-342900">
              <a:buFont typeface="Arial" panose="020B0604020202020204" pitchFamily="34" charset="0"/>
              <a:buChar char="•"/>
            </a:pPr>
            <a:r>
              <a:rPr lang="en-US" sz="3200" b="1" dirty="0">
                <a:solidFill>
                  <a:schemeClr val="accent6">
                    <a:lumMod val="75000"/>
                  </a:schemeClr>
                </a:solidFill>
              </a:rPr>
              <a:t>Leaf microbiomes of ISS Brassicaceae species (cabbage, kale, wasabi, </a:t>
            </a:r>
            <a:r>
              <a:rPr lang="en-US" sz="3200" b="1" dirty="0" err="1">
                <a:solidFill>
                  <a:schemeClr val="accent6">
                    <a:lumMod val="75000"/>
                  </a:schemeClr>
                </a:solidFill>
              </a:rPr>
              <a:t>pak</a:t>
            </a:r>
            <a:r>
              <a:rPr lang="en-US" sz="3200" b="1" dirty="0">
                <a:solidFill>
                  <a:schemeClr val="accent6">
                    <a:lumMod val="75000"/>
                  </a:schemeClr>
                </a:solidFill>
              </a:rPr>
              <a:t> choi) have a distinct microbiome, as does Zinnia tissue (the latter due to fungal infection). </a:t>
            </a:r>
            <a:r>
              <a:rPr lang="en-US" sz="3200" b="1" dirty="0" err="1">
                <a:solidFill>
                  <a:schemeClr val="accent6">
                    <a:lumMod val="75000"/>
                  </a:schemeClr>
                </a:solidFill>
              </a:rPr>
              <a:t>Arcillite</a:t>
            </a:r>
            <a:r>
              <a:rPr lang="en-US" sz="3200" b="1" dirty="0">
                <a:solidFill>
                  <a:schemeClr val="accent6">
                    <a:lumMod val="75000"/>
                  </a:schemeClr>
                </a:solidFill>
              </a:rPr>
              <a:t> (‘soil’), root, and wick microbiomes are interconnected over sample type. Leaf tissue microbes are enriched in genes for photosynthesis while lacking abundance of genes related to stress response, compared to </a:t>
            </a:r>
            <a:r>
              <a:rPr lang="en-US" sz="3200" b="1" dirty="0" err="1">
                <a:solidFill>
                  <a:schemeClr val="accent6">
                    <a:lumMod val="75000"/>
                  </a:schemeClr>
                </a:solidFill>
              </a:rPr>
              <a:t>arcillite</a:t>
            </a:r>
            <a:r>
              <a:rPr lang="en-US" sz="3200" b="1" dirty="0">
                <a:solidFill>
                  <a:schemeClr val="accent6">
                    <a:lumMod val="75000"/>
                  </a:schemeClr>
                </a:solidFill>
              </a:rPr>
              <a:t>/wick/root tissue microbiome species. (Figs 3,4,6)</a:t>
            </a:r>
          </a:p>
          <a:p>
            <a:pPr marL="342900" indent="-342900">
              <a:buFont typeface="Arial" panose="020B0604020202020204" pitchFamily="34" charset="0"/>
              <a:buChar char="•"/>
            </a:pPr>
            <a:r>
              <a:rPr lang="en-US" sz="3200" b="1" dirty="0">
                <a:solidFill>
                  <a:schemeClr val="accent6">
                    <a:lumMod val="75000"/>
                  </a:schemeClr>
                </a:solidFill>
              </a:rPr>
              <a:t># of biosynthetic gene clusters that produce secondary metabolites appears to be decreasing</a:t>
            </a:r>
          </a:p>
        </p:txBody>
      </p:sp>
      <p:sp>
        <p:nvSpPr>
          <p:cNvPr id="60" name="Rectangle 59">
            <a:extLst>
              <a:ext uri="{FF2B5EF4-FFF2-40B4-BE49-F238E27FC236}">
                <a16:creationId xmlns:a16="http://schemas.microsoft.com/office/drawing/2014/main" id="{3EEC67D0-CB4F-692C-1694-2411623ECFE1}"/>
              </a:ext>
            </a:extLst>
          </p:cNvPr>
          <p:cNvSpPr/>
          <p:nvPr/>
        </p:nvSpPr>
        <p:spPr>
          <a:xfrm>
            <a:off x="316547" y="28633756"/>
            <a:ext cx="9184348" cy="830997"/>
          </a:xfrm>
          <a:prstGeom prst="rect">
            <a:avLst/>
          </a:prstGeom>
        </p:spPr>
        <p:txBody>
          <a:bodyPr wrap="square">
            <a:spAutoFit/>
          </a:bodyPr>
          <a:lstStyle/>
          <a:p>
            <a:r>
              <a:rPr lang="en-US" sz="2400" b="1" i="1" dirty="0">
                <a:solidFill>
                  <a:schemeClr val="accent6">
                    <a:lumMod val="75000"/>
                  </a:schemeClr>
                </a:solidFill>
              </a:rPr>
              <a:t>Figure 6: </a:t>
            </a:r>
            <a:r>
              <a:rPr lang="en-US" sz="2400" i="1" dirty="0">
                <a:solidFill>
                  <a:schemeClr val="accent6">
                    <a:lumMod val="75000"/>
                  </a:schemeClr>
                </a:solidFill>
              </a:rPr>
              <a:t>Taxonomy of soil/wick/root over time (left), zinnia tissue (middle), and leaf tissue (right)</a:t>
            </a:r>
          </a:p>
        </p:txBody>
      </p:sp>
      <p:cxnSp>
        <p:nvCxnSpPr>
          <p:cNvPr id="62" name="Straight Connector 61">
            <a:extLst>
              <a:ext uri="{FF2B5EF4-FFF2-40B4-BE49-F238E27FC236}">
                <a16:creationId xmlns:a16="http://schemas.microsoft.com/office/drawing/2014/main" id="{D5EC0292-FA2D-4C3A-69C2-33B5D2C7B93E}"/>
              </a:ext>
            </a:extLst>
          </p:cNvPr>
          <p:cNvCxnSpPr>
            <a:cxnSpLocks/>
          </p:cNvCxnSpPr>
          <p:nvPr/>
        </p:nvCxnSpPr>
        <p:spPr>
          <a:xfrm>
            <a:off x="194003" y="18903173"/>
            <a:ext cx="9641138" cy="0"/>
          </a:xfrm>
          <a:prstGeom prst="line">
            <a:avLst/>
          </a:prstGeom>
          <a:ln w="57150"/>
        </p:spPr>
        <p:style>
          <a:lnRef idx="1">
            <a:schemeClr val="accent6"/>
          </a:lnRef>
          <a:fillRef idx="0">
            <a:schemeClr val="accent6"/>
          </a:fillRef>
          <a:effectRef idx="0">
            <a:schemeClr val="accent6"/>
          </a:effectRef>
          <a:fontRef idx="minor">
            <a:schemeClr val="tx1"/>
          </a:fontRef>
        </p:style>
      </p:cxnSp>
      <p:cxnSp>
        <p:nvCxnSpPr>
          <p:cNvPr id="63" name="Straight Connector 62">
            <a:extLst>
              <a:ext uri="{FF2B5EF4-FFF2-40B4-BE49-F238E27FC236}">
                <a16:creationId xmlns:a16="http://schemas.microsoft.com/office/drawing/2014/main" id="{A3F3C74F-790E-2FA7-0595-95D375750559}"/>
              </a:ext>
            </a:extLst>
          </p:cNvPr>
          <p:cNvCxnSpPr>
            <a:cxnSpLocks/>
          </p:cNvCxnSpPr>
          <p:nvPr/>
        </p:nvCxnSpPr>
        <p:spPr>
          <a:xfrm>
            <a:off x="9813050" y="13293559"/>
            <a:ext cx="0" cy="5607023"/>
          </a:xfrm>
          <a:prstGeom prst="line">
            <a:avLst/>
          </a:prstGeom>
          <a:ln w="57150"/>
        </p:spPr>
        <p:style>
          <a:lnRef idx="1">
            <a:schemeClr val="accent6"/>
          </a:lnRef>
          <a:fillRef idx="0">
            <a:schemeClr val="accent6"/>
          </a:fillRef>
          <a:effectRef idx="0">
            <a:schemeClr val="accent6"/>
          </a:effectRef>
          <a:fontRef idx="minor">
            <a:schemeClr val="tx1"/>
          </a:fontRef>
        </p:style>
      </p:cxnSp>
      <p:cxnSp>
        <p:nvCxnSpPr>
          <p:cNvPr id="67" name="Straight Connector 66">
            <a:extLst>
              <a:ext uri="{FF2B5EF4-FFF2-40B4-BE49-F238E27FC236}">
                <a16:creationId xmlns:a16="http://schemas.microsoft.com/office/drawing/2014/main" id="{0B77A36F-C24D-F446-490E-A383ABFCDDBC}"/>
              </a:ext>
            </a:extLst>
          </p:cNvPr>
          <p:cNvCxnSpPr>
            <a:cxnSpLocks/>
          </p:cNvCxnSpPr>
          <p:nvPr/>
        </p:nvCxnSpPr>
        <p:spPr>
          <a:xfrm>
            <a:off x="9800833" y="13293559"/>
            <a:ext cx="11991064" cy="0"/>
          </a:xfrm>
          <a:prstGeom prst="line">
            <a:avLst/>
          </a:prstGeom>
          <a:ln w="57150"/>
        </p:spPr>
        <p:style>
          <a:lnRef idx="1">
            <a:schemeClr val="accent6"/>
          </a:lnRef>
          <a:fillRef idx="0">
            <a:schemeClr val="accent6"/>
          </a:fillRef>
          <a:effectRef idx="0">
            <a:schemeClr val="accent6"/>
          </a:effectRef>
          <a:fontRef idx="minor">
            <a:schemeClr val="tx1"/>
          </a:fontRef>
        </p:style>
      </p:cxnSp>
      <p:sp>
        <p:nvSpPr>
          <p:cNvPr id="70" name="Rectangle 69">
            <a:extLst>
              <a:ext uri="{FF2B5EF4-FFF2-40B4-BE49-F238E27FC236}">
                <a16:creationId xmlns:a16="http://schemas.microsoft.com/office/drawing/2014/main" id="{AAE14731-DA1C-4F6C-0141-C86D23CE9519}"/>
              </a:ext>
            </a:extLst>
          </p:cNvPr>
          <p:cNvSpPr/>
          <p:nvPr/>
        </p:nvSpPr>
        <p:spPr>
          <a:xfrm>
            <a:off x="15522448" y="24426656"/>
            <a:ext cx="6057284" cy="830997"/>
          </a:xfrm>
          <a:prstGeom prst="rect">
            <a:avLst/>
          </a:prstGeom>
        </p:spPr>
        <p:txBody>
          <a:bodyPr wrap="square">
            <a:spAutoFit/>
          </a:bodyPr>
          <a:lstStyle/>
          <a:p>
            <a:r>
              <a:rPr lang="en-US" sz="2400" b="1" i="1" dirty="0">
                <a:solidFill>
                  <a:schemeClr val="accent6">
                    <a:lumMod val="75000"/>
                  </a:schemeClr>
                </a:solidFill>
              </a:rPr>
              <a:t>Figure 5: </a:t>
            </a:r>
            <a:r>
              <a:rPr lang="en-US" sz="2400" i="1" dirty="0">
                <a:solidFill>
                  <a:schemeClr val="accent6">
                    <a:lumMod val="75000"/>
                  </a:schemeClr>
                </a:solidFill>
              </a:rPr>
              <a:t>Biosynthetic gene clusters detected in contigs over time, over N50 of contigs.</a:t>
            </a:r>
          </a:p>
        </p:txBody>
      </p:sp>
      <p:sp>
        <p:nvSpPr>
          <p:cNvPr id="71" name="Rectangle 70">
            <a:extLst>
              <a:ext uri="{FF2B5EF4-FFF2-40B4-BE49-F238E27FC236}">
                <a16:creationId xmlns:a16="http://schemas.microsoft.com/office/drawing/2014/main" id="{789FEF38-696E-E706-47FA-A17D74438CD0}"/>
              </a:ext>
            </a:extLst>
          </p:cNvPr>
          <p:cNvSpPr/>
          <p:nvPr/>
        </p:nvSpPr>
        <p:spPr>
          <a:xfrm>
            <a:off x="9765849" y="12818019"/>
            <a:ext cx="12110460" cy="769441"/>
          </a:xfrm>
          <a:prstGeom prst="rect">
            <a:avLst/>
          </a:prstGeom>
          <a:ln>
            <a:noFill/>
          </a:ln>
        </p:spPr>
        <p:style>
          <a:lnRef idx="3">
            <a:schemeClr val="lt1"/>
          </a:lnRef>
          <a:fillRef idx="1">
            <a:schemeClr val="accent6"/>
          </a:fillRef>
          <a:effectRef idx="1">
            <a:schemeClr val="accent6"/>
          </a:effectRef>
          <a:fontRef idx="minor">
            <a:schemeClr val="lt1"/>
          </a:fontRef>
        </p:style>
        <p:txBody>
          <a:bodyPr wrap="square">
            <a:spAutoFit/>
          </a:bodyPr>
          <a:lstStyle/>
          <a:p>
            <a:pPr algn="ctr"/>
            <a:r>
              <a:rPr lang="en-US" sz="4400" b="1" dirty="0"/>
              <a:t>RESULTS</a:t>
            </a:r>
            <a:endParaRPr lang="en-US" sz="4400" dirty="0">
              <a:solidFill>
                <a:srgbClr val="FF0000"/>
              </a:solidFill>
            </a:endParaRPr>
          </a:p>
        </p:txBody>
      </p:sp>
      <p:sp>
        <p:nvSpPr>
          <p:cNvPr id="74" name="Rectangle 73">
            <a:extLst>
              <a:ext uri="{FF2B5EF4-FFF2-40B4-BE49-F238E27FC236}">
                <a16:creationId xmlns:a16="http://schemas.microsoft.com/office/drawing/2014/main" id="{E3D3BB60-8D93-69E4-024A-79BB038BBB5B}"/>
              </a:ext>
            </a:extLst>
          </p:cNvPr>
          <p:cNvSpPr/>
          <p:nvPr/>
        </p:nvSpPr>
        <p:spPr>
          <a:xfrm>
            <a:off x="407404" y="19086029"/>
            <a:ext cx="5158795" cy="5634492"/>
          </a:xfrm>
          <a:prstGeom prst="rect">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76" name="Rectangle 75">
            <a:extLst>
              <a:ext uri="{FF2B5EF4-FFF2-40B4-BE49-F238E27FC236}">
                <a16:creationId xmlns:a16="http://schemas.microsoft.com/office/drawing/2014/main" id="{A60AEEEE-5D64-21E7-7312-3285508CFB7E}"/>
              </a:ext>
            </a:extLst>
          </p:cNvPr>
          <p:cNvSpPr/>
          <p:nvPr/>
        </p:nvSpPr>
        <p:spPr>
          <a:xfrm>
            <a:off x="15345798" y="17986852"/>
            <a:ext cx="6458316" cy="6497288"/>
          </a:xfrm>
          <a:prstGeom prst="rect">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77" name="Rectangle 76">
            <a:extLst>
              <a:ext uri="{FF2B5EF4-FFF2-40B4-BE49-F238E27FC236}">
                <a16:creationId xmlns:a16="http://schemas.microsoft.com/office/drawing/2014/main" id="{61865B92-5208-0305-442D-3704B7DE5BC9}"/>
              </a:ext>
            </a:extLst>
          </p:cNvPr>
          <p:cNvSpPr/>
          <p:nvPr/>
        </p:nvSpPr>
        <p:spPr>
          <a:xfrm>
            <a:off x="5821271" y="24698260"/>
            <a:ext cx="9643933" cy="461665"/>
          </a:xfrm>
          <a:prstGeom prst="rect">
            <a:avLst/>
          </a:prstGeom>
        </p:spPr>
        <p:txBody>
          <a:bodyPr wrap="square">
            <a:spAutoFit/>
          </a:bodyPr>
          <a:lstStyle/>
          <a:p>
            <a:r>
              <a:rPr lang="en-US" sz="2400" b="1" i="1" dirty="0">
                <a:solidFill>
                  <a:schemeClr val="accent6">
                    <a:lumMod val="75000"/>
                  </a:schemeClr>
                </a:solidFill>
              </a:rPr>
              <a:t>Fig 4: </a:t>
            </a:r>
            <a:r>
              <a:rPr lang="en-US" sz="2400" i="1" dirty="0">
                <a:solidFill>
                  <a:schemeClr val="accent6">
                    <a:lumMod val="75000"/>
                  </a:schemeClr>
                </a:solidFill>
              </a:rPr>
              <a:t>Heat map of gene cat. abundances annotated from SEED database.</a:t>
            </a:r>
          </a:p>
        </p:txBody>
      </p:sp>
      <p:sp>
        <p:nvSpPr>
          <p:cNvPr id="79" name="Rectangle 78">
            <a:extLst>
              <a:ext uri="{FF2B5EF4-FFF2-40B4-BE49-F238E27FC236}">
                <a16:creationId xmlns:a16="http://schemas.microsoft.com/office/drawing/2014/main" id="{990D3905-B83C-8936-DDAA-4C148239FEBF}"/>
              </a:ext>
            </a:extLst>
          </p:cNvPr>
          <p:cNvSpPr/>
          <p:nvPr/>
        </p:nvSpPr>
        <p:spPr>
          <a:xfrm>
            <a:off x="310632" y="24718555"/>
            <a:ext cx="5600637" cy="461665"/>
          </a:xfrm>
          <a:prstGeom prst="rect">
            <a:avLst/>
          </a:prstGeom>
        </p:spPr>
        <p:txBody>
          <a:bodyPr wrap="square">
            <a:spAutoFit/>
          </a:bodyPr>
          <a:lstStyle/>
          <a:p>
            <a:r>
              <a:rPr lang="en-US" sz="2400" b="1" i="1" dirty="0">
                <a:solidFill>
                  <a:schemeClr val="accent6">
                    <a:lumMod val="75000"/>
                  </a:schemeClr>
                </a:solidFill>
              </a:rPr>
              <a:t>Fig 3: </a:t>
            </a:r>
            <a:r>
              <a:rPr lang="en-US" sz="2400" i="1" dirty="0">
                <a:solidFill>
                  <a:schemeClr val="accent6">
                    <a:lumMod val="75000"/>
                  </a:schemeClr>
                </a:solidFill>
              </a:rPr>
              <a:t>Network analysis of shared taxa</a:t>
            </a:r>
          </a:p>
        </p:txBody>
      </p:sp>
      <p:pic>
        <p:nvPicPr>
          <p:cNvPr id="81" name="Picture 80" descr="A graph with red blue and gray squares&#10;&#10;Description automatically generated">
            <a:extLst>
              <a:ext uri="{FF2B5EF4-FFF2-40B4-BE49-F238E27FC236}">
                <a16:creationId xmlns:a16="http://schemas.microsoft.com/office/drawing/2014/main" id="{930CB3F6-D684-DE69-7EA9-BA55DAF6CADC}"/>
              </a:ext>
            </a:extLst>
          </p:cNvPr>
          <p:cNvPicPr>
            <a:picLocks noChangeAspect="1"/>
          </p:cNvPicPr>
          <p:nvPr/>
        </p:nvPicPr>
        <p:blipFill>
          <a:blip r:embed="rId9"/>
          <a:stretch>
            <a:fillRect/>
          </a:stretch>
        </p:blipFill>
        <p:spPr>
          <a:xfrm>
            <a:off x="4601856" y="25306338"/>
            <a:ext cx="1584207" cy="3346704"/>
          </a:xfrm>
          <a:prstGeom prst="rect">
            <a:avLst/>
          </a:prstGeom>
        </p:spPr>
      </p:pic>
      <p:pic>
        <p:nvPicPr>
          <p:cNvPr id="82" name="Picture 81" descr="A chart of different colored squares&#10;&#10;Description automatically generated with medium confidence">
            <a:extLst>
              <a:ext uri="{FF2B5EF4-FFF2-40B4-BE49-F238E27FC236}">
                <a16:creationId xmlns:a16="http://schemas.microsoft.com/office/drawing/2014/main" id="{EB261B28-9635-5CC3-23AC-DB8A4F8A5EB9}"/>
              </a:ext>
            </a:extLst>
          </p:cNvPr>
          <p:cNvPicPr>
            <a:picLocks noChangeAspect="1"/>
          </p:cNvPicPr>
          <p:nvPr/>
        </p:nvPicPr>
        <p:blipFill>
          <a:blip r:embed="rId10"/>
          <a:stretch>
            <a:fillRect/>
          </a:stretch>
        </p:blipFill>
        <p:spPr>
          <a:xfrm>
            <a:off x="6266462" y="25287052"/>
            <a:ext cx="2495124" cy="3346704"/>
          </a:xfrm>
          <a:prstGeom prst="rect">
            <a:avLst/>
          </a:prstGeom>
        </p:spPr>
      </p:pic>
      <p:pic>
        <p:nvPicPr>
          <p:cNvPr id="83" name="Picture 82" descr="A chart of different colored squares&#10;&#10;Description automatically generated">
            <a:extLst>
              <a:ext uri="{FF2B5EF4-FFF2-40B4-BE49-F238E27FC236}">
                <a16:creationId xmlns:a16="http://schemas.microsoft.com/office/drawing/2014/main" id="{D127539E-8E15-2B37-CDA0-E0577E7E403B}"/>
              </a:ext>
            </a:extLst>
          </p:cNvPr>
          <p:cNvPicPr>
            <a:picLocks noChangeAspect="1"/>
          </p:cNvPicPr>
          <p:nvPr/>
        </p:nvPicPr>
        <p:blipFill>
          <a:blip r:embed="rId11"/>
          <a:stretch>
            <a:fillRect/>
          </a:stretch>
        </p:blipFill>
        <p:spPr>
          <a:xfrm>
            <a:off x="305804" y="25287504"/>
            <a:ext cx="4276780" cy="3346252"/>
          </a:xfrm>
          <a:prstGeom prst="rect">
            <a:avLst/>
          </a:prstGeom>
        </p:spPr>
      </p:pic>
      <p:sp>
        <p:nvSpPr>
          <p:cNvPr id="85" name="Rectangle 84">
            <a:extLst>
              <a:ext uri="{FF2B5EF4-FFF2-40B4-BE49-F238E27FC236}">
                <a16:creationId xmlns:a16="http://schemas.microsoft.com/office/drawing/2014/main" id="{D3A99FB9-6607-8E93-361A-1E093EC3F30C}"/>
              </a:ext>
            </a:extLst>
          </p:cNvPr>
          <p:cNvSpPr/>
          <p:nvPr/>
        </p:nvSpPr>
        <p:spPr>
          <a:xfrm>
            <a:off x="5841417" y="19088646"/>
            <a:ext cx="9263083" cy="5634493"/>
          </a:xfrm>
          <a:prstGeom prst="rect">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86" name="Rectangle 85">
            <a:extLst>
              <a:ext uri="{FF2B5EF4-FFF2-40B4-BE49-F238E27FC236}">
                <a16:creationId xmlns:a16="http://schemas.microsoft.com/office/drawing/2014/main" id="{DCA0B995-17DD-E62D-595D-B5557C046007}"/>
              </a:ext>
            </a:extLst>
          </p:cNvPr>
          <p:cNvSpPr/>
          <p:nvPr/>
        </p:nvSpPr>
        <p:spPr>
          <a:xfrm>
            <a:off x="8966343" y="25145773"/>
            <a:ext cx="5120640" cy="5262979"/>
          </a:xfrm>
          <a:prstGeom prst="rect">
            <a:avLst/>
          </a:prstGeom>
        </p:spPr>
        <p:style>
          <a:lnRef idx="3">
            <a:schemeClr val="lt1"/>
          </a:lnRef>
          <a:fillRef idx="1">
            <a:schemeClr val="accent2"/>
          </a:fillRef>
          <a:effectRef idx="1">
            <a:schemeClr val="accent2"/>
          </a:effectRef>
          <a:fontRef idx="minor">
            <a:schemeClr val="lt1"/>
          </a:fontRef>
        </p:style>
        <p:txBody>
          <a:bodyPr wrap="square">
            <a:spAutoFit/>
          </a:bodyPr>
          <a:lstStyle/>
          <a:p>
            <a:r>
              <a:rPr lang="en-US" sz="2800" b="1" dirty="0"/>
              <a:t>Future Work: </a:t>
            </a:r>
            <a:r>
              <a:rPr lang="en-US" sz="2800" dirty="0"/>
              <a:t>Assembly of MAGs is ongoing to link patterns of functional genes to presence of absence of different microbial species, along with comparison to typical Earth microbiomes for the species grown on the ISS. Data will be compared to 16S and ITS data already obtained by KSC, to evaluate the costs and benefits of shotgun metagenomic seq. for ISS plant monitoring. </a:t>
            </a:r>
            <a:endParaRPr lang="en-US" sz="2800" dirty="0">
              <a:solidFill>
                <a:srgbClr val="FF0000"/>
              </a:solidFill>
            </a:endParaRPr>
          </a:p>
        </p:txBody>
      </p:sp>
      <p:sp>
        <p:nvSpPr>
          <p:cNvPr id="87" name="Rectangle 86">
            <a:extLst>
              <a:ext uri="{FF2B5EF4-FFF2-40B4-BE49-F238E27FC236}">
                <a16:creationId xmlns:a16="http://schemas.microsoft.com/office/drawing/2014/main" id="{54B905FB-2E29-21E2-3EE0-C0939A41D283}"/>
              </a:ext>
            </a:extLst>
          </p:cNvPr>
          <p:cNvSpPr/>
          <p:nvPr/>
        </p:nvSpPr>
        <p:spPr>
          <a:xfrm>
            <a:off x="225103" y="25195042"/>
            <a:ext cx="8638083" cy="3438714"/>
          </a:xfrm>
          <a:prstGeom prst="rect">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89" name="Rectangle 88">
            <a:extLst>
              <a:ext uri="{FF2B5EF4-FFF2-40B4-BE49-F238E27FC236}">
                <a16:creationId xmlns:a16="http://schemas.microsoft.com/office/drawing/2014/main" id="{BFCAC360-F94D-B1F8-D5E6-4A4AFF5596CD}"/>
              </a:ext>
            </a:extLst>
          </p:cNvPr>
          <p:cNvSpPr/>
          <p:nvPr/>
        </p:nvSpPr>
        <p:spPr>
          <a:xfrm>
            <a:off x="10130524" y="18018907"/>
            <a:ext cx="5270512" cy="1077218"/>
          </a:xfrm>
          <a:prstGeom prst="rect">
            <a:avLst/>
          </a:prstGeom>
        </p:spPr>
        <p:txBody>
          <a:bodyPr wrap="square">
            <a:spAutoFit/>
          </a:bodyPr>
          <a:lstStyle/>
          <a:p>
            <a:r>
              <a:rPr lang="en-US" sz="3200" b="1" dirty="0">
                <a:solidFill>
                  <a:schemeClr val="accent6">
                    <a:lumMod val="75000"/>
                  </a:schemeClr>
                </a:solidFill>
              </a:rPr>
              <a:t>over the course of the Veggie experiment (Fig 5)</a:t>
            </a:r>
          </a:p>
        </p:txBody>
      </p:sp>
    </p:spTree>
    <p:extLst>
      <p:ext uri="{BB962C8B-B14F-4D97-AF65-F5344CB8AC3E}">
        <p14:creationId xmlns:p14="http://schemas.microsoft.com/office/powerpoint/2010/main" val="18997944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6506</TotalTime>
  <Words>914</Words>
  <Application>Microsoft Office PowerPoint</Application>
  <PresentationFormat>Custom</PresentationFormat>
  <Paragraphs>39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Helvetica</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2022 Poster Template Guidelines</dc:title>
  <dc:creator>Chen, Joy (US 183B)</dc:creator>
  <cp:lastModifiedBy>Hong, Sophia (US 1212)</cp:lastModifiedBy>
  <cp:revision>75</cp:revision>
  <dcterms:created xsi:type="dcterms:W3CDTF">2022-08-22T17:05:38Z</dcterms:created>
  <dcterms:modified xsi:type="dcterms:W3CDTF">2023-11-29T04:36:11Z</dcterms:modified>
</cp:coreProperties>
</file>