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ppt/authors.xml" ContentType="application/vnd.ms-powerpoint.auth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60" r:id="rId1"/>
  </p:sldMasterIdLst>
  <p:sldIdLst>
    <p:sldId id="258" r:id="rId2"/>
  </p:sldIdLst>
  <p:sldSz cx="21945600" cy="3291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CCBEA06-7298-F5AF-E46F-36D6DE6EBD85}" name="Hong, Sophia (US 1200)" initials="HS(1" userId="S::ana.s.hong@jpl.nasa.gov::8ed35a80-99c1-44c0-b57b-9b3aa285e4d8" providerId="AD"/>
  <p188:author id="{9F1056C4-72A9-A504-F5CB-4FBBE654700D}" name="Castaneda, Lupe (US 1230)" initials="CL(1" userId="S::Guadalupe.Castaneda@jpl.nasa.gov::6691f1d8-cdcc-421d-b26a-5c6cdec04609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51415"/>
    <a:srgbClr val="9F2B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5590" autoAdjust="0"/>
    <p:restoredTop sz="96405"/>
  </p:normalViewPr>
  <p:slideViewPr>
    <p:cSldViewPr snapToGrid="0">
      <p:cViewPr>
        <p:scale>
          <a:sx n="25" d="100"/>
          <a:sy n="25" d="100"/>
        </p:scale>
        <p:origin x="2558" y="-7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Relationship Id="rId9" Type="http://schemas.microsoft.com/office/2018/10/relationships/authors" Target="author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45920" y="5387342"/>
            <a:ext cx="18653760" cy="11460480"/>
          </a:xfrm>
        </p:spPr>
        <p:txBody>
          <a:bodyPr anchor="b"/>
          <a:lstStyle>
            <a:lvl1pPr algn="ctr"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43200" y="17289782"/>
            <a:ext cx="16459200" cy="7947658"/>
          </a:xfrm>
        </p:spPr>
        <p:txBody>
          <a:bodyPr/>
          <a:lstStyle>
            <a:lvl1pPr marL="0" indent="0" algn="ctr">
              <a:buNone/>
              <a:defRPr sz="5760"/>
            </a:lvl1pPr>
            <a:lvl2pPr marL="1097280" indent="0" algn="ctr">
              <a:buNone/>
              <a:defRPr sz="4800"/>
            </a:lvl2pPr>
            <a:lvl3pPr marL="2194560" indent="0" algn="ctr">
              <a:buNone/>
              <a:defRPr sz="4320"/>
            </a:lvl3pPr>
            <a:lvl4pPr marL="3291840" indent="0" algn="ctr">
              <a:buNone/>
              <a:defRPr sz="3840"/>
            </a:lvl4pPr>
            <a:lvl5pPr marL="4389120" indent="0" algn="ctr">
              <a:buNone/>
              <a:defRPr sz="3840"/>
            </a:lvl5pPr>
            <a:lvl6pPr marL="5486400" indent="0" algn="ctr">
              <a:buNone/>
              <a:defRPr sz="3840"/>
            </a:lvl6pPr>
            <a:lvl7pPr marL="6583680" indent="0" algn="ctr">
              <a:buNone/>
              <a:defRPr sz="3840"/>
            </a:lvl7pPr>
            <a:lvl8pPr marL="7680960" indent="0" algn="ctr">
              <a:buNone/>
              <a:defRPr sz="3840"/>
            </a:lvl8pPr>
            <a:lvl9pPr marL="8778240" indent="0" algn="ctr">
              <a:buNone/>
              <a:defRPr sz="384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01380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8014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97331" y="8206749"/>
            <a:ext cx="18928080" cy="13693138"/>
          </a:xfrm>
        </p:spPr>
        <p:txBody>
          <a:bodyPr anchor="b"/>
          <a:lstStyle>
            <a:lvl1pPr>
              <a:defRPr sz="14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497331" y="22029429"/>
            <a:ext cx="18928080" cy="7200898"/>
          </a:xfrm>
        </p:spPr>
        <p:txBody>
          <a:bodyPr/>
          <a:lstStyle>
            <a:lvl1pPr marL="0" indent="0">
              <a:buNone/>
              <a:defRPr sz="5760">
                <a:solidFill>
                  <a:schemeClr val="tx1"/>
                </a:solidFill>
              </a:defRPr>
            </a:lvl1pPr>
            <a:lvl2pPr marL="1097280" indent="0">
              <a:buNone/>
              <a:defRPr sz="4800">
                <a:solidFill>
                  <a:schemeClr val="tx1">
                    <a:tint val="75000"/>
                  </a:schemeClr>
                </a:solidFill>
              </a:defRPr>
            </a:lvl2pPr>
            <a:lvl3pPr marL="2194560" indent="0">
              <a:buNone/>
              <a:defRPr sz="4320">
                <a:solidFill>
                  <a:schemeClr val="tx1">
                    <a:tint val="75000"/>
                  </a:schemeClr>
                </a:solidFill>
              </a:defRPr>
            </a:lvl3pPr>
            <a:lvl4pPr marL="32918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4pPr>
            <a:lvl5pPr marL="438912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5pPr>
            <a:lvl6pPr marL="548640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6pPr>
            <a:lvl7pPr marL="658368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7pPr>
            <a:lvl8pPr marL="768096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8pPr>
            <a:lvl9pPr marL="8778240" indent="0">
              <a:buNone/>
              <a:defRPr sz="384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35022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5087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09960" y="8763000"/>
            <a:ext cx="9326880" cy="208864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0363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8" y="1752607"/>
            <a:ext cx="18928080" cy="636270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11621" y="8069582"/>
            <a:ext cx="9284016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11621" y="12024360"/>
            <a:ext cx="9284016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1109961" y="8069582"/>
            <a:ext cx="9329738" cy="3954778"/>
          </a:xfrm>
        </p:spPr>
        <p:txBody>
          <a:bodyPr anchor="b"/>
          <a:lstStyle>
            <a:lvl1pPr marL="0" indent="0">
              <a:buNone/>
              <a:defRPr sz="5760" b="1"/>
            </a:lvl1pPr>
            <a:lvl2pPr marL="1097280" indent="0">
              <a:buNone/>
              <a:defRPr sz="4800" b="1"/>
            </a:lvl2pPr>
            <a:lvl3pPr marL="2194560" indent="0">
              <a:buNone/>
              <a:defRPr sz="4320" b="1"/>
            </a:lvl3pPr>
            <a:lvl4pPr marL="3291840" indent="0">
              <a:buNone/>
              <a:defRPr sz="3840" b="1"/>
            </a:lvl4pPr>
            <a:lvl5pPr marL="4389120" indent="0">
              <a:buNone/>
              <a:defRPr sz="3840" b="1"/>
            </a:lvl5pPr>
            <a:lvl6pPr marL="5486400" indent="0">
              <a:buNone/>
              <a:defRPr sz="3840" b="1"/>
            </a:lvl6pPr>
            <a:lvl7pPr marL="6583680" indent="0">
              <a:buNone/>
              <a:defRPr sz="3840" b="1"/>
            </a:lvl7pPr>
            <a:lvl8pPr marL="7680960" indent="0">
              <a:buNone/>
              <a:defRPr sz="3840" b="1"/>
            </a:lvl8pPr>
            <a:lvl9pPr marL="8778240" indent="0">
              <a:buNone/>
              <a:defRPr sz="384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1109961" y="12024360"/>
            <a:ext cx="9329738" cy="1768602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344883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721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974654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329738" y="4739647"/>
            <a:ext cx="11109960" cy="23393400"/>
          </a:xfrm>
        </p:spPr>
        <p:txBody>
          <a:bodyPr/>
          <a:lstStyle>
            <a:lvl1pPr>
              <a:defRPr sz="7680"/>
            </a:lvl1pPr>
            <a:lvl2pPr>
              <a:defRPr sz="6720"/>
            </a:lvl2pPr>
            <a:lvl3pPr>
              <a:defRPr sz="5760"/>
            </a:lvl3pPr>
            <a:lvl4pPr>
              <a:defRPr sz="4800"/>
            </a:lvl4pPr>
            <a:lvl5pPr>
              <a:defRPr sz="4800"/>
            </a:lvl5pPr>
            <a:lvl6pPr>
              <a:defRPr sz="4800"/>
            </a:lvl6pPr>
            <a:lvl7pPr>
              <a:defRPr sz="4800"/>
            </a:lvl7pPr>
            <a:lvl8pPr>
              <a:defRPr sz="4800"/>
            </a:lvl8pPr>
            <a:lvl9pPr>
              <a:defRPr sz="4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774289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11619" y="2194560"/>
            <a:ext cx="7078027" cy="7680960"/>
          </a:xfrm>
        </p:spPr>
        <p:txBody>
          <a:bodyPr anchor="b"/>
          <a:lstStyle>
            <a:lvl1pPr>
              <a:defRPr sz="768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329738" y="4739647"/>
            <a:ext cx="11109960" cy="23393400"/>
          </a:xfrm>
        </p:spPr>
        <p:txBody>
          <a:bodyPr anchor="t"/>
          <a:lstStyle>
            <a:lvl1pPr marL="0" indent="0">
              <a:buNone/>
              <a:defRPr sz="7680"/>
            </a:lvl1pPr>
            <a:lvl2pPr marL="1097280" indent="0">
              <a:buNone/>
              <a:defRPr sz="6720"/>
            </a:lvl2pPr>
            <a:lvl3pPr marL="2194560" indent="0">
              <a:buNone/>
              <a:defRPr sz="5760"/>
            </a:lvl3pPr>
            <a:lvl4pPr marL="3291840" indent="0">
              <a:buNone/>
              <a:defRPr sz="4800"/>
            </a:lvl4pPr>
            <a:lvl5pPr marL="4389120" indent="0">
              <a:buNone/>
              <a:defRPr sz="4800"/>
            </a:lvl5pPr>
            <a:lvl6pPr marL="5486400" indent="0">
              <a:buNone/>
              <a:defRPr sz="4800"/>
            </a:lvl6pPr>
            <a:lvl7pPr marL="6583680" indent="0">
              <a:buNone/>
              <a:defRPr sz="4800"/>
            </a:lvl7pPr>
            <a:lvl8pPr marL="7680960" indent="0">
              <a:buNone/>
              <a:defRPr sz="4800"/>
            </a:lvl8pPr>
            <a:lvl9pPr marL="8778240" indent="0">
              <a:buNone/>
              <a:defRPr sz="48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11619" y="9875520"/>
            <a:ext cx="7078027" cy="18295622"/>
          </a:xfrm>
        </p:spPr>
        <p:txBody>
          <a:bodyPr/>
          <a:lstStyle>
            <a:lvl1pPr marL="0" indent="0">
              <a:buNone/>
              <a:defRPr sz="3840"/>
            </a:lvl1pPr>
            <a:lvl2pPr marL="1097280" indent="0">
              <a:buNone/>
              <a:defRPr sz="3360"/>
            </a:lvl2pPr>
            <a:lvl3pPr marL="2194560" indent="0">
              <a:buNone/>
              <a:defRPr sz="2880"/>
            </a:lvl3pPr>
            <a:lvl4pPr marL="3291840" indent="0">
              <a:buNone/>
              <a:defRPr sz="2400"/>
            </a:lvl4pPr>
            <a:lvl5pPr marL="4389120" indent="0">
              <a:buNone/>
              <a:defRPr sz="2400"/>
            </a:lvl5pPr>
            <a:lvl6pPr marL="5486400" indent="0">
              <a:buNone/>
              <a:defRPr sz="2400"/>
            </a:lvl6pPr>
            <a:lvl7pPr marL="6583680" indent="0">
              <a:buNone/>
              <a:defRPr sz="2400"/>
            </a:lvl7pPr>
            <a:lvl8pPr marL="7680960" indent="0">
              <a:buNone/>
              <a:defRPr sz="2400"/>
            </a:lvl8pPr>
            <a:lvl9pPr marL="8778240" indent="0">
              <a:buNone/>
              <a:defRPr sz="2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54593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018551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704821" y="1752600"/>
            <a:ext cx="4732020" cy="27896822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508761" y="1752600"/>
            <a:ext cx="13921740" cy="27896822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41C0FA-16C0-894C-A716-8787E14EF5B7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69679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508760" y="1752607"/>
            <a:ext cx="18928080" cy="6362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08760" y="8763000"/>
            <a:ext cx="18928080" cy="208864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0876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B41C0FA-16C0-894C-A716-8787E14EF5B7}" type="datetimeFigureOut">
              <a:rPr lang="en-US" smtClean="0"/>
              <a:t>9/21/2023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7269480" y="30510487"/>
            <a:ext cx="740664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499080" y="30510487"/>
            <a:ext cx="4937760" cy="17526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88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CA531C-7793-A540-B2EB-21B5693E78E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14262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2194560" rtl="0" eaLnBrk="1" latinLnBrk="0" hangingPunct="1">
        <a:lnSpc>
          <a:spcPct val="90000"/>
        </a:lnSpc>
        <a:spcBef>
          <a:spcPct val="0"/>
        </a:spcBef>
        <a:buNone/>
        <a:defRPr sz="1056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548640" indent="-548640" algn="l" defTabSz="2194560" rtl="0" eaLnBrk="1" latinLnBrk="0" hangingPunct="1">
        <a:lnSpc>
          <a:spcPct val="90000"/>
        </a:lnSpc>
        <a:spcBef>
          <a:spcPts val="2400"/>
        </a:spcBef>
        <a:buFont typeface="Arial" panose="020B0604020202020204" pitchFamily="34" charset="0"/>
        <a:buChar char="•"/>
        <a:defRPr sz="6720" kern="1200">
          <a:solidFill>
            <a:schemeClr val="tx1"/>
          </a:solidFill>
          <a:latin typeface="+mn-lt"/>
          <a:ea typeface="+mn-ea"/>
          <a:cs typeface="+mn-cs"/>
        </a:defRPr>
      </a:lvl1pPr>
      <a:lvl2pPr marL="16459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5760" kern="1200">
          <a:solidFill>
            <a:schemeClr val="tx1"/>
          </a:solidFill>
          <a:latin typeface="+mn-lt"/>
          <a:ea typeface="+mn-ea"/>
          <a:cs typeface="+mn-cs"/>
        </a:defRPr>
      </a:lvl2pPr>
      <a:lvl3pPr marL="27432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3pPr>
      <a:lvl4pPr marL="38404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93776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603504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713232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822960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9326880" indent="-548640" algn="l" defTabSz="2194560" rtl="0" eaLnBrk="1" latinLnBrk="0" hangingPunct="1">
        <a:lnSpc>
          <a:spcPct val="90000"/>
        </a:lnSpc>
        <a:spcBef>
          <a:spcPts val="1200"/>
        </a:spcBef>
        <a:buFont typeface="Arial" panose="020B0604020202020204" pitchFamily="34" charset="0"/>
        <a:buChar char="•"/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1pPr>
      <a:lvl2pPr marL="10972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2pPr>
      <a:lvl3pPr marL="21945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3pPr>
      <a:lvl4pPr marL="32918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4pPr>
      <a:lvl5pPr marL="438912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5pPr>
      <a:lvl6pPr marL="548640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6pPr>
      <a:lvl7pPr marL="658368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7pPr>
      <a:lvl8pPr marL="768096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8pPr>
      <a:lvl9pPr marL="8778240" algn="l" defTabSz="2194560" rtl="0" eaLnBrk="1" latinLnBrk="0" hangingPunct="1">
        <a:defRPr sz="432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17008870-3C96-F7DA-7C91-760C1D693711}"/>
              </a:ext>
            </a:extLst>
          </p:cNvPr>
          <p:cNvSpPr/>
          <p:nvPr/>
        </p:nvSpPr>
        <p:spPr>
          <a:xfrm>
            <a:off x="0" y="-54024"/>
            <a:ext cx="21945600" cy="171812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highlight>
                <a:srgbClr val="000000"/>
              </a:highlight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4185AC-9F19-D1B5-3E2C-C165D877F433}"/>
              </a:ext>
            </a:extLst>
          </p:cNvPr>
          <p:cNvSpPr/>
          <p:nvPr/>
        </p:nvSpPr>
        <p:spPr>
          <a:xfrm>
            <a:off x="0" y="1830919"/>
            <a:ext cx="21945600" cy="3514771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D68DB0F1-A907-BDB2-DC66-13092EE4F97A}"/>
              </a:ext>
            </a:extLst>
          </p:cNvPr>
          <p:cNvSpPr txBox="1"/>
          <p:nvPr/>
        </p:nvSpPr>
        <p:spPr>
          <a:xfrm>
            <a:off x="729474" y="530297"/>
            <a:ext cx="751522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>
                <a:solidFill>
                  <a:schemeClr val="bg1"/>
                </a:solidFill>
                <a:latin typeface="Helvetica" pitchFamily="2" charset="0"/>
                <a:cs typeface="Arial" panose="020B0604020202020204" pitchFamily="34" charset="0"/>
              </a:rPr>
              <a:t>National Aeronautics and Space Administration</a:t>
            </a:r>
            <a:endParaRPr lang="en-US" sz="2000" dirty="0">
              <a:solidFill>
                <a:schemeClr val="bg1"/>
              </a:solidFill>
              <a:latin typeface="Helvetica" pitchFamily="2" charset="0"/>
              <a:cs typeface="Arial" panose="020B0604020202020204" pitchFamily="34" charset="0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E1B6AD9F-C2D0-FAA0-B80B-B64AFDA924FD}"/>
              </a:ext>
            </a:extLst>
          </p:cNvPr>
          <p:cNvSpPr/>
          <p:nvPr/>
        </p:nvSpPr>
        <p:spPr>
          <a:xfrm>
            <a:off x="7376160" y="28769048"/>
            <a:ext cx="14216462" cy="3770404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E03CE19A-D280-F67F-3E02-115A87F9AEB3}"/>
              </a:ext>
            </a:extLst>
          </p:cNvPr>
          <p:cNvSpPr txBox="1"/>
          <p:nvPr/>
        </p:nvSpPr>
        <p:spPr>
          <a:xfrm>
            <a:off x="191196" y="2616036"/>
            <a:ext cx="2156320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Energy Dependence of X-ray Beam Size Produced by Polycapillary X-ray Optics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432E216-21F1-A2C5-49F4-69DE267EBFE5}"/>
              </a:ext>
            </a:extLst>
          </p:cNvPr>
          <p:cNvSpPr txBox="1"/>
          <p:nvPr/>
        </p:nvSpPr>
        <p:spPr>
          <a:xfrm>
            <a:off x="375139" y="3801635"/>
            <a:ext cx="212233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Author: Anusheela Das, JPL Postdoctoral Fellow (3227)</a:t>
            </a:r>
          </a:p>
          <a:p>
            <a:pPr algn="ctr"/>
            <a:r>
              <a:rPr lang="en-US" sz="3200" b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Co-Authors : Chris M Heirwegh (3227), Ning Gao, Benton C Clark III, William T Elam, Lawrence A Wade (328A)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1F793811-165A-F465-D149-810F948966A7}"/>
              </a:ext>
            </a:extLst>
          </p:cNvPr>
          <p:cNvSpPr txBox="1"/>
          <p:nvPr/>
        </p:nvSpPr>
        <p:spPr>
          <a:xfrm>
            <a:off x="797169" y="2063263"/>
            <a:ext cx="2041895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Postdoc Research</a:t>
            </a:r>
          </a:p>
        </p:txBody>
      </p:sp>
      <p:pic>
        <p:nvPicPr>
          <p:cNvPr id="19" name="Picture 18">
            <a:extLst>
              <a:ext uri="{FF2B5EF4-FFF2-40B4-BE49-F238E27FC236}">
                <a16:creationId xmlns:a16="http://schemas.microsoft.com/office/drawing/2014/main" id="{3A78E8C2-04FE-7596-E6E5-FDFA926D84D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897512" y="23935"/>
            <a:ext cx="1548832" cy="1548832"/>
          </a:xfrm>
          <a:prstGeom prst="rect">
            <a:avLst/>
          </a:prstGeom>
        </p:spPr>
      </p:pic>
      <p:grpSp>
        <p:nvGrpSpPr>
          <p:cNvPr id="34" name="Group 33">
            <a:extLst>
              <a:ext uri="{FF2B5EF4-FFF2-40B4-BE49-F238E27FC236}">
                <a16:creationId xmlns:a16="http://schemas.microsoft.com/office/drawing/2014/main" id="{6D68583E-AA34-45C3-9AA8-1922762954BC}"/>
              </a:ext>
            </a:extLst>
          </p:cNvPr>
          <p:cNvGrpSpPr/>
          <p:nvPr/>
        </p:nvGrpSpPr>
        <p:grpSpPr>
          <a:xfrm>
            <a:off x="352978" y="28805914"/>
            <a:ext cx="6707646" cy="3783084"/>
            <a:chOff x="363714" y="28587695"/>
            <a:chExt cx="6707646" cy="3783084"/>
          </a:xfrm>
        </p:grpSpPr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366A532A-FFBD-15D8-A09B-9CB6F0E3F99E}"/>
                </a:ext>
              </a:extLst>
            </p:cNvPr>
            <p:cNvSpPr txBox="1"/>
            <p:nvPr/>
          </p:nvSpPr>
          <p:spPr>
            <a:xfrm>
              <a:off x="363714" y="28587695"/>
              <a:ext cx="6707646" cy="2139047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sz="2200" b="1" dirty="0">
                  <a:latin typeface="Helvetica" pitchFamily="2" charset="0"/>
                  <a:cs typeface="Arial" panose="020B0604020202020204" pitchFamily="34" charset="0"/>
                </a:rPr>
                <a:t>National Aeronautics and Space Administration</a:t>
              </a:r>
            </a:p>
            <a:p>
              <a:pPr>
                <a:spcBef>
                  <a:spcPts val="1800"/>
                </a:spcBef>
              </a:pPr>
              <a:r>
                <a:rPr lang="en-US" sz="2200" b="1" dirty="0">
                  <a:latin typeface="Helvetica" pitchFamily="2" charset="0"/>
                  <a:cs typeface="Arial" panose="020B0604020202020204" pitchFamily="34" charset="0"/>
                </a:rPr>
                <a:t>Jet Propulsion Laboratory</a:t>
              </a:r>
            </a:p>
            <a:p>
              <a:r>
                <a:rPr lang="en-US" sz="2200" dirty="0">
                  <a:latin typeface="Helvetica" pitchFamily="2" charset="0"/>
                  <a:cs typeface="Arial" panose="020B0604020202020204" pitchFamily="34" charset="0"/>
                </a:rPr>
                <a:t>California Institute of Technology</a:t>
              </a:r>
            </a:p>
            <a:p>
              <a:r>
                <a:rPr lang="en-US" sz="2200" dirty="0">
                  <a:latin typeface="Helvetica" pitchFamily="2" charset="0"/>
                  <a:cs typeface="Arial" panose="020B0604020202020204" pitchFamily="34" charset="0"/>
                </a:rPr>
                <a:t>Pasadena, California</a:t>
              </a:r>
            </a:p>
            <a:p>
              <a:endParaRPr lang="en-US" sz="800" dirty="0">
                <a:latin typeface="Helvetica" pitchFamily="2" charset="0"/>
                <a:cs typeface="Arial" panose="020B0604020202020204" pitchFamily="34" charset="0"/>
              </a:endParaRPr>
            </a:p>
            <a:p>
              <a:r>
                <a:rPr lang="en-US" sz="2200" b="1" dirty="0">
                  <a:latin typeface="Helvetica" pitchFamily="2" charset="0"/>
                  <a:cs typeface="Arial" panose="020B0604020202020204" pitchFamily="34" charset="0"/>
                </a:rPr>
                <a:t>www.nasa.gov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C3D5331E-3FEF-EE5C-7D18-7A1A7CDF432F}"/>
                </a:ext>
              </a:extLst>
            </p:cNvPr>
            <p:cNvSpPr txBox="1"/>
            <p:nvPr/>
          </p:nvSpPr>
          <p:spPr>
            <a:xfrm>
              <a:off x="363714" y="30955007"/>
              <a:ext cx="6707646" cy="141577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txBody>
            <a:bodyPr wrap="square" rtlCol="0">
              <a:spAutoFit/>
            </a:bodyPr>
            <a:lstStyle/>
            <a:p>
              <a:pPr>
                <a:spcBef>
                  <a:spcPts val="1200"/>
                </a:spcBef>
              </a:pPr>
              <a:r>
                <a:rPr lang="en-US" sz="2200" dirty="0">
                  <a:latin typeface="Arial" panose="020B0604020202020204" pitchFamily="34" charset="0"/>
                  <a:cs typeface="Arial" panose="020B0604020202020204" pitchFamily="34" charset="0"/>
                </a:rPr>
                <a:t>Clearance Number: </a:t>
              </a:r>
            </a:p>
            <a:p>
              <a:pPr>
                <a:spcBef>
                  <a:spcPts val="1200"/>
                </a:spcBef>
              </a:pPr>
              <a:r>
                <a:rPr lang="en-US" sz="2200" dirty="0">
                  <a:latin typeface="Arial" panose="020B0604020202020204" pitchFamily="34" charset="0"/>
                  <a:cs typeface="Arial" panose="020B0604020202020204" pitchFamily="34" charset="0"/>
                </a:rPr>
                <a:t>Poster Number: PRD-P-022</a:t>
              </a:r>
            </a:p>
            <a:p>
              <a:pPr>
                <a:spcBef>
                  <a:spcPts val="1200"/>
                </a:spcBef>
              </a:pPr>
              <a:r>
                <a:rPr lang="en-US" sz="2200" dirty="0">
                  <a:latin typeface="Helvetica" pitchFamily="2" charset="0"/>
                  <a:cs typeface="Arial" panose="020B0604020202020204" pitchFamily="34" charset="0"/>
                </a:rPr>
                <a:t>Copyright 2023. All rights reserved.                                 </a:t>
              </a:r>
            </a:p>
          </p:txBody>
        </p:sp>
      </p:grpSp>
      <p:sp>
        <p:nvSpPr>
          <p:cNvPr id="2" name="TextBox 1">
            <a:extLst>
              <a:ext uri="{FF2B5EF4-FFF2-40B4-BE49-F238E27FC236}">
                <a16:creationId xmlns:a16="http://schemas.microsoft.com/office/drawing/2014/main" id="{15F8681B-2025-FBE5-4C9F-CD63D9834A06}"/>
              </a:ext>
            </a:extLst>
          </p:cNvPr>
          <p:cNvSpPr txBox="1"/>
          <p:nvPr/>
        </p:nvSpPr>
        <p:spPr>
          <a:xfrm>
            <a:off x="7589518" y="28794050"/>
            <a:ext cx="13948265" cy="38472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en-US" sz="2600" b="1" dirty="0"/>
              <a:t>Publications and Acknowledgements :</a:t>
            </a:r>
          </a:p>
          <a:p>
            <a:pPr>
              <a:spcBef>
                <a:spcPct val="0"/>
              </a:spcBef>
            </a:pPr>
            <a:r>
              <a:rPr lang="en-US" altLang="en-US" sz="2600" dirty="0"/>
              <a:t>Manuscript in preparation to be submitted to journal article. </a:t>
            </a:r>
          </a:p>
          <a:p>
            <a:pPr>
              <a:spcBef>
                <a:spcPct val="0"/>
              </a:spcBef>
            </a:pPr>
            <a:r>
              <a:rPr lang="en-US" altLang="en-US" sz="2600" dirty="0"/>
              <a:t>This work was presented at the Denver X-ray Conference, 2022 </a:t>
            </a:r>
          </a:p>
          <a:p>
            <a:pPr>
              <a:spcBef>
                <a:spcPct val="0"/>
              </a:spcBef>
            </a:pPr>
            <a:endParaRPr lang="en-US" altLang="en-US" sz="1000" dirty="0"/>
          </a:p>
          <a:p>
            <a:pPr>
              <a:spcBef>
                <a:spcPct val="0"/>
              </a:spcBef>
            </a:pPr>
            <a:r>
              <a:rPr lang="en-US" altLang="en-US" sz="2600" dirty="0"/>
              <a:t>Research was carried out at the Jet Propulsion Laboratory, California Institute of Technology, under a contract with the National Aeronautics and Space Administration (80NM0018D0004).</a:t>
            </a:r>
          </a:p>
          <a:p>
            <a:pPr>
              <a:spcBef>
                <a:spcPct val="0"/>
              </a:spcBef>
            </a:pPr>
            <a:endParaRPr lang="en-US" altLang="en-US" dirty="0"/>
          </a:p>
          <a:p>
            <a:pPr>
              <a:spcBef>
                <a:spcPct val="0"/>
              </a:spcBef>
            </a:pPr>
            <a:r>
              <a:rPr lang="en-US" altLang="en-US" sz="2600" b="1" dirty="0"/>
              <a:t>Author Contact Information: </a:t>
            </a:r>
          </a:p>
          <a:p>
            <a:pPr>
              <a:spcBef>
                <a:spcPct val="0"/>
              </a:spcBef>
            </a:pPr>
            <a:r>
              <a:rPr lang="en-US" altLang="en-US" sz="2600" b="1" i="1" dirty="0">
                <a:solidFill>
                  <a:schemeClr val="bg2">
                    <a:lumMod val="50000"/>
                  </a:schemeClr>
                </a:solidFill>
              </a:rPr>
              <a:t>Phone: (626)319-3494</a:t>
            </a:r>
          </a:p>
          <a:p>
            <a:pPr>
              <a:spcBef>
                <a:spcPct val="0"/>
              </a:spcBef>
            </a:pPr>
            <a:r>
              <a:rPr lang="en-US" altLang="en-US" sz="2600" b="1" i="1" dirty="0">
                <a:solidFill>
                  <a:schemeClr val="bg2">
                    <a:lumMod val="50000"/>
                  </a:schemeClr>
                </a:solidFill>
              </a:rPr>
              <a:t>Email: anusheela.das@jpl.nasa.gov</a:t>
            </a:r>
            <a:endParaRPr lang="en-US" altLang="en-US" sz="2600" i="1" dirty="0">
              <a:solidFill>
                <a:schemeClr val="bg2">
                  <a:lumMod val="50000"/>
                </a:schemeClr>
              </a:solidFill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CD2D4DAF-FBA5-BA61-8C16-458A0F29468E}"/>
              </a:ext>
            </a:extLst>
          </p:cNvPr>
          <p:cNvSpPr/>
          <p:nvPr/>
        </p:nvSpPr>
        <p:spPr>
          <a:xfrm>
            <a:off x="405619" y="5696339"/>
            <a:ext cx="8768861" cy="609397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3000" b="1" dirty="0"/>
              <a:t>Background </a:t>
            </a:r>
            <a:endParaRPr lang="en-US" sz="3000" dirty="0">
              <a:solidFill>
                <a:srgbClr val="FF000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000" dirty="0"/>
              <a:t>Micro-region elemental analyses important in the fields of geology, geochemistry, planetary sciences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000" dirty="0">
                <a:solidFill>
                  <a:schemeClr val="accent2">
                    <a:lumMod val="75000"/>
                  </a:schemeClr>
                </a:solidFill>
              </a:rPr>
              <a:t>X-ray fluorescence spectroscopy (XRF) enables non-destructive micro-region analysis at ambient pressure conditions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000" dirty="0"/>
              <a:t>Polycapillary X-ray focusing optics coupled to a compact X-ray tube achieves high intensity, small X-ray beam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000" dirty="0"/>
              <a:t>Beam spot size affects micro-region interrogation volume </a:t>
            </a:r>
            <a:r>
              <a:rPr lang="en-US" sz="3000" dirty="0">
                <a:sym typeface="Wingdings" panose="05000000000000000000" pitchFamily="2" charset="2"/>
              </a:rPr>
              <a:t> hence</a:t>
            </a:r>
            <a:r>
              <a:rPr lang="en-US" sz="3000" dirty="0"/>
              <a:t> affects quantified elemental maps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000" dirty="0"/>
              <a:t>These discrepancies can be identified and accounted for with knowledge of exact beam size at any energy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D5AA21C3-147C-424C-B079-30407281ADB3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6140" t="9695" r="11730" b="6730"/>
          <a:stretch/>
        </p:blipFill>
        <p:spPr>
          <a:xfrm>
            <a:off x="13860155" y="17708879"/>
            <a:ext cx="7358462" cy="5779553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714CFE43-0C80-4CD8-B916-99F3AE1F411F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9474" y="18131753"/>
            <a:ext cx="5239918" cy="5269117"/>
          </a:xfrm>
          <a:prstGeom prst="rect">
            <a:avLst/>
          </a:prstGeom>
        </p:spPr>
      </p:pic>
      <p:sp>
        <p:nvSpPr>
          <p:cNvPr id="26" name="Rectangle 25">
            <a:extLst>
              <a:ext uri="{FF2B5EF4-FFF2-40B4-BE49-F238E27FC236}">
                <a16:creationId xmlns:a16="http://schemas.microsoft.com/office/drawing/2014/main" id="{20E1102C-B064-4C22-807E-179A60A0B847}"/>
              </a:ext>
            </a:extLst>
          </p:cNvPr>
          <p:cNvSpPr/>
          <p:nvPr/>
        </p:nvSpPr>
        <p:spPr>
          <a:xfrm>
            <a:off x="9540240" y="5696339"/>
            <a:ext cx="12061762" cy="6093976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3000" b="1" dirty="0"/>
              <a:t>Objectives</a:t>
            </a:r>
            <a:endParaRPr lang="en-US" sz="3000" dirty="0"/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000" dirty="0"/>
              <a:t>Studied two systems associated with the Planetary Instrument for X-ray </a:t>
            </a:r>
            <a:r>
              <a:rPr lang="en-US" sz="3000" dirty="0" err="1"/>
              <a:t>Lithochemistry</a:t>
            </a:r>
            <a:r>
              <a:rPr lang="en-US" sz="3000" dirty="0"/>
              <a:t> (PIXL),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/>
              <a:t>PIXL: In-situ exploratory instrument on the Mars Perseverance Rover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/>
              <a:t>Portable X-ray fluorescence spectrometer consists of rhodium X-ray tube (</a:t>
            </a:r>
            <a:r>
              <a:rPr lang="en-US" sz="3000" dirty="0" err="1"/>
              <a:t>Moxtek</a:t>
            </a:r>
            <a:r>
              <a:rPr lang="en-US" sz="3000" dirty="0"/>
              <a:t>®, Orem, Utah) coupled to a polycapillary focusing optic (XOS®, East Greenbush, NY)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000" dirty="0">
                <a:solidFill>
                  <a:schemeClr val="accent2">
                    <a:lumMod val="75000"/>
                  </a:schemeClr>
                </a:solidFill>
              </a:rPr>
              <a:t>This work establishes beam diameter relationships as a function of energy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>
                <a:solidFill>
                  <a:schemeClr val="accent2">
                    <a:lumMod val="75000"/>
                  </a:schemeClr>
                </a:solidFill>
              </a:rPr>
              <a:t>For both the PIXL flight unit and a lab-based breadboard micro-XRF system that emulates PIXL’s functionality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000" dirty="0"/>
              <a:t>Each instrument possesses X-ray tubes and optics produced by the same manufacturers, however, model types and geometries differ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/>
              <a:t>Hence beam diameter relations are also expected to differ. </a:t>
            </a:r>
            <a:endParaRPr lang="en-US" sz="3000" dirty="0">
              <a:solidFill>
                <a:srgbClr val="0070C0"/>
              </a:solidFill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06D4C4E1-6B0A-4309-BB1B-5E37B159D4A8}"/>
              </a:ext>
            </a:extLst>
          </p:cNvPr>
          <p:cNvSpPr/>
          <p:nvPr/>
        </p:nvSpPr>
        <p:spPr>
          <a:xfrm>
            <a:off x="466578" y="12104739"/>
            <a:ext cx="21159641" cy="6093976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en-US" sz="3000" b="1" dirty="0"/>
              <a:t>Approach and Results</a:t>
            </a:r>
            <a:endParaRPr lang="en-US" sz="3000" dirty="0">
              <a:solidFill>
                <a:srgbClr val="FF0000"/>
              </a:solidFill>
            </a:endParaRP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000" dirty="0"/>
              <a:t>Breadboard (BB) X-ray tube set at 28 kV and 230 </a:t>
            </a:r>
            <a:r>
              <a:rPr lang="en-US" sz="3000" dirty="0">
                <a:latin typeface="Symbol" panose="05050102010706020507" pitchFamily="18" charset="2"/>
              </a:rPr>
              <a:t></a:t>
            </a:r>
            <a:r>
              <a:rPr lang="en-US" sz="3000" dirty="0"/>
              <a:t>A </a:t>
            </a:r>
            <a:r>
              <a:rPr lang="en-US" sz="3000" dirty="0">
                <a:sym typeface="Wingdings" panose="05000000000000000000" pitchFamily="2" charset="2"/>
              </a:rPr>
              <a:t></a:t>
            </a:r>
            <a:r>
              <a:rPr lang="en-US" sz="3000" dirty="0"/>
              <a:t> Generates X-ray beam with similar intensity as the PIXL flight hardware (FM)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000" dirty="0"/>
              <a:t>BB beam size was measured using a “knife-edge” beam raster scan method and subsequent processing shown below, for a Cu foil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000" dirty="0"/>
              <a:t>FWHMs of the final derivative curves are the values of the beam diameters reported at each respective average X-ray beam energy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000" dirty="0"/>
              <a:t>Twelve different knife-edge samples of various pure elements, their oxides or alloys were measured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/>
              <a:t>Yielded fluorescence signals from 17 elements: Na, Mg, Al, Si, Cl, Ca, </a:t>
            </a:r>
            <a:r>
              <a:rPr lang="en-US" sz="3000" dirty="0" err="1"/>
              <a:t>Ti</a:t>
            </a:r>
            <a:r>
              <a:rPr lang="en-US" sz="3000" dirty="0"/>
              <a:t>, Cr, Mn, Fe, Ni, Cu, Zn, Ga, Ge, Se, Sr.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000" dirty="0"/>
              <a:t>FM Beam size evaluated by measuring six circular spots of a multi-alloy (Ni, Cu, Se, Ta, Au) metal plated on a </a:t>
            </a:r>
            <a:r>
              <a:rPr lang="en-US" sz="3000" dirty="0" err="1"/>
              <a:t>Ti</a:t>
            </a:r>
            <a:r>
              <a:rPr lang="en-US" sz="3000" dirty="0"/>
              <a:t>-Ba substrate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/>
              <a:t>Yielded fluorescence signal from these seven elements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000" dirty="0"/>
              <a:t>BB measured beam size shows inverse exponential relation to beam energy : y = 185.8 exp(-0.078x), </a:t>
            </a:r>
          </a:p>
          <a:p>
            <a:r>
              <a:rPr lang="en-US" sz="3000" dirty="0"/>
              <a:t>      where, y </a:t>
            </a:r>
            <a:r>
              <a:rPr lang="en-US" sz="3000" dirty="0">
                <a:sym typeface="Wingdings" panose="05000000000000000000" pitchFamily="2" charset="2"/>
              </a:rPr>
              <a:t> </a:t>
            </a:r>
            <a:r>
              <a:rPr lang="en-US" sz="3000" dirty="0"/>
              <a:t>beam size (in </a:t>
            </a:r>
            <a:r>
              <a:rPr lang="en-US" sz="3000" dirty="0">
                <a:latin typeface="Symbol" panose="05050102010706020507" pitchFamily="18" charset="2"/>
              </a:rPr>
              <a:t></a:t>
            </a:r>
            <a:r>
              <a:rPr lang="en-US" sz="3000" dirty="0"/>
              <a:t>m), x </a:t>
            </a:r>
            <a:r>
              <a:rPr lang="en-US" sz="3000" dirty="0">
                <a:sym typeface="Wingdings" panose="05000000000000000000" pitchFamily="2" charset="2"/>
              </a:rPr>
              <a:t> X-ray </a:t>
            </a:r>
            <a:r>
              <a:rPr lang="en-US" sz="3000" dirty="0"/>
              <a:t>beam energy (in keV). Beam energy refers to average photon excitation energy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000" dirty="0"/>
              <a:t>This function then used to fit the FM data , keeping the same exponential coefficient as BB and allowing the amplitude to vary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/>
              <a:t>Gives us the FM beam sizes at a broad range of beam energies even though there is a limited set of measured data.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/>
              <a:t>The relation for the FM is y = 260.9 exp(-0.078x)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D705CB59-AB51-45C5-AE2A-45B7DF7B15F4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5493" y="18118385"/>
            <a:ext cx="7358462" cy="5269117"/>
          </a:xfrm>
          <a:prstGeom prst="rect">
            <a:avLst/>
          </a:prstGeom>
        </p:spPr>
      </p:pic>
      <p:sp>
        <p:nvSpPr>
          <p:cNvPr id="30" name="Rectangle 29">
            <a:extLst>
              <a:ext uri="{FF2B5EF4-FFF2-40B4-BE49-F238E27FC236}">
                <a16:creationId xmlns:a16="http://schemas.microsoft.com/office/drawing/2014/main" id="{41D9950D-C114-4F61-8296-371C3B638299}"/>
              </a:ext>
            </a:extLst>
          </p:cNvPr>
          <p:cNvSpPr/>
          <p:nvPr/>
        </p:nvSpPr>
        <p:spPr>
          <a:xfrm>
            <a:off x="390378" y="12104741"/>
            <a:ext cx="21208141" cy="114141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DDF62B75-B5C4-4150-B045-35EB12CF625F}"/>
              </a:ext>
            </a:extLst>
          </p:cNvPr>
          <p:cNvSpPr/>
          <p:nvPr/>
        </p:nvSpPr>
        <p:spPr>
          <a:xfrm>
            <a:off x="405618" y="23807923"/>
            <a:ext cx="14479360" cy="470898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3000" b="1" dirty="0"/>
              <a:t>Discussion and Significance of Results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000" dirty="0"/>
              <a:t>PIXL BB has a 20 mm whereas PIXL FM has a 30 mm focal length optic 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US" sz="3000" dirty="0"/>
              <a:t>Smaller focal length results in smaller diameter in-focus beam size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000" dirty="0"/>
              <a:t>At lower energy, critical angle for total external reflection of X-rays are higher </a:t>
            </a:r>
            <a:r>
              <a:rPr lang="en-US" sz="3000" dirty="0">
                <a:sym typeface="Wingdings" panose="05000000000000000000" pitchFamily="2" charset="2"/>
              </a:rPr>
              <a:t> M</a:t>
            </a:r>
            <a:r>
              <a:rPr lang="en-US" sz="3000" dirty="0"/>
              <a:t>ore photons satisfy the condition of their incident angle being smaller than the critical angle </a:t>
            </a:r>
            <a:r>
              <a:rPr lang="en-US" sz="3000" dirty="0">
                <a:sym typeface="Wingdings" panose="05000000000000000000" pitchFamily="2" charset="2"/>
              </a:rPr>
              <a:t></a:t>
            </a:r>
            <a:r>
              <a:rPr lang="en-US" sz="3000" dirty="0"/>
              <a:t> more photons propagate through the optic thus leading to a larger beam size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000" dirty="0"/>
              <a:t>If beam size smaller than grain size </a:t>
            </a:r>
            <a:r>
              <a:rPr lang="en-US" sz="3000" dirty="0">
                <a:sym typeface="Wingdings" panose="05000000000000000000" pitchFamily="2" charset="2"/>
              </a:rPr>
              <a:t> </a:t>
            </a:r>
            <a:r>
              <a:rPr lang="en-US" sz="3000" dirty="0"/>
              <a:t>missing information from regions around the grains</a:t>
            </a:r>
          </a:p>
          <a:p>
            <a:pPr lvl="1"/>
            <a:r>
              <a:rPr lang="en-US" sz="3000" dirty="0"/>
              <a:t>If beam size larger than grain size </a:t>
            </a:r>
            <a:r>
              <a:rPr lang="en-US" sz="3000" dirty="0">
                <a:sym typeface="Wingdings" panose="05000000000000000000" pitchFamily="2" charset="2"/>
              </a:rPr>
              <a:t> </a:t>
            </a:r>
            <a:r>
              <a:rPr lang="en-US" sz="3000" dirty="0"/>
              <a:t>overlapping information from multiple grains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000" dirty="0">
                <a:solidFill>
                  <a:schemeClr val="accent2">
                    <a:lumMod val="75000"/>
                  </a:schemeClr>
                </a:solidFill>
              </a:rPr>
              <a:t>This work helps in accounting for these discrepancies and thus improving elemental quantification. Highly beneficial for PIXL and other micro-XRF instruments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6BD4F16D-C4A1-4B4B-B161-0F1DD3EE4A38}"/>
              </a:ext>
            </a:extLst>
          </p:cNvPr>
          <p:cNvSpPr/>
          <p:nvPr/>
        </p:nvSpPr>
        <p:spPr>
          <a:xfrm>
            <a:off x="15148560" y="23802853"/>
            <a:ext cx="6444062" cy="4708981"/>
          </a:xfrm>
          <a:prstGeom prst="rect">
            <a:avLst/>
          </a:prstGeom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3000" b="1" dirty="0"/>
              <a:t>Future Work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000" dirty="0"/>
              <a:t>Exact beam diameter values  at specific beam energies will be incorporated into PIXLISE which is our in-house developed software for XRF data analysis </a:t>
            </a:r>
          </a:p>
          <a:p>
            <a:pPr marL="457200" indent="-457200">
              <a:buFont typeface="Wingdings" panose="05000000000000000000" pitchFamily="2" charset="2"/>
              <a:buChar char="§"/>
            </a:pPr>
            <a:r>
              <a:rPr lang="en-US" sz="3000" dirty="0"/>
              <a:t>This work could help in obtaining more accurate elemental quantification of Mars soil as well as any future planetary missions</a:t>
            </a:r>
          </a:p>
        </p:txBody>
      </p:sp>
    </p:spTree>
    <p:extLst>
      <p:ext uri="{BB962C8B-B14F-4D97-AF65-F5344CB8AC3E}">
        <p14:creationId xmlns:p14="http://schemas.microsoft.com/office/powerpoint/2010/main" val="21964902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2197</TotalTime>
  <Words>796</Words>
  <Application>Microsoft Office PowerPoint</Application>
  <PresentationFormat>Custom</PresentationFormat>
  <Paragraphs>60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Arial</vt:lpstr>
      <vt:lpstr>Calibri</vt:lpstr>
      <vt:lpstr>Calibri Light</vt:lpstr>
      <vt:lpstr>Helvetica</vt:lpstr>
      <vt:lpstr>Symbol</vt:lpstr>
      <vt:lpstr>Wingdings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2022 Poster Template Guidelines</dc:title>
  <dc:creator>Chen, Joy (US 183B)</dc:creator>
  <cp:lastModifiedBy>Das, Anusheela (3225)</cp:lastModifiedBy>
  <cp:revision>66</cp:revision>
  <dcterms:created xsi:type="dcterms:W3CDTF">2022-08-22T17:05:38Z</dcterms:created>
  <dcterms:modified xsi:type="dcterms:W3CDTF">2023-09-22T01:55:19Z</dcterms:modified>
</cp:coreProperties>
</file>