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8" r:id="rId2"/>
  </p:sldIdLst>
  <p:sldSz cx="21945600" cy="32918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51415"/>
    <a:srgbClr val="9F2B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740"/>
    <p:restoredTop sz="96405"/>
  </p:normalViewPr>
  <p:slideViewPr>
    <p:cSldViewPr snapToGrid="0">
      <p:cViewPr varScale="1">
        <p:scale>
          <a:sx n="26" d="100"/>
          <a:sy n="26" d="100"/>
        </p:scale>
        <p:origin x="5026" y="11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45920" y="5387342"/>
            <a:ext cx="18653760" cy="11460480"/>
          </a:xfrm>
        </p:spPr>
        <p:txBody>
          <a:bodyPr anchor="b"/>
          <a:lstStyle>
            <a:lvl1pPr algn="ctr">
              <a:defRPr sz="1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43200" y="17289782"/>
            <a:ext cx="16459200" cy="7947658"/>
          </a:xfrm>
        </p:spPr>
        <p:txBody>
          <a:bodyPr/>
          <a:lstStyle>
            <a:lvl1pPr marL="0" indent="0" algn="ctr">
              <a:buNone/>
              <a:defRPr sz="5760"/>
            </a:lvl1pPr>
            <a:lvl2pPr marL="1097280" indent="0" algn="ctr">
              <a:buNone/>
              <a:defRPr sz="4800"/>
            </a:lvl2pPr>
            <a:lvl3pPr marL="2194560" indent="0" algn="ctr">
              <a:buNone/>
              <a:defRPr sz="4320"/>
            </a:lvl3pPr>
            <a:lvl4pPr marL="3291840" indent="0" algn="ctr">
              <a:buNone/>
              <a:defRPr sz="3840"/>
            </a:lvl4pPr>
            <a:lvl5pPr marL="4389120" indent="0" algn="ctr">
              <a:buNone/>
              <a:defRPr sz="3840"/>
            </a:lvl5pPr>
            <a:lvl6pPr marL="5486400" indent="0" algn="ctr">
              <a:buNone/>
              <a:defRPr sz="3840"/>
            </a:lvl6pPr>
            <a:lvl7pPr marL="6583680" indent="0" algn="ctr">
              <a:buNone/>
              <a:defRPr sz="3840"/>
            </a:lvl7pPr>
            <a:lvl8pPr marL="7680960" indent="0" algn="ctr">
              <a:buNone/>
              <a:defRPr sz="3840"/>
            </a:lvl8pPr>
            <a:lvl9pPr marL="8778240" indent="0" algn="ctr">
              <a:buNone/>
              <a:defRPr sz="384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01380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80146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97331" y="8206749"/>
            <a:ext cx="18928080" cy="13693138"/>
          </a:xfrm>
        </p:spPr>
        <p:txBody>
          <a:bodyPr anchor="b"/>
          <a:lstStyle>
            <a:lvl1pPr>
              <a:defRPr sz="1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97331" y="22029429"/>
            <a:ext cx="18928080" cy="7200898"/>
          </a:xfrm>
        </p:spPr>
        <p:txBody>
          <a:bodyPr/>
          <a:lstStyle>
            <a:lvl1pPr marL="0" indent="0">
              <a:buNone/>
              <a:defRPr sz="5760">
                <a:solidFill>
                  <a:schemeClr val="tx1"/>
                </a:solidFill>
              </a:defRPr>
            </a:lvl1pPr>
            <a:lvl2pPr marL="1097280" indent="0"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2pPr>
            <a:lvl3pPr marL="2194560" indent="0">
              <a:buNone/>
              <a:defRPr sz="4320">
                <a:solidFill>
                  <a:schemeClr val="tx1">
                    <a:tint val="75000"/>
                  </a:schemeClr>
                </a:solidFill>
              </a:defRPr>
            </a:lvl3pPr>
            <a:lvl4pPr marL="3291840" indent="0">
              <a:buNone/>
              <a:defRPr sz="3840">
                <a:solidFill>
                  <a:schemeClr val="tx1">
                    <a:tint val="75000"/>
                  </a:schemeClr>
                </a:solidFill>
              </a:defRPr>
            </a:lvl4pPr>
            <a:lvl5pPr marL="4389120" indent="0">
              <a:buNone/>
              <a:defRPr sz="3840">
                <a:solidFill>
                  <a:schemeClr val="tx1">
                    <a:tint val="75000"/>
                  </a:schemeClr>
                </a:solidFill>
              </a:defRPr>
            </a:lvl5pPr>
            <a:lvl6pPr marL="5486400" indent="0">
              <a:buNone/>
              <a:defRPr sz="3840">
                <a:solidFill>
                  <a:schemeClr val="tx1">
                    <a:tint val="75000"/>
                  </a:schemeClr>
                </a:solidFill>
              </a:defRPr>
            </a:lvl6pPr>
            <a:lvl7pPr marL="6583680" indent="0">
              <a:buNone/>
              <a:defRPr sz="3840">
                <a:solidFill>
                  <a:schemeClr val="tx1">
                    <a:tint val="75000"/>
                  </a:schemeClr>
                </a:solidFill>
              </a:defRPr>
            </a:lvl7pPr>
            <a:lvl8pPr marL="7680960" indent="0">
              <a:buNone/>
              <a:defRPr sz="3840">
                <a:solidFill>
                  <a:schemeClr val="tx1">
                    <a:tint val="75000"/>
                  </a:schemeClr>
                </a:solidFill>
              </a:defRPr>
            </a:lvl8pPr>
            <a:lvl9pPr marL="8778240" indent="0">
              <a:buNone/>
              <a:defRPr sz="38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03502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08760" y="8763000"/>
            <a:ext cx="9326880" cy="208864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109960" y="8763000"/>
            <a:ext cx="9326880" cy="208864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0363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1618" y="1752607"/>
            <a:ext cx="18928080" cy="6362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11621" y="8069582"/>
            <a:ext cx="9284016" cy="3954778"/>
          </a:xfrm>
        </p:spPr>
        <p:txBody>
          <a:bodyPr anchor="b"/>
          <a:lstStyle>
            <a:lvl1pPr marL="0" indent="0">
              <a:buNone/>
              <a:defRPr sz="5760" b="1"/>
            </a:lvl1pPr>
            <a:lvl2pPr marL="1097280" indent="0">
              <a:buNone/>
              <a:defRPr sz="4800" b="1"/>
            </a:lvl2pPr>
            <a:lvl3pPr marL="2194560" indent="0">
              <a:buNone/>
              <a:defRPr sz="4320" b="1"/>
            </a:lvl3pPr>
            <a:lvl4pPr marL="3291840" indent="0">
              <a:buNone/>
              <a:defRPr sz="3840" b="1"/>
            </a:lvl4pPr>
            <a:lvl5pPr marL="4389120" indent="0">
              <a:buNone/>
              <a:defRPr sz="3840" b="1"/>
            </a:lvl5pPr>
            <a:lvl6pPr marL="5486400" indent="0">
              <a:buNone/>
              <a:defRPr sz="3840" b="1"/>
            </a:lvl6pPr>
            <a:lvl7pPr marL="6583680" indent="0">
              <a:buNone/>
              <a:defRPr sz="3840" b="1"/>
            </a:lvl7pPr>
            <a:lvl8pPr marL="7680960" indent="0">
              <a:buNone/>
              <a:defRPr sz="3840" b="1"/>
            </a:lvl8pPr>
            <a:lvl9pPr marL="8778240" indent="0">
              <a:buNone/>
              <a:defRPr sz="384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11621" y="12024360"/>
            <a:ext cx="9284016" cy="176860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1109961" y="8069582"/>
            <a:ext cx="9329738" cy="3954778"/>
          </a:xfrm>
        </p:spPr>
        <p:txBody>
          <a:bodyPr anchor="b"/>
          <a:lstStyle>
            <a:lvl1pPr marL="0" indent="0">
              <a:buNone/>
              <a:defRPr sz="5760" b="1"/>
            </a:lvl1pPr>
            <a:lvl2pPr marL="1097280" indent="0">
              <a:buNone/>
              <a:defRPr sz="4800" b="1"/>
            </a:lvl2pPr>
            <a:lvl3pPr marL="2194560" indent="0">
              <a:buNone/>
              <a:defRPr sz="4320" b="1"/>
            </a:lvl3pPr>
            <a:lvl4pPr marL="3291840" indent="0">
              <a:buNone/>
              <a:defRPr sz="3840" b="1"/>
            </a:lvl4pPr>
            <a:lvl5pPr marL="4389120" indent="0">
              <a:buNone/>
              <a:defRPr sz="3840" b="1"/>
            </a:lvl5pPr>
            <a:lvl6pPr marL="5486400" indent="0">
              <a:buNone/>
              <a:defRPr sz="3840" b="1"/>
            </a:lvl6pPr>
            <a:lvl7pPr marL="6583680" indent="0">
              <a:buNone/>
              <a:defRPr sz="3840" b="1"/>
            </a:lvl7pPr>
            <a:lvl8pPr marL="7680960" indent="0">
              <a:buNone/>
              <a:defRPr sz="3840" b="1"/>
            </a:lvl8pPr>
            <a:lvl9pPr marL="8778240" indent="0">
              <a:buNone/>
              <a:defRPr sz="384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1109961" y="12024360"/>
            <a:ext cx="9329738" cy="176860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11/22/2022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34488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11/22/2022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87721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11/22/2022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97465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1619" y="2194560"/>
            <a:ext cx="7078027" cy="7680960"/>
          </a:xfrm>
        </p:spPr>
        <p:txBody>
          <a:bodyPr anchor="b"/>
          <a:lstStyle>
            <a:lvl1pPr>
              <a:defRPr sz="768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329738" y="4739647"/>
            <a:ext cx="11109960" cy="23393400"/>
          </a:xfrm>
        </p:spPr>
        <p:txBody>
          <a:bodyPr/>
          <a:lstStyle>
            <a:lvl1pPr>
              <a:defRPr sz="7680"/>
            </a:lvl1pPr>
            <a:lvl2pPr>
              <a:defRPr sz="6720"/>
            </a:lvl2pPr>
            <a:lvl3pPr>
              <a:defRPr sz="5760"/>
            </a:lvl3pPr>
            <a:lvl4pPr>
              <a:defRPr sz="4800"/>
            </a:lvl4pPr>
            <a:lvl5pPr>
              <a:defRPr sz="4800"/>
            </a:lvl5pPr>
            <a:lvl6pPr>
              <a:defRPr sz="4800"/>
            </a:lvl6pPr>
            <a:lvl7pPr>
              <a:defRPr sz="4800"/>
            </a:lvl7pPr>
            <a:lvl8pPr>
              <a:defRPr sz="4800"/>
            </a:lvl8pPr>
            <a:lvl9pPr>
              <a:defRPr sz="4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11619" y="9875520"/>
            <a:ext cx="7078027" cy="18295622"/>
          </a:xfrm>
        </p:spPr>
        <p:txBody>
          <a:bodyPr/>
          <a:lstStyle>
            <a:lvl1pPr marL="0" indent="0">
              <a:buNone/>
              <a:defRPr sz="3840"/>
            </a:lvl1pPr>
            <a:lvl2pPr marL="1097280" indent="0">
              <a:buNone/>
              <a:defRPr sz="3360"/>
            </a:lvl2pPr>
            <a:lvl3pPr marL="2194560" indent="0">
              <a:buNone/>
              <a:defRPr sz="2880"/>
            </a:lvl3pPr>
            <a:lvl4pPr marL="3291840" indent="0">
              <a:buNone/>
              <a:defRPr sz="2400"/>
            </a:lvl4pPr>
            <a:lvl5pPr marL="4389120" indent="0">
              <a:buNone/>
              <a:defRPr sz="2400"/>
            </a:lvl5pPr>
            <a:lvl6pPr marL="5486400" indent="0">
              <a:buNone/>
              <a:defRPr sz="2400"/>
            </a:lvl6pPr>
            <a:lvl7pPr marL="6583680" indent="0">
              <a:buNone/>
              <a:defRPr sz="2400"/>
            </a:lvl7pPr>
            <a:lvl8pPr marL="7680960" indent="0">
              <a:buNone/>
              <a:defRPr sz="2400"/>
            </a:lvl8pPr>
            <a:lvl9pPr marL="8778240" indent="0">
              <a:buNone/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77428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1619" y="2194560"/>
            <a:ext cx="7078027" cy="7680960"/>
          </a:xfrm>
        </p:spPr>
        <p:txBody>
          <a:bodyPr anchor="b"/>
          <a:lstStyle>
            <a:lvl1pPr>
              <a:defRPr sz="768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329738" y="4739647"/>
            <a:ext cx="11109960" cy="23393400"/>
          </a:xfrm>
        </p:spPr>
        <p:txBody>
          <a:bodyPr anchor="t"/>
          <a:lstStyle>
            <a:lvl1pPr marL="0" indent="0">
              <a:buNone/>
              <a:defRPr sz="7680"/>
            </a:lvl1pPr>
            <a:lvl2pPr marL="1097280" indent="0">
              <a:buNone/>
              <a:defRPr sz="6720"/>
            </a:lvl2pPr>
            <a:lvl3pPr marL="2194560" indent="0">
              <a:buNone/>
              <a:defRPr sz="5760"/>
            </a:lvl3pPr>
            <a:lvl4pPr marL="3291840" indent="0">
              <a:buNone/>
              <a:defRPr sz="4800"/>
            </a:lvl4pPr>
            <a:lvl5pPr marL="4389120" indent="0">
              <a:buNone/>
              <a:defRPr sz="4800"/>
            </a:lvl5pPr>
            <a:lvl6pPr marL="5486400" indent="0">
              <a:buNone/>
              <a:defRPr sz="4800"/>
            </a:lvl6pPr>
            <a:lvl7pPr marL="6583680" indent="0">
              <a:buNone/>
              <a:defRPr sz="4800"/>
            </a:lvl7pPr>
            <a:lvl8pPr marL="7680960" indent="0">
              <a:buNone/>
              <a:defRPr sz="4800"/>
            </a:lvl8pPr>
            <a:lvl9pPr marL="8778240" indent="0">
              <a:buNone/>
              <a:defRPr sz="48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11619" y="9875520"/>
            <a:ext cx="7078027" cy="18295622"/>
          </a:xfrm>
        </p:spPr>
        <p:txBody>
          <a:bodyPr/>
          <a:lstStyle>
            <a:lvl1pPr marL="0" indent="0">
              <a:buNone/>
              <a:defRPr sz="3840"/>
            </a:lvl1pPr>
            <a:lvl2pPr marL="1097280" indent="0">
              <a:buNone/>
              <a:defRPr sz="3360"/>
            </a:lvl2pPr>
            <a:lvl3pPr marL="2194560" indent="0">
              <a:buNone/>
              <a:defRPr sz="2880"/>
            </a:lvl3pPr>
            <a:lvl4pPr marL="3291840" indent="0">
              <a:buNone/>
              <a:defRPr sz="2400"/>
            </a:lvl4pPr>
            <a:lvl5pPr marL="4389120" indent="0">
              <a:buNone/>
              <a:defRPr sz="2400"/>
            </a:lvl5pPr>
            <a:lvl6pPr marL="5486400" indent="0">
              <a:buNone/>
              <a:defRPr sz="2400"/>
            </a:lvl6pPr>
            <a:lvl7pPr marL="6583680" indent="0">
              <a:buNone/>
              <a:defRPr sz="2400"/>
            </a:lvl7pPr>
            <a:lvl8pPr marL="7680960" indent="0">
              <a:buNone/>
              <a:defRPr sz="2400"/>
            </a:lvl8pPr>
            <a:lvl9pPr marL="8778240" indent="0">
              <a:buNone/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54593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01855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704821" y="1752600"/>
            <a:ext cx="4732020" cy="2789682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08761" y="1752600"/>
            <a:ext cx="13921740" cy="2789682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69679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08760" y="1752607"/>
            <a:ext cx="18928080" cy="6362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08760" y="8763000"/>
            <a:ext cx="18928080" cy="208864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08760" y="30510487"/>
            <a:ext cx="493776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8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41C0FA-16C0-894C-A716-8787E14EF5B7}" type="datetimeFigureOut">
              <a:rPr lang="en-US" smtClean="0"/>
              <a:t>11/22/2022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269480" y="30510487"/>
            <a:ext cx="740664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8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499080" y="30510487"/>
            <a:ext cx="493776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1426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2194560" rtl="0" eaLnBrk="1" latinLnBrk="0" hangingPunct="1">
        <a:lnSpc>
          <a:spcPct val="90000"/>
        </a:lnSpc>
        <a:spcBef>
          <a:spcPct val="0"/>
        </a:spcBef>
        <a:buNone/>
        <a:defRPr sz="105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48640" indent="-548640" algn="l" defTabSz="219456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6720" kern="1200">
          <a:solidFill>
            <a:schemeClr val="tx1"/>
          </a:solidFill>
          <a:latin typeface="+mn-lt"/>
          <a:ea typeface="+mn-ea"/>
          <a:cs typeface="+mn-cs"/>
        </a:defRPr>
      </a:lvl1pPr>
      <a:lvl2pPr marL="164592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5760" kern="1200">
          <a:solidFill>
            <a:schemeClr val="tx1"/>
          </a:solidFill>
          <a:latin typeface="+mn-lt"/>
          <a:ea typeface="+mn-ea"/>
          <a:cs typeface="+mn-cs"/>
        </a:defRPr>
      </a:lvl2pPr>
      <a:lvl3pPr marL="274320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3pPr>
      <a:lvl4pPr marL="384048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4pPr>
      <a:lvl5pPr marL="493776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5pPr>
      <a:lvl6pPr marL="603504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6pPr>
      <a:lvl7pPr marL="713232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7pPr>
      <a:lvl8pPr marL="822960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8pPr>
      <a:lvl9pPr marL="932688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1pPr>
      <a:lvl2pPr marL="109728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2pPr>
      <a:lvl3pPr marL="219456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3pPr>
      <a:lvl4pPr marL="329184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4pPr>
      <a:lvl5pPr marL="438912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5pPr>
      <a:lvl6pPr marL="548640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6pPr>
      <a:lvl7pPr marL="658368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7pPr>
      <a:lvl8pPr marL="768096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8pPr>
      <a:lvl9pPr marL="877824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angle 37">
            <a:extLst>
              <a:ext uri="{FF2B5EF4-FFF2-40B4-BE49-F238E27FC236}">
                <a16:creationId xmlns:a16="http://schemas.microsoft.com/office/drawing/2014/main" id="{32285120-AB34-04AE-3E5E-900BBE2428E2}"/>
              </a:ext>
            </a:extLst>
          </p:cNvPr>
          <p:cNvSpPr/>
          <p:nvPr/>
        </p:nvSpPr>
        <p:spPr>
          <a:xfrm>
            <a:off x="10885229" y="15711677"/>
            <a:ext cx="10871385" cy="1114034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 Radio Occultation Observation Bias</a:t>
            </a:r>
            <a:endParaRPr lang="en-US" sz="4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Refractivity (</a:t>
            </a:r>
            <a:r>
              <a:rPr lang="en-US" sz="30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en-US" sz="3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bias is less </a:t>
            </a:r>
            <a:br>
              <a:rPr lang="en-US" sz="3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than 1% between 2 and </a:t>
            </a:r>
            <a:br>
              <a:rPr lang="en-US" sz="3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14 km (top right)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en-US" sz="3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-bias does not appear to</a:t>
            </a:r>
            <a:br>
              <a:rPr lang="en-US" sz="3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 influenced by colocation</a:t>
            </a:r>
            <a:br>
              <a:rPr lang="en-US" sz="3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criteria (bottom right)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en-US" sz="3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-bias positively correlates</a:t>
            </a:r>
            <a:br>
              <a:rPr lang="en-US" sz="3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with moisture content (left)</a:t>
            </a:r>
            <a:endParaRPr lang="en-US" sz="3000" i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1B6AD9F-C2D0-FAA0-B80B-B64AFDA924FD}"/>
              </a:ext>
            </a:extLst>
          </p:cNvPr>
          <p:cNvSpPr/>
          <p:nvPr/>
        </p:nvSpPr>
        <p:spPr>
          <a:xfrm>
            <a:off x="6114018" y="30190175"/>
            <a:ext cx="4581952" cy="264291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0"/>
              </a:spcBef>
            </a:pPr>
            <a:r>
              <a:rPr lang="en-US" altLang="en-US" sz="2000" b="1" dirty="0">
                <a:solidFill>
                  <a:schemeClr val="tx1"/>
                </a:solidFill>
                <a:latin typeface="Arial" panose="020B0604020202020204" pitchFamily="34" charset="0"/>
              </a:rPr>
              <a:t>Publications:</a:t>
            </a:r>
          </a:p>
          <a:p>
            <a:pPr>
              <a:spcBef>
                <a:spcPct val="0"/>
              </a:spcBef>
            </a:pPr>
            <a:r>
              <a:rPr lang="en-US" altLang="en-US" sz="1600" b="1" dirty="0">
                <a:solidFill>
                  <a:schemeClr val="tx1"/>
                </a:solidFill>
                <a:latin typeface="Arial" panose="020B0604020202020204" pitchFamily="34" charset="0"/>
              </a:rPr>
              <a:t>Nelson, K. J.</a:t>
            </a:r>
            <a:r>
              <a:rPr lang="en-US" altLang="en-US" sz="1600" dirty="0">
                <a:solidFill>
                  <a:schemeClr val="tx1"/>
                </a:solidFill>
                <a:latin typeface="Arial" panose="020B0604020202020204" pitchFamily="34" charset="0"/>
              </a:rPr>
              <a:t>, F. </a:t>
            </a:r>
            <a:r>
              <a:rPr lang="en-US" altLang="en-US" sz="1600" dirty="0" err="1">
                <a:solidFill>
                  <a:schemeClr val="tx1"/>
                </a:solidFill>
                <a:latin typeface="Arial" panose="020B0604020202020204" pitchFamily="34" charset="0"/>
              </a:rPr>
              <a:t>Xie</a:t>
            </a:r>
            <a:r>
              <a:rPr lang="en-US" altLang="en-US" sz="1600" dirty="0">
                <a:solidFill>
                  <a:schemeClr val="tx1"/>
                </a:solidFill>
                <a:latin typeface="Arial" panose="020B0604020202020204" pitchFamily="34" charset="0"/>
              </a:rPr>
              <a:t>, C. O. </a:t>
            </a:r>
            <a:r>
              <a:rPr lang="en-US" altLang="en-US" sz="1600" dirty="0" err="1">
                <a:solidFill>
                  <a:schemeClr val="tx1"/>
                </a:solidFill>
                <a:latin typeface="Arial" panose="020B0604020202020204" pitchFamily="34" charset="0"/>
              </a:rPr>
              <a:t>Ao</a:t>
            </a:r>
            <a:r>
              <a:rPr lang="en-US" altLang="en-US" sz="1600" dirty="0">
                <a:solidFill>
                  <a:schemeClr val="tx1"/>
                </a:solidFill>
                <a:latin typeface="Arial" panose="020B0604020202020204" pitchFamily="34" charset="0"/>
              </a:rPr>
              <a:t>, and J. Zawislak, 2022: Assessing the Quality of GNSS Radio Occultation Observations in Tropical Cyclones. </a:t>
            </a:r>
            <a:r>
              <a:rPr lang="en-US" altLang="en-US" sz="1600" i="1" dirty="0">
                <a:solidFill>
                  <a:schemeClr val="tx1"/>
                </a:solidFill>
                <a:latin typeface="Arial" panose="020B0604020202020204" pitchFamily="34" charset="0"/>
              </a:rPr>
              <a:t>J. </a:t>
            </a:r>
            <a:r>
              <a:rPr lang="en-US" altLang="en-US" sz="1600" i="1" dirty="0" err="1">
                <a:solidFill>
                  <a:schemeClr val="tx1"/>
                </a:solidFill>
                <a:latin typeface="Arial" panose="020B0604020202020204" pitchFamily="34" charset="0"/>
              </a:rPr>
              <a:t>Geophys</a:t>
            </a:r>
            <a:r>
              <a:rPr lang="en-US" altLang="en-US" sz="1600" i="1" dirty="0">
                <a:solidFill>
                  <a:schemeClr val="tx1"/>
                </a:solidFill>
                <a:latin typeface="Arial" panose="020B0604020202020204" pitchFamily="34" charset="0"/>
              </a:rPr>
              <a:t>. Res. Atmos.</a:t>
            </a:r>
            <a:r>
              <a:rPr lang="en-US" altLang="en-US" sz="1600" dirty="0">
                <a:solidFill>
                  <a:schemeClr val="tx1"/>
                </a:solidFill>
                <a:latin typeface="Arial" panose="020B0604020202020204" pitchFamily="34" charset="0"/>
              </a:rPr>
              <a:t>, In prep.</a:t>
            </a:r>
          </a:p>
          <a:p>
            <a:pPr>
              <a:spcBef>
                <a:spcPct val="0"/>
              </a:spcBef>
            </a:pPr>
            <a:endParaRPr lang="en-US" altLang="en-US" sz="11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r>
              <a:rPr lang="en-US" altLang="en-US" b="1" dirty="0">
                <a:solidFill>
                  <a:schemeClr val="tx1"/>
                </a:solidFill>
                <a:latin typeface="Arial" panose="020B0604020202020204" pitchFamily="34" charset="0"/>
              </a:rPr>
              <a:t>Author Contact Information:</a:t>
            </a:r>
          </a:p>
          <a:p>
            <a:pPr>
              <a:spcBef>
                <a:spcPct val="0"/>
              </a:spcBef>
            </a:pPr>
            <a:r>
              <a:rPr lang="en-US" altLang="en-US" b="1" dirty="0">
                <a:solidFill>
                  <a:schemeClr val="tx1"/>
                </a:solidFill>
                <a:latin typeface="Arial" panose="020B0604020202020204" pitchFamily="34" charset="0"/>
              </a:rPr>
              <a:t>JPL Phone #: (818) 354-2347 </a:t>
            </a:r>
          </a:p>
          <a:p>
            <a:pPr>
              <a:spcBef>
                <a:spcPct val="0"/>
              </a:spcBef>
            </a:pPr>
            <a:r>
              <a:rPr lang="en-US" altLang="en-US" b="1" dirty="0">
                <a:solidFill>
                  <a:schemeClr val="tx1"/>
                </a:solidFill>
                <a:latin typeface="Arial" panose="020B0604020202020204" pitchFamily="34" charset="0"/>
              </a:rPr>
              <a:t>JPL Email: </a:t>
            </a:r>
            <a:r>
              <a:rPr lang="en-US" altLang="en-US" b="1" dirty="0" err="1">
                <a:solidFill>
                  <a:schemeClr val="tx1"/>
                </a:solidFill>
                <a:latin typeface="Arial" panose="020B0604020202020204" pitchFamily="34" charset="0"/>
              </a:rPr>
              <a:t>kevin.j.nelson@jpl.nasa.gov</a:t>
            </a:r>
            <a:r>
              <a:rPr lang="en-US" altLang="en-US" b="1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endParaRPr lang="en-US" sz="14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04185AC-9F19-D1B5-3E2C-C165D877F433}"/>
              </a:ext>
            </a:extLst>
          </p:cNvPr>
          <p:cNvSpPr/>
          <p:nvPr/>
        </p:nvSpPr>
        <p:spPr>
          <a:xfrm>
            <a:off x="0" y="16983"/>
            <a:ext cx="21945600" cy="6377497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75000"/>
                </a:schemeClr>
              </a:gs>
              <a:gs pos="36000">
                <a:schemeClr val="accent6">
                  <a:lumMod val="75000"/>
                </a:schemeClr>
              </a:gs>
              <a:gs pos="82000">
                <a:schemeClr val="accent6">
                  <a:lumMod val="50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68DB0F1-A907-BDB2-DC66-13092EE4F97A}"/>
              </a:ext>
            </a:extLst>
          </p:cNvPr>
          <p:cNvSpPr txBox="1"/>
          <p:nvPr/>
        </p:nvSpPr>
        <p:spPr>
          <a:xfrm>
            <a:off x="136961" y="750889"/>
            <a:ext cx="616628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solidFill>
                  <a:schemeClr val="bg1"/>
                </a:solidFill>
                <a:latin typeface="Helvetica" pitchFamily="2" charset="0"/>
                <a:cs typeface="Arial" panose="020B0604020202020204" pitchFamily="34" charset="0"/>
              </a:rPr>
              <a:t>National Aeronautics and Space Administration</a:t>
            </a:r>
            <a:endParaRPr lang="en-US" sz="2000" dirty="0">
              <a:solidFill>
                <a:schemeClr val="bg1"/>
              </a:solidFill>
              <a:latin typeface="Helvetica" pitchFamily="2" charset="0"/>
              <a:cs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03CE19A-D280-F67F-3E02-115A87F9AEB3}"/>
              </a:ext>
            </a:extLst>
          </p:cNvPr>
          <p:cNvSpPr txBox="1"/>
          <p:nvPr/>
        </p:nvSpPr>
        <p:spPr>
          <a:xfrm>
            <a:off x="143695" y="1654721"/>
            <a:ext cx="2174277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Assessing the Quality of GNSS Radio Occultation Observations in Tropical Cyclones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432E216-21F1-A2C5-49F4-69DE267EBFE5}"/>
              </a:ext>
            </a:extLst>
          </p:cNvPr>
          <p:cNvSpPr txBox="1"/>
          <p:nvPr/>
        </p:nvSpPr>
        <p:spPr>
          <a:xfrm>
            <a:off x="0" y="3963045"/>
            <a:ext cx="219456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Kevin J. Nelson, NASA Postdoctoral Fellow, Jet Propulsion Laboratory, California Institute of Technology </a:t>
            </a:r>
          </a:p>
          <a:p>
            <a:pPr algn="ctr"/>
            <a: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Chi O. </a:t>
            </a:r>
            <a:r>
              <a:rPr lang="en-US" sz="32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Ao</a:t>
            </a:r>
            <a: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Research Technologist, Jet Propulsion Laboratory, California Institute of Technology </a:t>
            </a:r>
          </a:p>
          <a:p>
            <a:pPr algn="ctr"/>
            <a:r>
              <a:rPr lang="en-US" sz="32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Feiqin</a:t>
            </a:r>
            <a: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Xie</a:t>
            </a:r>
            <a: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Texas A&amp;M University - Corpus Christi</a:t>
            </a:r>
          </a:p>
          <a:p>
            <a:pPr algn="ctr"/>
            <a: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Jonathan Zawislak, NOAA Hurricane Research Division &amp; University of Miami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3A78E8C2-04FE-7596-E6E5-FDFA926D84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96774" y="-41907"/>
            <a:ext cx="2015492" cy="2015492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D9B6F728-3A62-E174-1101-44C4A1973DED}"/>
              </a:ext>
            </a:extLst>
          </p:cNvPr>
          <p:cNvSpPr/>
          <p:nvPr/>
        </p:nvSpPr>
        <p:spPr>
          <a:xfrm>
            <a:off x="136961" y="6655463"/>
            <a:ext cx="10534503" cy="750804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Introduction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Long-range tropical cyclone (TC) forecasts remain one of the biggest numerical weather prediction challenges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Vertical profiles of middle-troposphere in TCs limited to in-situ dropsondes passing through from higher altitudes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Important thermodynamic and dynamic processes thought to occur here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GNSS radio occultation (RO) is insensitive to clouds and precipitation, providing a unique opportunity for observing TC vertical structure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COSMIC-2 launched in 2019, tropical samples increase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Previous studies use GNSS RO to study TCs, but do not consider observation quality relative to ground-truth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GNSS RO profiles can be assimilated in to TC forecast ensembles to provide longer lead times for civilians and improve TC intensity estimates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49906B6-350B-4B3E-FFA4-98D51BC0D22B}"/>
              </a:ext>
            </a:extLst>
          </p:cNvPr>
          <p:cNvSpPr/>
          <p:nvPr/>
        </p:nvSpPr>
        <p:spPr>
          <a:xfrm>
            <a:off x="10885229" y="27052703"/>
            <a:ext cx="10871385" cy="578038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5. Conclusions</a:t>
            </a:r>
            <a:endParaRPr lang="en-US" sz="4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GNSS RO observations have very low </a:t>
            </a:r>
            <a:r>
              <a:rPr lang="en-US" sz="24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-bias above 2 km, making it perfect for vertical profiling, particularly in middle- and upper-troposphere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Assessment of reasons for </a:t>
            </a:r>
            <a:r>
              <a:rPr lang="en-US" sz="24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-bias below 2 km has a variety of potential factors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Dropsonde relative humidity sensor wetting causing humidity overestimation?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Radio ducting causes RO underestimation of refractivity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Connection between fractional </a:t>
            </a:r>
            <a:r>
              <a:rPr lang="en-US" sz="20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-bias and moisture content under investigation </a:t>
            </a:r>
          </a:p>
          <a:p>
            <a:r>
              <a:rPr lang="en-US" sz="4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6. Future Work</a:t>
            </a:r>
            <a:endParaRPr lang="en-US" sz="4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Use GNSS RO to examine thermodynamic vertical structure of TC middle-troposphere as it has not been well-sampled to date and determine role in (rapid) intensification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Use GNSS RO to characterize the TC boundary layer (TCBL)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Assess the frequency of radio ducting in TCs and how it might affect GNSS RO observations in TCs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79A219D-DCA1-27FD-D3E9-003FCCBED5E3}"/>
              </a:ext>
            </a:extLst>
          </p:cNvPr>
          <p:cNvSpPr/>
          <p:nvPr/>
        </p:nvSpPr>
        <p:spPr>
          <a:xfrm>
            <a:off x="10885230" y="6655463"/>
            <a:ext cx="10871385" cy="888732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Data and Methodology</a:t>
            </a:r>
            <a:endParaRPr lang="en-US" sz="4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GNSS RO retrievals from COSMIC-1 (JPL) and COSMIC-2 (UCAR NRT) colocated with in-situ dropsondes (TCDROPS) within 300 km and 3 </a:t>
            </a:r>
            <a:r>
              <a:rPr lang="en-US" sz="3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hrs</a:t>
            </a:r>
            <a:endParaRPr lang="en-US" sz="3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TCDROPS data provides</a:t>
            </a:r>
            <a:br>
              <a:rPr lang="en-US" sz="3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global dropsondes from</a:t>
            </a:r>
            <a:br>
              <a:rPr lang="en-US" sz="3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both TC reconnaissance</a:t>
            </a:r>
            <a:br>
              <a:rPr lang="en-US" sz="3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flights and observations</a:t>
            </a:r>
            <a:br>
              <a:rPr lang="en-US" sz="3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field campaigns</a:t>
            </a:r>
            <a:br>
              <a:rPr lang="en-US" sz="3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(e.g., HS3, PREDICT)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Dropsonde data</a:t>
            </a:r>
            <a:br>
              <a:rPr lang="en-US" sz="3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corresponds to NOAA </a:t>
            </a:r>
            <a:br>
              <a:rPr lang="en-US" sz="3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best track data (e.g., </a:t>
            </a:r>
            <a:br>
              <a:rPr lang="en-US" sz="3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MSW, MCP)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ERA5 model reanalysis</a:t>
            </a:r>
            <a:br>
              <a:rPr lang="en-US" sz="3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used to supplement </a:t>
            </a:r>
            <a:br>
              <a:rPr lang="en-US" sz="3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infrequent observations</a:t>
            </a:r>
            <a:br>
              <a:rPr lang="en-US" sz="3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provide data in </a:t>
            </a:r>
            <a:br>
              <a:rPr lang="en-US" sz="3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sparse locations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79829AC0-84E5-3CF2-A990-01AE645D5BC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68" t="1425" r="15856" b="1322"/>
          <a:stretch/>
        </p:blipFill>
        <p:spPr bwMode="auto">
          <a:xfrm>
            <a:off x="15731166" y="9604095"/>
            <a:ext cx="5868670" cy="586747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733F3F7C-2ADE-4479-E467-46682ED659C0}"/>
                  </a:ext>
                </a:extLst>
              </p:cNvPr>
              <p:cNvSpPr/>
              <p:nvPr/>
            </p:nvSpPr>
            <p:spPr>
              <a:xfrm>
                <a:off x="143695" y="14347626"/>
                <a:ext cx="10534503" cy="15658435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sz="4000" b="1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3. Thermodynamic Observations</a:t>
                </a:r>
                <a:endParaRPr lang="en-US" sz="40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sz="30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53% of dropsondes  launched within  300 km of TC center</a:t>
                </a:r>
              </a:p>
              <a:p>
                <a:endParaRPr lang="en-US" sz="30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endParaRPr lang="en-US" sz="30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endParaRPr lang="en-US" sz="30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endParaRPr lang="en-US" sz="30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endParaRPr lang="en-US" sz="30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endParaRPr lang="en-US" sz="30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endParaRPr lang="en-US" sz="30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endParaRPr lang="en-US" sz="30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sz="30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Neutral atmosphere refractivity given as: </a:t>
                </a:r>
                <a14:m>
                  <m:oMath xmlns:m="http://schemas.openxmlformats.org/officeDocument/2006/math">
                    <m:r>
                      <a:rPr lang="en-US" sz="3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𝑁</m:t>
                    </m:r>
                    <m:r>
                      <a:rPr lang="en-US" sz="3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 </m:t>
                    </m:r>
                    <m:sSub>
                      <m:sSubPr>
                        <m:ctrlPr>
                          <a:rPr lang="en-US" sz="3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US" sz="3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𝑎</m:t>
                        </m:r>
                      </m:e>
                      <m:sub>
                        <m:r>
                          <a:rPr lang="en-US" sz="3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1</m:t>
                        </m:r>
                      </m:sub>
                    </m:sSub>
                    <m:f>
                      <m:fPr>
                        <m:ctrlPr>
                          <a:rPr lang="en-US" sz="3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US" sz="3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𝑃</m:t>
                        </m:r>
                      </m:num>
                      <m:den>
                        <m:r>
                          <a:rPr lang="en-US" sz="3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𝑇</m:t>
                        </m:r>
                      </m:den>
                    </m:f>
                    <m:r>
                      <a:rPr lang="en-US" sz="3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+ </m:t>
                    </m:r>
                    <m:sSub>
                      <m:sSubPr>
                        <m:ctrlPr>
                          <a:rPr lang="en-US" sz="3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US" sz="3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𝑎</m:t>
                        </m:r>
                      </m:e>
                      <m:sub>
                        <m:r>
                          <a:rPr lang="en-US" sz="3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2</m:t>
                        </m:r>
                      </m:sub>
                    </m:sSub>
                    <m:f>
                      <m:fPr>
                        <m:ctrlPr>
                          <a:rPr lang="en-US" sz="3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3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bPr>
                          <m:e>
                            <m:r>
                              <a:rPr lang="en-US" sz="3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𝑃</m:t>
                            </m:r>
                          </m:e>
                          <m:sub>
                            <m:r>
                              <a:rPr lang="en-US" sz="3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𝑤</m:t>
                            </m:r>
                          </m:sub>
                        </m:sSub>
                      </m:num>
                      <m:den>
                        <m:sSup>
                          <m:sSupPr>
                            <m:ctrlPr>
                              <a:rPr lang="en-US" sz="3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a:rPr lang="en-US" sz="3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𝑇</m:t>
                            </m:r>
                          </m:e>
                          <m:sup>
                            <m:r>
                              <a:rPr lang="en-US" sz="3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endParaRPr lang="en-US" sz="30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endParaRPr lang="en-US" sz="30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endParaRPr lang="en-US" sz="30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endParaRPr lang="en-US" sz="30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endParaRPr lang="en-US" sz="30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endParaRPr lang="en-US" sz="30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endParaRPr lang="en-US" sz="30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endParaRPr lang="en-US" sz="30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endParaRPr lang="en-US" sz="30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endParaRPr lang="en-US" sz="30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endParaRPr lang="en-US" sz="30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endParaRPr lang="en-US" sz="30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endParaRPr lang="en-US" sz="30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endParaRPr lang="en-US" sz="30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endParaRPr lang="en-US" sz="30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endParaRPr lang="en-US" sz="30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endParaRPr lang="en-US" sz="30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endParaRPr lang="en-US" sz="30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sz="30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Radio ducting present when: </a:t>
                </a:r>
                <a14:m>
                  <m:oMath xmlns:m="http://schemas.openxmlformats.org/officeDocument/2006/math">
                    <m:f>
                      <m:fPr>
                        <m:type m:val="skw"/>
                        <m:ctrlPr>
                          <a:rPr lang="en-US" sz="30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US" sz="3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𝑑𝑁</m:t>
                        </m:r>
                      </m:num>
                      <m:den>
                        <m:r>
                          <a:rPr lang="en-US" sz="3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𝑑𝑧</m:t>
                        </m:r>
                      </m:den>
                    </m:f>
                    <m:r>
                      <a:rPr lang="en-US" sz="3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&lt;−157 </m:t>
                    </m:r>
                    <m:r>
                      <a:rPr lang="en-US" sz="3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𝑁</m:t>
                    </m:r>
                    <m:r>
                      <m:rPr>
                        <m:nor/>
                      </m:rPr>
                      <a:rPr lang="en-US" sz="30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−</m:t>
                    </m:r>
                    <m:r>
                      <a:rPr lang="en-US" sz="3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𝑢𝑛𝑖𝑡𝑠</m:t>
                    </m:r>
                    <m:r>
                      <a:rPr lang="en-US" sz="3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 </m:t>
                    </m:r>
                    <m:sSup>
                      <m:sSupPr>
                        <m:ctrlPr>
                          <a:rPr lang="en-US" sz="3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US" sz="3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𝑘𝑚</m:t>
                        </m:r>
                      </m:e>
                      <m:sup>
                        <m:r>
                          <a:rPr lang="en-US" sz="3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en-US" sz="3000" b="0" i="1" dirty="0">
                    <a:solidFill>
                      <a:schemeClr val="tx1"/>
                    </a:solidFill>
                    <a:latin typeface="Cambria Math" panose="02040503050406030204" pitchFamily="18" charset="0"/>
                    <a:cs typeface="Arial" panose="020B0604020202020204" pitchFamily="34" charset="0"/>
                  </a:rPr>
                  <a:t> </a:t>
                </a:r>
                <a:endParaRPr lang="en-US" sz="30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sz="30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Radio ducting (ducting) occurs frequently within TCs, particularly within the eye and in subsidence regions between rainbands; approximately 72/67% for COSMIC-1/COSMIC-2 colocations, respectively</a:t>
                </a:r>
              </a:p>
            </p:txBody>
          </p:sp>
        </mc:Choice>
        <mc:Fallback xmlns=""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733F3F7C-2ADE-4479-E467-46682ED659C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3695" y="14347626"/>
                <a:ext cx="10534503" cy="15658435"/>
              </a:xfrm>
              <a:prstGeom prst="rect">
                <a:avLst/>
              </a:prstGeom>
              <a:blipFill>
                <a:blip r:embed="rId4"/>
                <a:stretch>
                  <a:fillRect l="-2046" t="-243" b="-648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4" name="Picture 23" descr="Chart&#10;&#10;Description automatically generated with low confidence">
            <a:extLst>
              <a:ext uri="{FF2B5EF4-FFF2-40B4-BE49-F238E27FC236}">
                <a16:creationId xmlns:a16="http://schemas.microsoft.com/office/drawing/2014/main" id="{812A793C-2B92-D4D0-34B4-B7AA681C200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137" y="19845981"/>
            <a:ext cx="4938098" cy="7806942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66A14C31-1456-C588-C63F-12AEB94320E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1589" y="20041293"/>
            <a:ext cx="5255441" cy="7471001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32" name="Picture 31" descr="Graphical user interface, chart&#10;&#10;Description automatically generated">
            <a:extLst>
              <a:ext uri="{FF2B5EF4-FFF2-40B4-BE49-F238E27FC236}">
                <a16:creationId xmlns:a16="http://schemas.microsoft.com/office/drawing/2014/main" id="{CD4D2A15-F84C-5BEE-DCA2-7591153F649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8905" y="15542788"/>
            <a:ext cx="7084081" cy="3786893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D15A1E5E-0E95-F718-1D82-9446D516B33F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5712" t="5464" r="5545" b="6419"/>
          <a:stretch/>
        </p:blipFill>
        <p:spPr>
          <a:xfrm>
            <a:off x="16081550" y="16332640"/>
            <a:ext cx="5518286" cy="4383421"/>
          </a:xfrm>
          <a:prstGeom prst="rect">
            <a:avLst/>
          </a:prstGeom>
        </p:spPr>
      </p:pic>
      <p:graphicFrame>
        <p:nvGraphicFramePr>
          <p:cNvPr id="35" name="Table 34">
            <a:extLst>
              <a:ext uri="{FF2B5EF4-FFF2-40B4-BE49-F238E27FC236}">
                <a16:creationId xmlns:a16="http://schemas.microsoft.com/office/drawing/2014/main" id="{FD8BA08F-0DFA-2FC3-6329-9DCBB720AB8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1338845"/>
              </p:ext>
            </p:extLst>
          </p:nvPr>
        </p:nvGraphicFramePr>
        <p:xfrm>
          <a:off x="15731166" y="8223594"/>
          <a:ext cx="5868670" cy="1280160"/>
        </p:xfrm>
        <a:graphic>
          <a:graphicData uri="http://schemas.openxmlformats.org/drawingml/2006/table">
            <a:tbl>
              <a:tblPr firstRow="1" firstCol="1" bandRow="1">
                <a:tableStyleId>{93296810-A885-4BE3-A3E7-6D5BEEA58F35}</a:tableStyleId>
              </a:tblPr>
              <a:tblGrid>
                <a:gridCol w="1585595">
                  <a:extLst>
                    <a:ext uri="{9D8B030D-6E8A-4147-A177-3AD203B41FA5}">
                      <a16:colId xmlns:a16="http://schemas.microsoft.com/office/drawing/2014/main" val="1820447565"/>
                    </a:ext>
                  </a:extLst>
                </a:gridCol>
                <a:gridCol w="2228850">
                  <a:extLst>
                    <a:ext uri="{9D8B030D-6E8A-4147-A177-3AD203B41FA5}">
                      <a16:colId xmlns:a16="http://schemas.microsoft.com/office/drawing/2014/main" val="4099497047"/>
                    </a:ext>
                  </a:extLst>
                </a:gridCol>
                <a:gridCol w="2054225">
                  <a:extLst>
                    <a:ext uri="{9D8B030D-6E8A-4147-A177-3AD203B41FA5}">
                      <a16:colId xmlns:a16="http://schemas.microsoft.com/office/drawing/2014/main" val="11124766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Data/Sensor(s)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Geophysical Variable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Note/Algorithm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756783618"/>
                  </a:ext>
                </a:extLst>
              </a:tr>
              <a:tr h="5524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TCDROPS (2006-2021)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ASPEN </a:t>
                      </a:r>
                      <a:r>
                        <a:rPr lang="en-US" sz="1200" dirty="0" err="1">
                          <a:effectLst/>
                        </a:rPr>
                        <a:t>QC’d</a:t>
                      </a:r>
                      <a:r>
                        <a:rPr lang="en-US" sz="1200" dirty="0">
                          <a:effectLst/>
                        </a:rPr>
                        <a:t> dropsonde profiles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TCDROPS created by Dr. J. Zawislak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123460380"/>
                  </a:ext>
                </a:extLst>
              </a:tr>
              <a:tr h="3746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COSMIC-1 (2006-2019)</a:t>
                      </a:r>
                      <a:endParaRPr lang="en-US" sz="1200">
                        <a:effectLst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COSMIC-2 (2020-2021)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Refractivity, Temperature, Water Vapor Pressure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JPL COSMIC-1 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UCAR COSMIC-2 NRT 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02277093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ERA5 Model Reanalysis (2006-2021)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Refractivity, Temperature, Water Vapor Pressure, Wind Speeds 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Temporal: 3-hourly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Spatial: 0.25</a:t>
                      </a:r>
                      <a:r>
                        <a:rPr lang="en-US" sz="1200" dirty="0">
                          <a:effectLst/>
                          <a:sym typeface="Symbol" pitchFamily="2" charset="2"/>
                        </a:rPr>
                        <a:t></a:t>
                      </a:r>
                      <a:r>
                        <a:rPr lang="en-US" sz="1200" dirty="0">
                          <a:effectLst/>
                        </a:rPr>
                        <a:t> x 0.25</a:t>
                      </a:r>
                      <a:r>
                        <a:rPr lang="en-US" sz="1200" dirty="0">
                          <a:effectLst/>
                          <a:sym typeface="Symbol" pitchFamily="2" charset="2"/>
                        </a:rPr>
                        <a:t></a:t>
                      </a:r>
                      <a:r>
                        <a:rPr lang="en-US" sz="8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881899146"/>
                  </a:ext>
                </a:extLst>
              </a:tr>
            </a:tbl>
          </a:graphicData>
        </a:graphic>
      </p:graphicFrame>
      <p:grpSp>
        <p:nvGrpSpPr>
          <p:cNvPr id="46" name="Group 45">
            <a:extLst>
              <a:ext uri="{FF2B5EF4-FFF2-40B4-BE49-F238E27FC236}">
                <a16:creationId xmlns:a16="http://schemas.microsoft.com/office/drawing/2014/main" id="{043D0800-7F9F-BE2E-34D3-A0B953B5628A}"/>
              </a:ext>
            </a:extLst>
          </p:cNvPr>
          <p:cNvGrpSpPr/>
          <p:nvPr/>
        </p:nvGrpSpPr>
        <p:grpSpPr>
          <a:xfrm>
            <a:off x="11052569" y="20041293"/>
            <a:ext cx="4922591" cy="6778293"/>
            <a:chOff x="11052569" y="20041293"/>
            <a:chExt cx="4922591" cy="6778293"/>
          </a:xfrm>
        </p:grpSpPr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58B205FC-44FC-1DB8-2D20-D69D61C25CAD}"/>
                </a:ext>
              </a:extLst>
            </p:cNvPr>
            <p:cNvGrpSpPr/>
            <p:nvPr/>
          </p:nvGrpSpPr>
          <p:grpSpPr>
            <a:xfrm>
              <a:off x="11436451" y="20041293"/>
              <a:ext cx="4538709" cy="6778293"/>
              <a:chOff x="17111878" y="20428326"/>
              <a:chExt cx="4077292" cy="6423694"/>
            </a:xfrm>
          </p:grpSpPr>
          <p:pic>
            <p:nvPicPr>
              <p:cNvPr id="39" name="Picture 38">
                <a:extLst>
                  <a:ext uri="{FF2B5EF4-FFF2-40B4-BE49-F238E27FC236}">
                    <a16:creationId xmlns:a16="http://schemas.microsoft.com/office/drawing/2014/main" id="{4EFF8E2E-57C7-8C4D-7C01-B5664E22BFDA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428" t="5629" r="4432" b="5914"/>
              <a:stretch/>
            </p:blipFill>
            <p:spPr bwMode="auto">
              <a:xfrm>
                <a:off x="17158825" y="23756395"/>
                <a:ext cx="4030345" cy="3095625"/>
              </a:xfrm>
              <a:prstGeom prst="rect">
                <a:avLst/>
              </a:prstGeom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  <p:pic>
            <p:nvPicPr>
              <p:cNvPr id="40" name="Picture 39">
                <a:extLst>
                  <a:ext uri="{FF2B5EF4-FFF2-40B4-BE49-F238E27FC236}">
                    <a16:creationId xmlns:a16="http://schemas.microsoft.com/office/drawing/2014/main" id="{F112CA05-4563-DEA3-FC2D-350B00F2B9E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543" t="5454" r="5218" b="5684"/>
              <a:stretch/>
            </p:blipFill>
            <p:spPr bwMode="auto">
              <a:xfrm>
                <a:off x="17111878" y="20428326"/>
                <a:ext cx="4065905" cy="3168015"/>
              </a:xfrm>
              <a:prstGeom prst="rect">
                <a:avLst/>
              </a:prstGeom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</p:grp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4008A120-EA81-4DD8-753D-4527B24F5F76}"/>
                </a:ext>
              </a:extLst>
            </p:cNvPr>
            <p:cNvSpPr txBox="1"/>
            <p:nvPr/>
          </p:nvSpPr>
          <p:spPr>
            <a:xfrm rot="16200000">
              <a:off x="9800357" y="21507840"/>
              <a:ext cx="287375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i="1" dirty="0"/>
                <a:t>N</a:t>
              </a:r>
              <a:r>
                <a:rPr lang="en-US" b="1" dirty="0"/>
                <a:t>-bias vs. Relative Humidity</a:t>
              </a:r>
              <a:endParaRPr lang="en-US" b="1" i="1" dirty="0"/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745C9817-F72D-3DC0-CB1D-C5580FDE8308}"/>
                </a:ext>
              </a:extLst>
            </p:cNvPr>
            <p:cNvSpPr txBox="1"/>
            <p:nvPr/>
          </p:nvSpPr>
          <p:spPr>
            <a:xfrm rot="16200000">
              <a:off x="9842436" y="25001664"/>
              <a:ext cx="287375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i="1" dirty="0"/>
                <a:t>N</a:t>
              </a:r>
              <a:r>
                <a:rPr lang="en-US" b="1" dirty="0"/>
                <a:t>-bias vs. Water Vapor Pres.</a:t>
              </a:r>
              <a:endParaRPr lang="en-US" b="1" i="1" dirty="0"/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1951875A-002E-B749-B21C-510ED87567DB}"/>
              </a:ext>
            </a:extLst>
          </p:cNvPr>
          <p:cNvGrpSpPr/>
          <p:nvPr/>
        </p:nvGrpSpPr>
        <p:grpSpPr>
          <a:xfrm>
            <a:off x="16214769" y="20618758"/>
            <a:ext cx="5251848" cy="6200828"/>
            <a:chOff x="16260418" y="20609369"/>
            <a:chExt cx="5251848" cy="6200828"/>
          </a:xfrm>
        </p:grpSpPr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95476C89-6E4B-7801-9834-83E8646CA596}"/>
                </a:ext>
              </a:extLst>
            </p:cNvPr>
            <p:cNvGrpSpPr/>
            <p:nvPr/>
          </p:nvGrpSpPr>
          <p:grpSpPr>
            <a:xfrm>
              <a:off x="17025817" y="20609369"/>
              <a:ext cx="4486449" cy="6200828"/>
              <a:chOff x="14195760" y="14728327"/>
              <a:chExt cx="4020494" cy="6164971"/>
            </a:xfrm>
          </p:grpSpPr>
          <p:pic>
            <p:nvPicPr>
              <p:cNvPr id="26" name="Picture 25" descr="Graphical user interface, diagram, histogram&#10;&#10;Description automatically generated">
                <a:extLst>
                  <a:ext uri="{FF2B5EF4-FFF2-40B4-BE49-F238E27FC236}">
                    <a16:creationId xmlns:a16="http://schemas.microsoft.com/office/drawing/2014/main" id="{12A3F352-20DD-156F-AA0B-870715A198F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007" r="6500" b="3655"/>
              <a:stretch/>
            </p:blipFill>
            <p:spPr bwMode="auto">
              <a:xfrm>
                <a:off x="14195760" y="17818310"/>
                <a:ext cx="4020494" cy="3074988"/>
              </a:xfrm>
              <a:prstGeom prst="rect">
                <a:avLst/>
              </a:prstGeom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  <p:pic>
            <p:nvPicPr>
              <p:cNvPr id="27" name="Picture 26">
                <a:extLst>
                  <a:ext uri="{FF2B5EF4-FFF2-40B4-BE49-F238E27FC236}">
                    <a16:creationId xmlns:a16="http://schemas.microsoft.com/office/drawing/2014/main" id="{B744F736-F3A5-1EF5-292A-A5532C40D0F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177" r="5982" b="3940"/>
              <a:stretch/>
            </p:blipFill>
            <p:spPr bwMode="auto">
              <a:xfrm>
                <a:off x="14195760" y="14728327"/>
                <a:ext cx="4020494" cy="3053715"/>
              </a:xfrm>
              <a:prstGeom prst="rect">
                <a:avLst/>
              </a:prstGeom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</p:grp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F79191D8-7DD5-EE11-491B-109CC8AF8EBD}"/>
                </a:ext>
              </a:extLst>
            </p:cNvPr>
            <p:cNvSpPr txBox="1"/>
            <p:nvPr/>
          </p:nvSpPr>
          <p:spPr>
            <a:xfrm rot="16200000">
              <a:off x="15345311" y="21879982"/>
              <a:ext cx="247654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i="1" dirty="0"/>
                <a:t>Colocation Distance Difference (ds)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9284C2F4-9B51-989D-48B1-6F1ECD9CFF31}"/>
                </a:ext>
              </a:extLst>
            </p:cNvPr>
            <p:cNvSpPr txBox="1"/>
            <p:nvPr/>
          </p:nvSpPr>
          <p:spPr>
            <a:xfrm rot="16200000">
              <a:off x="15345311" y="24863164"/>
              <a:ext cx="247654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i="1" dirty="0"/>
                <a:t>Colocation Time Difference (dt)</a:t>
              </a: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5C0C5F79-EAFE-F99A-7B45-CCA147E496CB}"/>
              </a:ext>
            </a:extLst>
          </p:cNvPr>
          <p:cNvGrpSpPr/>
          <p:nvPr/>
        </p:nvGrpSpPr>
        <p:grpSpPr>
          <a:xfrm>
            <a:off x="45465" y="30321767"/>
            <a:ext cx="6606269" cy="2379728"/>
            <a:chOff x="27722" y="30324795"/>
            <a:chExt cx="6606269" cy="2379728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A71696FB-FCED-8E08-CE3E-B0E7C8730963}"/>
                </a:ext>
              </a:extLst>
            </p:cNvPr>
            <p:cNvGrpSpPr/>
            <p:nvPr/>
          </p:nvGrpSpPr>
          <p:grpSpPr>
            <a:xfrm>
              <a:off x="27722" y="30324795"/>
              <a:ext cx="6606269" cy="2379728"/>
              <a:chOff x="914400" y="29412738"/>
              <a:chExt cx="8059574" cy="2653042"/>
            </a:xfrm>
            <a:noFill/>
          </p:grpSpPr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366A532A-FFBD-15D8-A09B-9CB6F0E3F99E}"/>
                  </a:ext>
                </a:extLst>
              </p:cNvPr>
              <p:cNvSpPr txBox="1"/>
              <p:nvPr/>
            </p:nvSpPr>
            <p:spPr>
              <a:xfrm>
                <a:off x="923278" y="29412738"/>
                <a:ext cx="8050696" cy="1904344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>
                    <a:latin typeface="Helvetica" pitchFamily="2" charset="0"/>
                    <a:cs typeface="Arial" panose="020B0604020202020204" pitchFamily="34" charset="0"/>
                  </a:rPr>
                  <a:t>National Aeronautics and Space Administration</a:t>
                </a:r>
              </a:p>
              <a:p>
                <a:pPr>
                  <a:spcBef>
                    <a:spcPts val="1800"/>
                  </a:spcBef>
                </a:pPr>
                <a:r>
                  <a:rPr lang="en-US" b="1" dirty="0">
                    <a:latin typeface="Helvetica" pitchFamily="2" charset="0"/>
                    <a:cs typeface="Arial" panose="020B0604020202020204" pitchFamily="34" charset="0"/>
                  </a:rPr>
                  <a:t>Jet Propulsion Laboratory</a:t>
                </a:r>
              </a:p>
              <a:p>
                <a:r>
                  <a:rPr lang="en-US" dirty="0">
                    <a:latin typeface="Helvetica" pitchFamily="2" charset="0"/>
                    <a:cs typeface="Arial" panose="020B0604020202020204" pitchFamily="34" charset="0"/>
                  </a:rPr>
                  <a:t>California Institute of Technology</a:t>
                </a:r>
              </a:p>
              <a:p>
                <a:r>
                  <a:rPr lang="en-US" dirty="0">
                    <a:latin typeface="Helvetica" pitchFamily="2" charset="0"/>
                    <a:cs typeface="Arial" panose="020B0604020202020204" pitchFamily="34" charset="0"/>
                  </a:rPr>
                  <a:t>Pasadena, California</a:t>
                </a:r>
              </a:p>
              <a:p>
                <a:r>
                  <a:rPr lang="en-US" b="1" dirty="0" err="1">
                    <a:latin typeface="Helvetica" pitchFamily="2" charset="0"/>
                    <a:cs typeface="Arial" panose="020B0604020202020204" pitchFamily="34" charset="0"/>
                  </a:rPr>
                  <a:t>www.nasa.gov</a:t>
                </a:r>
                <a:endParaRPr lang="en-US" b="1" dirty="0">
                  <a:latin typeface="Helvetica" pitchFamily="2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852392DB-040A-4601-1FDF-EE467A2C2C89}"/>
                  </a:ext>
                </a:extLst>
              </p:cNvPr>
              <p:cNvSpPr txBox="1"/>
              <p:nvPr/>
            </p:nvSpPr>
            <p:spPr>
              <a:xfrm>
                <a:off x="914400" y="31665670"/>
                <a:ext cx="5976257" cy="400110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latin typeface="Helvetica" pitchFamily="2" charset="0"/>
                    <a:cs typeface="Arial" panose="020B0604020202020204" pitchFamily="34" charset="0"/>
                  </a:rPr>
                  <a:t>Copyright 2022. All rights reserved.</a:t>
                </a:r>
              </a:p>
            </p:txBody>
          </p:sp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561728FA-0EFF-656C-E1A6-9DB0FF8B67CF}"/>
                  </a:ext>
                </a:extLst>
              </p:cNvPr>
              <p:cNvSpPr txBox="1"/>
              <p:nvPr/>
            </p:nvSpPr>
            <p:spPr>
              <a:xfrm>
                <a:off x="923278" y="31292378"/>
                <a:ext cx="5976257" cy="400110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1200"/>
                  </a:spcBef>
                </a:pPr>
                <a:r>
                  <a:rPr lang="en-US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Poster Number: PRD-EA#008</a:t>
                </a:r>
              </a:p>
            </p:txBody>
          </p:sp>
        </p:grpSp>
        <p:pic>
          <p:nvPicPr>
            <p:cNvPr id="49" name="Picture 48">
              <a:extLst>
                <a:ext uri="{FF2B5EF4-FFF2-40B4-BE49-F238E27FC236}">
                  <a16:creationId xmlns:a16="http://schemas.microsoft.com/office/drawing/2014/main" id="{F4959E25-FE47-0871-F635-135EDE5A7776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3652884" y="30876311"/>
              <a:ext cx="2339875" cy="113448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767038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7794</TotalTime>
  <Words>739</Words>
  <Application>Microsoft Office PowerPoint</Application>
  <PresentationFormat>Custom</PresentationFormat>
  <Paragraphs>108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0" baseType="lpstr">
      <vt:lpstr>SimSun</vt:lpstr>
      <vt:lpstr>Arial</vt:lpstr>
      <vt:lpstr>Calibri</vt:lpstr>
      <vt:lpstr>Calibri Light</vt:lpstr>
      <vt:lpstr>Cambria Math</vt:lpstr>
      <vt:lpstr>Helvetica</vt:lpstr>
      <vt:lpstr>Symbol</vt:lpstr>
      <vt:lpstr>Times New Roman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2022 Poster Template Guidelines</dc:title>
  <dc:creator>Chen, Joy (US 183B)</dc:creator>
  <cp:lastModifiedBy>Hong, Sophia (US 1230)</cp:lastModifiedBy>
  <cp:revision>64</cp:revision>
  <dcterms:created xsi:type="dcterms:W3CDTF">2022-08-22T17:05:38Z</dcterms:created>
  <dcterms:modified xsi:type="dcterms:W3CDTF">2022-11-22T21:53:44Z</dcterms:modified>
</cp:coreProperties>
</file>