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953"/>
    <p:restoredTop sz="96405"/>
  </p:normalViewPr>
  <p:slideViewPr>
    <p:cSldViewPr snapToGrid="0">
      <p:cViewPr varScale="1">
        <p:scale>
          <a:sx n="18" d="100"/>
          <a:sy n="18" d="100"/>
        </p:scale>
        <p:origin x="2189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10" Type="http://schemas.openxmlformats.org/officeDocument/2006/relationships/image" Target="../media/image9.emf"/><Relationship Id="rId4" Type="http://schemas.openxmlformats.org/officeDocument/2006/relationships/image" Target="../media/image3.png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E273C9D0-FF2F-ED3B-1ABD-84AFB08E08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36" t="29330" r="3585" b="28661"/>
          <a:stretch/>
        </p:blipFill>
        <p:spPr>
          <a:xfrm>
            <a:off x="177020" y="11737564"/>
            <a:ext cx="12830188" cy="4513272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C5481C3-595F-273D-50E8-E9B2A40BFE85}"/>
              </a:ext>
            </a:extLst>
          </p:cNvPr>
          <p:cNvGrpSpPr>
            <a:grpSpLocks noChangeAspect="1"/>
          </p:cNvGrpSpPr>
          <p:nvPr/>
        </p:nvGrpSpPr>
        <p:grpSpPr>
          <a:xfrm>
            <a:off x="13330253" y="11826431"/>
            <a:ext cx="8527810" cy="6708952"/>
            <a:chOff x="11947583" y="4877815"/>
            <a:chExt cx="9964169" cy="783895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0D16DF7-1FA2-6D1D-49A1-A6EA1E44EE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/>
            </a:blip>
            <a:srcRect l="5264" t="26242" r="3233" b="24761"/>
            <a:stretch/>
          </p:blipFill>
          <p:spPr>
            <a:xfrm>
              <a:off x="11947583" y="8593883"/>
              <a:ext cx="9964169" cy="4122889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9B2DE45-79B4-F78A-292E-0D901EB295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/>
            </a:blip>
            <a:srcRect l="5014" t="26886" r="4913" b="25090"/>
            <a:stretch/>
          </p:blipFill>
          <p:spPr>
            <a:xfrm>
              <a:off x="11947583" y="4877815"/>
              <a:ext cx="9822896" cy="4046977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F1A6309-430A-B4D6-25F4-99286CA32D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/>
            </a:blip>
            <a:srcRect l="8138" t="26791" r="71672" b="70484"/>
            <a:stretch/>
          </p:blipFill>
          <p:spPr>
            <a:xfrm>
              <a:off x="12291799" y="8613752"/>
              <a:ext cx="2201779" cy="229631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1017"/>
            <a:ext cx="21945600" cy="480605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36000">
                <a:schemeClr val="accent6">
                  <a:lumMod val="75000"/>
                </a:schemeClr>
              </a:gs>
              <a:gs pos="82000">
                <a:schemeClr val="accent6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177020" y="29829477"/>
            <a:ext cx="805069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1173616" y="262476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2392DB-040A-4601-1FDF-EE467A2C2C89}"/>
              </a:ext>
            </a:extLst>
          </p:cNvPr>
          <p:cNvSpPr txBox="1"/>
          <p:nvPr/>
        </p:nvSpPr>
        <p:spPr>
          <a:xfrm>
            <a:off x="245638" y="32338003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2022. All rights reserved.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EE59403-F789-809B-6314-3C1919986308}"/>
              </a:ext>
            </a:extLst>
          </p:cNvPr>
          <p:cNvGrpSpPr/>
          <p:nvPr/>
        </p:nvGrpSpPr>
        <p:grpSpPr>
          <a:xfrm>
            <a:off x="9021054" y="29783053"/>
            <a:ext cx="12674727" cy="2880464"/>
            <a:chOff x="8961420" y="29783053"/>
            <a:chExt cx="12674727" cy="288046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B6AD9F-C2D0-FAA0-B80B-B64AFDA924FD}"/>
                </a:ext>
              </a:extLst>
            </p:cNvPr>
            <p:cNvSpPr/>
            <p:nvPr/>
          </p:nvSpPr>
          <p:spPr>
            <a:xfrm>
              <a:off x="8961420" y="29819600"/>
              <a:ext cx="12674727" cy="284391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58744A6-324B-83AB-035A-35E0AAF38EC7}"/>
                </a:ext>
              </a:extLst>
            </p:cNvPr>
            <p:cNvSpPr txBox="1"/>
            <p:nvPr/>
          </p:nvSpPr>
          <p:spPr>
            <a:xfrm>
              <a:off x="9150975" y="29783053"/>
              <a:ext cx="12464432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en-US" sz="3000" b="1" dirty="0">
                  <a:latin typeface="Arial" panose="020B0604020202020204" pitchFamily="34" charset="0"/>
                </a:rPr>
                <a:t>Planned Publications:</a:t>
              </a:r>
              <a:endParaRPr lang="en-US" altLang="en-US" sz="30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</a:pPr>
              <a:r>
                <a:rPr lang="en-US" altLang="en-US" sz="3000" dirty="0">
                  <a:latin typeface="Arial" panose="020B0604020202020204" pitchFamily="34" charset="0"/>
                </a:rPr>
                <a:t>‘Linking magnesite </a:t>
              </a:r>
              <a:r>
                <a:rPr lang="en-US" altLang="en-US" sz="3000" dirty="0" err="1">
                  <a:latin typeface="Arial" panose="020B0604020202020204" pitchFamily="34" charset="0"/>
                </a:rPr>
                <a:t>microtextures</a:t>
              </a:r>
              <a:r>
                <a:rPr lang="en-US" altLang="en-US" sz="3000" dirty="0">
                  <a:latin typeface="Arial" panose="020B0604020202020204" pitchFamily="34" charset="0"/>
                </a:rPr>
                <a:t> and organics preserved therein to </a:t>
              </a:r>
            </a:p>
            <a:p>
              <a:pPr>
                <a:spcBef>
                  <a:spcPct val="0"/>
                </a:spcBef>
              </a:pPr>
              <a:r>
                <a:rPr lang="en-US" altLang="en-US" sz="3000" dirty="0">
                  <a:latin typeface="Arial" panose="020B0604020202020204" pitchFamily="34" charset="0"/>
                </a:rPr>
                <a:t>Mg-carbonates of </a:t>
              </a:r>
              <a:r>
                <a:rPr lang="en-US" altLang="en-US" sz="3000" dirty="0" err="1">
                  <a:latin typeface="Arial" panose="020B0604020202020204" pitchFamily="34" charset="0"/>
                </a:rPr>
                <a:t>Jezero</a:t>
              </a:r>
              <a:r>
                <a:rPr lang="en-US" altLang="en-US" sz="3000" dirty="0">
                  <a:latin typeface="Arial" panose="020B0604020202020204" pitchFamily="34" charset="0"/>
                </a:rPr>
                <a:t> crater, Mars’, </a:t>
              </a:r>
              <a:r>
                <a:rPr lang="en-US" altLang="en-US" sz="3000" i="1" dirty="0">
                  <a:latin typeface="Arial" panose="020B0604020202020204" pitchFamily="34" charset="0"/>
                </a:rPr>
                <a:t>Geobiology. </a:t>
              </a:r>
              <a:r>
                <a:rPr lang="en-US" altLang="en-US" sz="3000" dirty="0">
                  <a:latin typeface="Arial" panose="020B0604020202020204" pitchFamily="34" charset="0"/>
                </a:rPr>
                <a:t>In-prep.</a:t>
              </a:r>
            </a:p>
            <a:p>
              <a:pPr>
                <a:spcBef>
                  <a:spcPct val="0"/>
                </a:spcBef>
              </a:pPr>
              <a:endParaRPr lang="en-US" altLang="en-US" sz="30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</a:pPr>
              <a:r>
                <a:rPr lang="en-US" altLang="en-US" sz="3000" b="1" dirty="0">
                  <a:latin typeface="Arial" panose="020B0604020202020204" pitchFamily="34" charset="0"/>
                </a:rPr>
                <a:t>Author Contact Information: </a:t>
              </a:r>
            </a:p>
            <a:p>
              <a:pPr>
                <a:spcBef>
                  <a:spcPct val="0"/>
                </a:spcBef>
              </a:pPr>
              <a:r>
                <a:rPr lang="en-US" altLang="en-US" sz="3000" dirty="0">
                  <a:latin typeface="Arial" panose="020B0604020202020204" pitchFamily="34" charset="0"/>
                </a:rPr>
                <a:t>Dr. Emily Cardarelli, (571) 332-7252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670586" y="811674"/>
            <a:ext cx="200596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200"/>
              </a:lnSpc>
            </a:pPr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Linking magnesite </a:t>
            </a:r>
            <a:r>
              <a:rPr lang="en-US" sz="7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microtextures</a:t>
            </a:r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organics preserved therein to Mg-carbonates of </a:t>
            </a:r>
            <a:r>
              <a:rPr lang="en-US" sz="7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Jezero</a:t>
            </a:r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crater, Mars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670586" y="3468599"/>
            <a:ext cx="214431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Emily L. Cardarelli</a:t>
            </a:r>
            <a:r>
              <a:rPr lang="en-US" sz="40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JPL Postdoctoral Fellow (3223),</a:t>
            </a:r>
          </a:p>
          <a:p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Kathyrn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Stack Morgan</a:t>
            </a:r>
            <a:r>
              <a:rPr lang="en-US" sz="40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(3223),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Yunbin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Gao</a:t>
            </a:r>
            <a:r>
              <a:rPr lang="en-US" sz="40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Theodore Present</a:t>
            </a:r>
            <a:r>
              <a:rPr lang="en-US" sz="40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Linda Kah</a:t>
            </a:r>
            <a:r>
              <a:rPr lang="en-US" sz="40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99759" y="-48276"/>
            <a:ext cx="2209799" cy="2209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1728FA-0EFF-656C-E1A6-9DB0FF8B67CF}"/>
              </a:ext>
            </a:extLst>
          </p:cNvPr>
          <p:cNvSpPr txBox="1"/>
          <p:nvPr/>
        </p:nvSpPr>
        <p:spPr>
          <a:xfrm>
            <a:off x="254516" y="31964711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</a:t>
            </a: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PRD-P#015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4B967E-8707-0157-C052-079F0087A439}"/>
              </a:ext>
            </a:extLst>
          </p:cNvPr>
          <p:cNvSpPr txBox="1"/>
          <p:nvPr/>
        </p:nvSpPr>
        <p:spPr>
          <a:xfrm>
            <a:off x="-11630025" y="68865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5FDB978-5FF9-C3AF-9E8E-22E34363B91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16" t="18006" r="1588" b="16939"/>
          <a:stretch/>
        </p:blipFill>
        <p:spPr>
          <a:xfrm>
            <a:off x="254455" y="18495730"/>
            <a:ext cx="21455825" cy="1117528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1C6143A-178B-7F4C-6447-63638DBAF3B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1812" r="2147" b="12343"/>
          <a:stretch/>
        </p:blipFill>
        <p:spPr>
          <a:xfrm>
            <a:off x="11743559" y="5919268"/>
            <a:ext cx="9922375" cy="594288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56BDB53-5ABB-211D-10AD-4B74CB99068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6966"/>
          <a:stretch/>
        </p:blipFill>
        <p:spPr>
          <a:xfrm>
            <a:off x="251227" y="7030894"/>
            <a:ext cx="11536679" cy="473948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C80B8C6-AEDD-FA5C-0D41-7872A3EA535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8447" r="18073"/>
          <a:stretch/>
        </p:blipFill>
        <p:spPr>
          <a:xfrm>
            <a:off x="18377210" y="5368972"/>
            <a:ext cx="3317161" cy="293935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9E6C9EC-BA50-DAE0-818F-F59784607261}"/>
              </a:ext>
            </a:extLst>
          </p:cNvPr>
          <p:cNvSpPr txBox="1"/>
          <p:nvPr/>
        </p:nvSpPr>
        <p:spPr>
          <a:xfrm>
            <a:off x="222321" y="4868662"/>
            <a:ext cx="1152123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Helvetica" pitchFamily="2" charset="0"/>
                <a:cs typeface="Arial" panose="020B0604020202020204" pitchFamily="34" charset="0"/>
              </a:rPr>
              <a:t>1. Motivation: </a:t>
            </a:r>
            <a:r>
              <a:rPr lang="en-US" sz="3200" dirty="0">
                <a:latin typeface="Helvetica" pitchFamily="2" charset="0"/>
                <a:cs typeface="Arial" panose="020B0604020202020204" pitchFamily="34" charset="0"/>
              </a:rPr>
              <a:t>Orbital data identified geologic units within </a:t>
            </a:r>
            <a:r>
              <a:rPr lang="en-US" sz="3200" dirty="0" err="1">
                <a:latin typeface="Helvetica" pitchFamily="2" charset="0"/>
                <a:cs typeface="Arial" panose="020B0604020202020204" pitchFamily="34" charset="0"/>
              </a:rPr>
              <a:t>Jezero</a:t>
            </a:r>
            <a:r>
              <a:rPr lang="en-US" sz="3200" dirty="0">
                <a:latin typeface="Helvetica" pitchFamily="2" charset="0"/>
                <a:cs typeface="Arial" panose="020B0604020202020204" pitchFamily="34" charset="0"/>
              </a:rPr>
              <a:t> crater hosting strong olivine and carbonate signatures as well as those associated with alteration minerals. These units are of high </a:t>
            </a:r>
            <a:r>
              <a:rPr lang="en-US" sz="3200" dirty="0" err="1">
                <a:latin typeface="Helvetica" pitchFamily="2" charset="0"/>
                <a:cs typeface="Arial" panose="020B0604020202020204" pitchFamily="34" charset="0"/>
              </a:rPr>
              <a:t>astrobiological</a:t>
            </a:r>
            <a:r>
              <a:rPr lang="en-US" sz="3200" dirty="0">
                <a:latin typeface="Helvetica" pitchFamily="2" charset="0"/>
                <a:cs typeface="Arial" panose="020B0604020202020204" pitchFamily="34" charset="0"/>
              </a:rPr>
              <a:t> interest for the M2020 Mission.</a:t>
            </a:r>
            <a:endParaRPr lang="en-US" sz="3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B909307-C9BD-160C-2186-A0F2DA915E7D}"/>
              </a:ext>
            </a:extLst>
          </p:cNvPr>
          <p:cNvSpPr txBox="1"/>
          <p:nvPr/>
        </p:nvSpPr>
        <p:spPr>
          <a:xfrm>
            <a:off x="2954213" y="15631428"/>
            <a:ext cx="10214517" cy="267765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Helvetica" pitchFamily="2" charset="0"/>
                <a:cs typeface="Arial" panose="020B0604020202020204" pitchFamily="34" charset="0"/>
              </a:rPr>
              <a:t>4. Findings: </a:t>
            </a:r>
            <a:r>
              <a:rPr lang="en-US" sz="3200" dirty="0">
                <a:latin typeface="Helvetica" pitchFamily="2" charset="0"/>
                <a:cs typeface="Arial" panose="020B0604020202020204" pitchFamily="34" charset="0"/>
              </a:rPr>
              <a:t>Diverse magnesite </a:t>
            </a:r>
            <a:r>
              <a:rPr lang="en-US" sz="3200" dirty="0" err="1">
                <a:latin typeface="Helvetica" pitchFamily="2" charset="0"/>
                <a:cs typeface="Arial" panose="020B0604020202020204" pitchFamily="34" charset="0"/>
              </a:rPr>
              <a:t>microtextures</a:t>
            </a:r>
            <a:r>
              <a:rPr lang="en-US" sz="3200" dirty="0">
                <a:latin typeface="Helvetica" pitchFamily="2" charset="0"/>
                <a:cs typeface="Arial" panose="020B0604020202020204" pitchFamily="34" charset="0"/>
              </a:rPr>
              <a:t> are detailed from a sediment profile (right, </a:t>
            </a:r>
            <a:r>
              <a:rPr lang="en-US" sz="3200" dirty="0" err="1">
                <a:latin typeface="Helvetica" pitchFamily="2" charset="0"/>
                <a:cs typeface="Arial" panose="020B0604020202020204" pitchFamily="34" charset="0"/>
              </a:rPr>
              <a:t>Kunwarara</a:t>
            </a:r>
            <a:r>
              <a:rPr lang="en-US" sz="3200" dirty="0">
                <a:latin typeface="Helvetica" pitchFamily="2" charset="0"/>
                <a:cs typeface="Arial" panose="020B0604020202020204" pitchFamily="34" charset="0"/>
              </a:rPr>
              <a:t>, AUS) as well as a putative vein system (below: purple, </a:t>
            </a:r>
            <a:r>
              <a:rPr lang="en-US" sz="3200" dirty="0" err="1">
                <a:latin typeface="Helvetica" pitchFamily="2" charset="0"/>
                <a:cs typeface="Arial" panose="020B0604020202020204" pitchFamily="34" charset="0"/>
              </a:rPr>
              <a:t>Gumigil</a:t>
            </a:r>
            <a:r>
              <a:rPr lang="en-US" sz="3200" dirty="0">
                <a:latin typeface="Helvetica" pitchFamily="2" charset="0"/>
                <a:cs typeface="Arial" panose="020B0604020202020204" pitchFamily="34" charset="0"/>
              </a:rPr>
              <a:t>, AUS). Intriguing </a:t>
            </a:r>
            <a:r>
              <a:rPr lang="en-US" sz="3200" dirty="0" err="1">
                <a:latin typeface="Helvetica" pitchFamily="2" charset="0"/>
                <a:cs typeface="Arial" panose="020B0604020202020204" pitchFamily="34" charset="0"/>
              </a:rPr>
              <a:t>organomineral</a:t>
            </a:r>
            <a:r>
              <a:rPr lang="en-US" sz="3200" dirty="0">
                <a:latin typeface="Helvetica" pitchFamily="2" charset="0"/>
                <a:cs typeface="Arial" panose="020B0604020202020204" pitchFamily="34" charset="0"/>
              </a:rPr>
              <a:t> interactions within magnesite are also identified. </a:t>
            </a:r>
            <a:endParaRPr lang="en-US" sz="3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09FA977-02E6-3AF0-6A60-1B48A16F1C46}"/>
              </a:ext>
            </a:extLst>
          </p:cNvPr>
          <p:cNvSpPr txBox="1"/>
          <p:nvPr/>
        </p:nvSpPr>
        <p:spPr>
          <a:xfrm>
            <a:off x="11765860" y="4826160"/>
            <a:ext cx="10185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Helvetica" pitchFamily="2" charset="0"/>
                <a:cs typeface="Arial" panose="020B0604020202020204" pitchFamily="34" charset="0"/>
              </a:rPr>
              <a:t>2. Study site: </a:t>
            </a:r>
            <a:r>
              <a:rPr lang="en-US" sz="3200" dirty="0">
                <a:latin typeface="Helvetica" pitchFamily="2" charset="0"/>
                <a:cs typeface="Arial" panose="020B0604020202020204" pitchFamily="34" charset="0"/>
              </a:rPr>
              <a:t>Martian analog system selected (</a:t>
            </a:r>
            <a:r>
              <a:rPr lang="en-US" sz="3200" dirty="0" err="1">
                <a:latin typeface="Helvetica" pitchFamily="2" charset="0"/>
                <a:cs typeface="Arial" panose="020B0604020202020204" pitchFamily="34" charset="0"/>
              </a:rPr>
              <a:t>Gumigil</a:t>
            </a:r>
            <a:r>
              <a:rPr lang="en-US" sz="3200" dirty="0">
                <a:latin typeface="Helvetica" pitchFamily="2" charset="0"/>
                <a:cs typeface="Arial" panose="020B0604020202020204" pitchFamily="34" charset="0"/>
              </a:rPr>
              <a:t> and </a:t>
            </a:r>
            <a:r>
              <a:rPr lang="en-US" sz="3200" dirty="0" err="1">
                <a:latin typeface="Helvetica" pitchFamily="2" charset="0"/>
                <a:cs typeface="Arial" panose="020B0604020202020204" pitchFamily="34" charset="0"/>
              </a:rPr>
              <a:t>Kunwarara</a:t>
            </a:r>
            <a:r>
              <a:rPr lang="en-US" sz="3200" dirty="0">
                <a:latin typeface="Helvetica" pitchFamily="2" charset="0"/>
                <a:cs typeface="Arial" panose="020B0604020202020204" pitchFamily="34" charset="0"/>
              </a:rPr>
              <a:t>, AUS)</a:t>
            </a:r>
            <a:endParaRPr lang="en-US" sz="3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03E87DC-A696-F19F-4E25-191F6690C97A}"/>
              </a:ext>
            </a:extLst>
          </p:cNvPr>
          <p:cNvSpPr txBox="1"/>
          <p:nvPr/>
        </p:nvSpPr>
        <p:spPr>
          <a:xfrm>
            <a:off x="2954212" y="12091614"/>
            <a:ext cx="100529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Helvetica" pitchFamily="2" charset="0"/>
                <a:cs typeface="Arial" panose="020B0604020202020204" pitchFamily="34" charset="0"/>
              </a:rPr>
              <a:t>3. Generation &amp; alteration hypotheses</a:t>
            </a:r>
            <a:endParaRPr lang="en-US" sz="3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7DBD370-61BB-288B-952E-20C0618AC73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6398" r="6398"/>
          <a:stretch/>
        </p:blipFill>
        <p:spPr>
          <a:xfrm>
            <a:off x="14199327" y="15935803"/>
            <a:ext cx="2860396" cy="2534611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0703D6E-12CE-1EA6-50CA-9517408EECCF}"/>
              </a:ext>
            </a:extLst>
          </p:cNvPr>
          <p:cNvCxnSpPr>
            <a:cxnSpLocks/>
          </p:cNvCxnSpPr>
          <p:nvPr/>
        </p:nvCxnSpPr>
        <p:spPr>
          <a:xfrm>
            <a:off x="13624849" y="16970256"/>
            <a:ext cx="817749" cy="3607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F83AE08-A389-3586-466D-2C7EACF956EE}"/>
              </a:ext>
            </a:extLst>
          </p:cNvPr>
          <p:cNvCxnSpPr>
            <a:cxnSpLocks/>
          </p:cNvCxnSpPr>
          <p:nvPr/>
        </p:nvCxnSpPr>
        <p:spPr>
          <a:xfrm>
            <a:off x="13624849" y="17534920"/>
            <a:ext cx="628460" cy="2137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4A6D77A-C826-62C3-946E-C94777A93C7E}"/>
              </a:ext>
            </a:extLst>
          </p:cNvPr>
          <p:cNvSpPr txBox="1"/>
          <p:nvPr/>
        </p:nvSpPr>
        <p:spPr>
          <a:xfrm>
            <a:off x="11098198" y="2771341"/>
            <a:ext cx="1056773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– </a:t>
            </a:r>
            <a:r>
              <a:rPr lang="en-US" sz="3600" b="1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 Propulsion Laboratory</a:t>
            </a:r>
            <a:r>
              <a:rPr lang="en-US" sz="36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b="1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California Institute of Technology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36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– </a:t>
            </a:r>
            <a:r>
              <a:rPr lang="en-US" sz="3600" b="1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California Institute of Technology </a:t>
            </a:r>
          </a:p>
          <a:p>
            <a:pPr algn="r"/>
            <a:r>
              <a:rPr lang="en-US" sz="36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– </a:t>
            </a:r>
            <a:r>
              <a:rPr lang="en-US" sz="3600" b="1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Tennessee, Knoxville</a:t>
            </a:r>
            <a:endParaRPr lang="en-US" sz="3600" b="1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FEC8A1-06D0-2BBC-1658-DFEE481D69A9}"/>
              </a:ext>
            </a:extLst>
          </p:cNvPr>
          <p:cNvSpPr txBox="1"/>
          <p:nvPr/>
        </p:nvSpPr>
        <p:spPr>
          <a:xfrm>
            <a:off x="-16940463" y="102509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703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12887</TotalTime>
  <Words>244</Words>
  <Application>Microsoft Office PowerPoint</Application>
  <PresentationFormat>Custom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1230)</cp:lastModifiedBy>
  <cp:revision>16</cp:revision>
  <dcterms:created xsi:type="dcterms:W3CDTF">2022-08-22T17:05:38Z</dcterms:created>
  <dcterms:modified xsi:type="dcterms:W3CDTF">2022-11-23T18:20:24Z</dcterms:modified>
</cp:coreProperties>
</file>