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ngaslahti, Pekka P (US 386F)" initials="KPP(3" lastIdx="1" clrIdx="0">
    <p:extLst>
      <p:ext uri="{19B8F6BF-5375-455C-9EA6-DF929625EA0E}">
        <p15:presenceInfo xmlns:p15="http://schemas.microsoft.com/office/powerpoint/2012/main" userId="S-1-5-21-1608413684-1126320247-1535859923-2699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58"/>
    <p:restoredTop sz="96405"/>
  </p:normalViewPr>
  <p:slideViewPr>
    <p:cSldViewPr snapToGrid="0">
      <p:cViewPr varScale="1">
        <p:scale>
          <a:sx n="26" d="100"/>
          <a:sy n="26" d="100"/>
        </p:scale>
        <p:origin x="4704"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11/22/2022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hyperlink" Target="mailto:Dristy.r.parveg@jpl.nasa.gov" TargetMode="External"/><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FF7363D-6A6B-42ED-AAD1-EB55E6B1697B}"/>
              </a:ext>
            </a:extLst>
          </p:cNvPr>
          <p:cNvPicPr>
            <a:picLocks noChangeAspect="1"/>
          </p:cNvPicPr>
          <p:nvPr/>
        </p:nvPicPr>
        <p:blipFill>
          <a:blip r:embed="rId2"/>
          <a:stretch>
            <a:fillRect/>
          </a:stretch>
        </p:blipFill>
        <p:spPr>
          <a:xfrm>
            <a:off x="11340460" y="17691300"/>
            <a:ext cx="10113927" cy="6658184"/>
          </a:xfrm>
          <a:prstGeom prst="rect">
            <a:avLst/>
          </a:prstGeom>
        </p:spPr>
      </p:pic>
      <p:sp>
        <p:nvSpPr>
          <p:cNvPr id="4" name="Rectangle 3">
            <a:extLst>
              <a:ext uri="{FF2B5EF4-FFF2-40B4-BE49-F238E27FC236}">
                <a16:creationId xmlns:a16="http://schemas.microsoft.com/office/drawing/2014/main" id="{204185AC-9F19-D1B5-3E2C-C165D877F433}"/>
              </a:ext>
            </a:extLst>
          </p:cNvPr>
          <p:cNvSpPr/>
          <p:nvPr/>
        </p:nvSpPr>
        <p:spPr>
          <a:xfrm>
            <a:off x="0" y="1018"/>
            <a:ext cx="21945600" cy="7197612"/>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804894" y="29428301"/>
            <a:ext cx="8050696" cy="2015936"/>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877477" y="32151791"/>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855590" y="29195502"/>
            <a:ext cx="12674727" cy="3407713"/>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9240921" y="28329577"/>
            <a:ext cx="12283634" cy="4708981"/>
          </a:xfrm>
          <a:prstGeom prst="rect">
            <a:avLst/>
          </a:prstGeom>
          <a:noFill/>
        </p:spPr>
        <p:txBody>
          <a:bodyPr wrap="square" rtlCol="0">
            <a:spAutoFit/>
          </a:bodyPr>
          <a:lstStyle/>
          <a:p>
            <a:pPr>
              <a:spcBef>
                <a:spcPct val="0"/>
              </a:spcBef>
            </a:pPr>
            <a:br>
              <a:rPr lang="en-US" altLang="en-US" sz="3000" b="1" dirty="0">
                <a:latin typeface="Arial" panose="020B0604020202020204" pitchFamily="34" charset="0"/>
              </a:rPr>
            </a:br>
            <a:br>
              <a:rPr lang="en-US" altLang="en-US" sz="3000" b="1" dirty="0">
                <a:latin typeface="Arial" panose="020B0604020202020204" pitchFamily="34" charset="0"/>
              </a:rPr>
            </a:br>
            <a:r>
              <a:rPr lang="en-US" altLang="en-US" sz="3000" b="1" dirty="0">
                <a:latin typeface="Arial" panose="020B0604020202020204" pitchFamily="34" charset="0"/>
              </a:rPr>
              <a:t>Publications: </a:t>
            </a:r>
            <a:r>
              <a:rPr lang="en-US" altLang="en-US" sz="3000" dirty="0">
                <a:latin typeface="Arial" panose="020B0604020202020204" pitchFamily="34" charset="0"/>
              </a:rPr>
              <a:t>D. Parveg, </a:t>
            </a:r>
            <a:r>
              <a:rPr lang="en-US" altLang="en-US" sz="3000" i="1" dirty="0">
                <a:latin typeface="Arial" panose="020B0604020202020204" pitchFamily="34" charset="0"/>
              </a:rPr>
              <a:t>et.al., </a:t>
            </a:r>
            <a:r>
              <a:rPr lang="en-US" altLang="en-US" sz="3000" b="1" dirty="0">
                <a:latin typeface="Arial" panose="020B0604020202020204" pitchFamily="34" charset="0"/>
              </a:rPr>
              <a:t>“</a:t>
            </a:r>
            <a:r>
              <a:rPr lang="en-US" altLang="en-US" sz="3000" dirty="0">
                <a:latin typeface="Arial" panose="020B0604020202020204" pitchFamily="34" charset="0"/>
              </a:rPr>
              <a:t>Fully-polarimetric Millimeter-wave Spectrometers for Measurement of Earth's Magnetic Field,” in </a:t>
            </a:r>
            <a:r>
              <a:rPr lang="en-US" altLang="en-US" sz="3000" i="1" dirty="0">
                <a:latin typeface="Arial" panose="020B0604020202020204" pitchFamily="34" charset="0"/>
              </a:rPr>
              <a:t>IEEE Transactions on Microwave Theory and Techniques, (</a:t>
            </a:r>
            <a:r>
              <a:rPr lang="en-US" altLang="en-US" sz="3000" dirty="0">
                <a:latin typeface="Arial" panose="020B0604020202020204" pitchFamily="34" charset="0"/>
              </a:rPr>
              <a:t>in preparation)</a:t>
            </a:r>
          </a:p>
          <a:p>
            <a:pPr>
              <a:spcBef>
                <a:spcPct val="0"/>
              </a:spcBef>
            </a:pPr>
            <a:r>
              <a:rPr lang="en-US" altLang="en-US" sz="3000" dirty="0">
                <a:latin typeface="Arial" panose="020B0604020202020204" pitchFamily="34" charset="0"/>
              </a:rPr>
              <a:t> </a:t>
            </a:r>
          </a:p>
          <a:p>
            <a:pPr>
              <a:spcBef>
                <a:spcPct val="0"/>
              </a:spcBef>
            </a:pPr>
            <a:r>
              <a:rPr lang="en-US" altLang="en-US" sz="3000" b="1" dirty="0">
                <a:latin typeface="Arial" panose="020B0604020202020204" pitchFamily="34" charset="0"/>
              </a:rPr>
              <a:t>Contact Information: Dr. Dristy </a:t>
            </a:r>
            <a:r>
              <a:rPr lang="en-US" altLang="en-US" sz="3000" b="1" dirty="0" err="1">
                <a:latin typeface="Arial" panose="020B0604020202020204" pitchFamily="34" charset="0"/>
              </a:rPr>
              <a:t>Parveg</a:t>
            </a:r>
            <a:r>
              <a:rPr lang="en-US" altLang="en-US" sz="3000" b="1" dirty="0">
                <a:latin typeface="Arial" panose="020B0604020202020204" pitchFamily="34" charset="0"/>
              </a:rPr>
              <a:t> </a:t>
            </a:r>
          </a:p>
          <a:p>
            <a:pPr>
              <a:spcBef>
                <a:spcPct val="0"/>
              </a:spcBef>
            </a:pPr>
            <a:r>
              <a:rPr lang="en-US" altLang="en-US" sz="3000" b="1" i="1" dirty="0">
                <a:solidFill>
                  <a:schemeClr val="bg2">
                    <a:lumMod val="50000"/>
                  </a:schemeClr>
                </a:solidFill>
                <a:latin typeface="Arial" panose="020B0604020202020204" pitchFamily="34" charset="0"/>
                <a:hlinkClick r:id="rId3"/>
              </a:rPr>
              <a:t>dristy.r.parveg@jpl.nasa.gov</a:t>
            </a:r>
            <a:endParaRPr lang="en-US" altLang="en-US" sz="3000" b="1" i="1" dirty="0">
              <a:solidFill>
                <a:schemeClr val="bg2">
                  <a:lumMod val="50000"/>
                </a:schemeClr>
              </a:solidFill>
              <a:latin typeface="Arial" panose="020B0604020202020204" pitchFamily="34" charset="0"/>
            </a:endParaRPr>
          </a:p>
          <a:p>
            <a:pPr>
              <a:spcBef>
                <a:spcPct val="0"/>
              </a:spcBef>
            </a:pPr>
            <a:r>
              <a:rPr lang="en-US" altLang="en-US" sz="3000" i="1" dirty="0">
                <a:solidFill>
                  <a:schemeClr val="bg2">
                    <a:lumMod val="50000"/>
                  </a:schemeClr>
                </a:solidFill>
                <a:latin typeface="Arial" panose="020B0604020202020204" pitchFamily="34" charset="0"/>
              </a:rPr>
              <a:t>Cell: +1 626 298 1093</a:t>
            </a:r>
          </a:p>
          <a:p>
            <a:endParaRPr lang="en-US" sz="3000"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76463" y="1941078"/>
            <a:ext cx="21033095" cy="3416320"/>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Fully-polarimetric Millimeter-wave Spectrometers for Measurement of Earth's Magnetic Field</a:t>
            </a:r>
          </a:p>
        </p:txBody>
      </p:sp>
      <p:sp>
        <p:nvSpPr>
          <p:cNvPr id="15" name="TextBox 14">
            <a:extLst>
              <a:ext uri="{FF2B5EF4-FFF2-40B4-BE49-F238E27FC236}">
                <a16:creationId xmlns:a16="http://schemas.microsoft.com/office/drawing/2014/main" id="{1432E216-21F1-A2C5-49F4-69DE267EBFE5}"/>
              </a:ext>
            </a:extLst>
          </p:cNvPr>
          <p:cNvSpPr txBox="1"/>
          <p:nvPr/>
        </p:nvSpPr>
        <p:spPr>
          <a:xfrm>
            <a:off x="0" y="5646507"/>
            <a:ext cx="21945600" cy="1200329"/>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Author: Dristy </a:t>
            </a:r>
            <a:r>
              <a:rPr lang="en-US" sz="3600" b="1" dirty="0" err="1">
                <a:solidFill>
                  <a:schemeClr val="bg1"/>
                </a:solidFill>
                <a:latin typeface="Arial" panose="020B0604020202020204" pitchFamily="34" charset="0"/>
                <a:cs typeface="Arial" panose="020B0604020202020204" pitchFamily="34" charset="0"/>
              </a:rPr>
              <a:t>Parveg</a:t>
            </a:r>
            <a:r>
              <a:rPr lang="en-US" sz="3600" b="1" dirty="0">
                <a:solidFill>
                  <a:schemeClr val="bg1"/>
                </a:solidFill>
                <a:latin typeface="Arial" panose="020B0604020202020204" pitchFamily="34" charset="0"/>
                <a:cs typeface="Arial" panose="020B0604020202020204" pitchFamily="34" charset="0"/>
              </a:rPr>
              <a:t> (386F), JPL Postdoctoral Fellow</a:t>
            </a:r>
          </a:p>
          <a:p>
            <a:pPr algn="ctr"/>
            <a:r>
              <a:rPr lang="en-US" sz="3600" b="1" dirty="0">
                <a:solidFill>
                  <a:schemeClr val="bg1"/>
                </a:solidFill>
                <a:latin typeface="Arial" panose="020B0604020202020204" pitchFamily="34" charset="0"/>
                <a:cs typeface="Arial" panose="020B0604020202020204" pitchFamily="34" charset="0"/>
              </a:rPr>
              <a:t>Isaac Ramos (386F), Seth Sin (386F), Daniel </a:t>
            </a:r>
            <a:r>
              <a:rPr lang="en-US" sz="3600" b="1" dirty="0" err="1">
                <a:solidFill>
                  <a:schemeClr val="bg1"/>
                </a:solidFill>
                <a:latin typeface="Arial" panose="020B0604020202020204" pitchFamily="34" charset="0"/>
                <a:cs typeface="Arial" panose="020B0604020202020204" pitchFamily="34" charset="0"/>
              </a:rPr>
              <a:t>Wenkert</a:t>
            </a:r>
            <a:r>
              <a:rPr lang="en-US" sz="3600" b="1" dirty="0">
                <a:solidFill>
                  <a:schemeClr val="bg1"/>
                </a:solidFill>
                <a:latin typeface="Arial" panose="020B0604020202020204" pitchFamily="34" charset="0"/>
                <a:cs typeface="Arial" panose="020B0604020202020204" pitchFamily="34" charset="0"/>
              </a:rPr>
              <a:t> (398D),  and Pekka Kangaslahti (386F)</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4"/>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877477" y="31727439"/>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a:t>
            </a:r>
            <a:r>
              <a:rPr lang="en-US" sz="2000" b="1" dirty="0">
                <a:latin typeface="Arial" panose="020B0604020202020204" pitchFamily="34" charset="0"/>
                <a:cs typeface="Arial" panose="020B0604020202020204" pitchFamily="34" charset="0"/>
              </a:rPr>
              <a:t>PRD-T#004</a:t>
            </a:r>
          </a:p>
        </p:txBody>
      </p:sp>
      <p:pic>
        <p:nvPicPr>
          <p:cNvPr id="16" name="Picture 15">
            <a:extLst>
              <a:ext uri="{FF2B5EF4-FFF2-40B4-BE49-F238E27FC236}">
                <a16:creationId xmlns:a16="http://schemas.microsoft.com/office/drawing/2014/main" id="{886D92EA-1906-4E8B-8305-B5D77809172E}"/>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0224" y="11432969"/>
            <a:ext cx="9741509" cy="3540479"/>
          </a:xfrm>
          <a:prstGeom prst="rect">
            <a:avLst/>
          </a:prstGeom>
          <a:noFill/>
          <a:ln>
            <a:noFill/>
          </a:ln>
        </p:spPr>
      </p:pic>
      <p:sp>
        <p:nvSpPr>
          <p:cNvPr id="5" name="TextBox 4">
            <a:extLst>
              <a:ext uri="{FF2B5EF4-FFF2-40B4-BE49-F238E27FC236}">
                <a16:creationId xmlns:a16="http://schemas.microsoft.com/office/drawing/2014/main" id="{4EADA853-0BD6-460C-B46A-5B75FA093D82}"/>
              </a:ext>
            </a:extLst>
          </p:cNvPr>
          <p:cNvSpPr txBox="1"/>
          <p:nvPr/>
        </p:nvSpPr>
        <p:spPr>
          <a:xfrm>
            <a:off x="710950" y="8203268"/>
            <a:ext cx="9854939" cy="3108543"/>
          </a:xfrm>
          <a:prstGeom prst="rect">
            <a:avLst/>
          </a:prstGeom>
          <a:noFill/>
        </p:spPr>
        <p:txBody>
          <a:bodyPr wrap="square" rtlCol="0">
            <a:spAutoFit/>
          </a:bodyPr>
          <a:lstStyle/>
          <a:p>
            <a:pPr algn="just"/>
            <a:r>
              <a:rPr lang="en-US" sz="2800" dirty="0">
                <a:latin typeface="Arial" panose="020B0604020202020204" pitchFamily="34" charset="0"/>
                <a:cs typeface="Arial" panose="020B0604020202020204" pitchFamily="34" charset="0"/>
              </a:rPr>
              <a:t>The objectives of this research are to develop and demonstrate an array of four fully-polarimetric millimeter-wave radiometers/spectrometers operating at 118.75 GHz which will improve the sensitivity of instrument that will globally map the ionospheric electrojets by observing Earth’s magnetic field using Zeeman splitting of oxygen molecule absorption line.</a:t>
            </a:r>
          </a:p>
        </p:txBody>
      </p:sp>
      <p:sp>
        <p:nvSpPr>
          <p:cNvPr id="22" name="TextBox 21">
            <a:extLst>
              <a:ext uri="{FF2B5EF4-FFF2-40B4-BE49-F238E27FC236}">
                <a16:creationId xmlns:a16="http://schemas.microsoft.com/office/drawing/2014/main" id="{0C35270D-24D3-4C27-9260-25033041FFFD}"/>
              </a:ext>
            </a:extLst>
          </p:cNvPr>
          <p:cNvSpPr txBox="1"/>
          <p:nvPr/>
        </p:nvSpPr>
        <p:spPr>
          <a:xfrm>
            <a:off x="736042" y="15239031"/>
            <a:ext cx="9854939" cy="1754326"/>
          </a:xfrm>
          <a:prstGeom prst="rect">
            <a:avLst/>
          </a:prstGeom>
          <a:noFill/>
        </p:spPr>
        <p:txBody>
          <a:bodyPr wrap="square" rtlCol="0">
            <a:spAutoFit/>
          </a:bodyPr>
          <a:lstStyle/>
          <a:p>
            <a:pPr algn="just"/>
            <a:r>
              <a:rPr lang="en-US" b="1" dirty="0">
                <a:latin typeface="Arial" panose="020B0604020202020204" pitchFamily="34" charset="0"/>
                <a:cs typeface="Arial" panose="020B0604020202020204" pitchFamily="34" charset="0"/>
              </a:rPr>
              <a:t>Fig. 1. </a:t>
            </a:r>
            <a:r>
              <a:rPr lang="en-US" dirty="0">
                <a:latin typeface="Arial" panose="020B0604020202020204" pitchFamily="34" charset="0"/>
                <a:cs typeface="Arial" panose="020B0604020202020204" pitchFamily="34" charset="0"/>
              </a:rPr>
              <a:t>Artist’s conception of the Johns Hopkins APL-led Electrojet Zeeman Imaging Explorer (EZIE) NASA mission. EZIE will study the auroral electrojet, which are electrical currents flowing about 60 to 90 miles above the poles that link the beautiful aurora to the Earth’s magnetosphere, and which responds to solar activity and other drivers. This space weather mission is scheduled to launch in 2024. JPL is building the instruments (MEM). Credit: NASA/Johns Hopkins APL.</a:t>
            </a:r>
          </a:p>
        </p:txBody>
      </p:sp>
      <p:sp>
        <p:nvSpPr>
          <p:cNvPr id="23" name="TextBox 22">
            <a:extLst>
              <a:ext uri="{FF2B5EF4-FFF2-40B4-BE49-F238E27FC236}">
                <a16:creationId xmlns:a16="http://schemas.microsoft.com/office/drawing/2014/main" id="{28D3A389-50AE-4DEF-A538-5E57FFCADFF6}"/>
              </a:ext>
            </a:extLst>
          </p:cNvPr>
          <p:cNvSpPr txBox="1"/>
          <p:nvPr/>
        </p:nvSpPr>
        <p:spPr>
          <a:xfrm>
            <a:off x="633821" y="25457983"/>
            <a:ext cx="9798391" cy="3970318"/>
          </a:xfrm>
          <a:prstGeom prst="rect">
            <a:avLst/>
          </a:prstGeom>
          <a:noFill/>
        </p:spPr>
        <p:txBody>
          <a:bodyPr wrap="square" rtlCol="0">
            <a:spAutoFit/>
          </a:bodyPr>
          <a:lstStyle/>
          <a:p>
            <a:pPr marL="457200" indent="-457200" algn="just">
              <a:buFont typeface="Arial" panose="020B0604020202020204" pitchFamily="34" charset="0"/>
              <a:buChar char="•"/>
            </a:pPr>
            <a:r>
              <a:rPr lang="en-US" sz="2800" dirty="0">
                <a:latin typeface="Arial" panose="020B0604020202020204" pitchFamily="34" charset="0"/>
                <a:cs typeface="Arial" panose="020B0604020202020204" pitchFamily="34" charset="0"/>
              </a:rPr>
              <a:t>We have developed a 4-element dual-pol receiver subarray at 118.75 GHz consisting of 8 receiver modules</a:t>
            </a:r>
          </a:p>
          <a:p>
            <a:pPr marL="457200" indent="-457200" algn="just">
              <a:buFont typeface="Arial" panose="020B0604020202020204" pitchFamily="34" charset="0"/>
              <a:buChar char="•"/>
            </a:pPr>
            <a:r>
              <a:rPr lang="en-US" sz="2800" dirty="0">
                <a:latin typeface="Arial" panose="020B0604020202020204" pitchFamily="34" charset="0"/>
                <a:cs typeface="Arial" panose="020B0604020202020204" pitchFamily="34" charset="0"/>
              </a:rPr>
              <a:t>Receiver module consists of two MMIC LNAs, a high-pass filter, and a sub-harmonic I-Q MMIC mixer</a:t>
            </a:r>
          </a:p>
          <a:p>
            <a:pPr marL="457200" indent="-457200" algn="just">
              <a:buFont typeface="Arial" panose="020B0604020202020204" pitchFamily="34" charset="0"/>
              <a:buChar char="•"/>
            </a:pPr>
            <a:r>
              <a:rPr lang="en-US" sz="2800" dirty="0">
                <a:latin typeface="Arial" panose="020B0604020202020204" pitchFamily="34" charset="0"/>
                <a:cs typeface="Arial" panose="020B0604020202020204" pitchFamily="34" charset="0"/>
              </a:rPr>
              <a:t>WR-15 LO waveguide manifold plate is used to split a single LO signal to 8 outputs for LO to the receiver modules</a:t>
            </a:r>
          </a:p>
          <a:p>
            <a:pPr marL="457200" indent="-457200" algn="just">
              <a:buFont typeface="Arial" panose="020B0604020202020204" pitchFamily="34" charset="0"/>
              <a:buChar char="•"/>
            </a:pPr>
            <a:r>
              <a:rPr lang="en-US" sz="2800" dirty="0">
                <a:latin typeface="Arial" panose="020B0604020202020204" pitchFamily="34" charset="0"/>
                <a:cs typeface="Arial" panose="020B0604020202020204" pitchFamily="34" charset="0"/>
              </a:rPr>
              <a:t>I- and Q-signals are amplified, digitized and input to the FPGA-based spectrometer </a:t>
            </a:r>
          </a:p>
        </p:txBody>
      </p:sp>
      <p:sp>
        <p:nvSpPr>
          <p:cNvPr id="11" name="Rectangle 10">
            <a:extLst>
              <a:ext uri="{FF2B5EF4-FFF2-40B4-BE49-F238E27FC236}">
                <a16:creationId xmlns:a16="http://schemas.microsoft.com/office/drawing/2014/main" id="{FC2234F6-5743-4037-8D07-A74CBD4FA7A0}"/>
              </a:ext>
            </a:extLst>
          </p:cNvPr>
          <p:cNvSpPr/>
          <p:nvPr/>
        </p:nvSpPr>
        <p:spPr>
          <a:xfrm>
            <a:off x="894619" y="23810380"/>
            <a:ext cx="9798391" cy="1526444"/>
          </a:xfrm>
          <a:prstGeom prst="rect">
            <a:avLst/>
          </a:prstGeom>
        </p:spPr>
        <p:txBody>
          <a:bodyPr wrap="square">
            <a:spAutoFit/>
          </a:bodyPr>
          <a:lstStyle/>
          <a:p>
            <a:pPr algn="just">
              <a:lnSpc>
                <a:spcPct val="105000"/>
              </a:lnSpc>
            </a:pPr>
            <a:r>
              <a:rPr lang="en-US" b="1" dirty="0">
                <a:latin typeface="Arial" panose="020B0604020202020204" pitchFamily="34" charset="0"/>
                <a:ea typeface="Times New Roman" panose="02020603050405020304" pitchFamily="18" charset="0"/>
                <a:cs typeface="Arial" panose="020B0604020202020204" pitchFamily="34" charset="0"/>
              </a:rPr>
              <a:t>Fig. 2. </a:t>
            </a:r>
            <a:r>
              <a:rPr lang="en-US" dirty="0">
                <a:latin typeface="Arial" panose="020B0604020202020204" pitchFamily="34" charset="0"/>
                <a:ea typeface="Times New Roman" panose="02020603050405020304" pitchFamily="18" charset="0"/>
                <a:cs typeface="Arial" panose="020B0604020202020204" pitchFamily="34" charset="0"/>
              </a:rPr>
              <a:t>Block diagram of a 4-element dual-pol receiver subarray. The Receiver Subarray has four polarimetric receivers, each of which consists of a feedhorn, an OMT, two receiver modules, two LO feeds, and four IF chains (two pairs of I &amp; Q outputs) with near baseband (10-20 MHz) filtering and amplification. The IF signals from the 8 receivers are fed into an FPGA-based spectrometer for digitization and spectral sampling. </a:t>
            </a:r>
            <a:endParaRPr lang="en-US" sz="2400"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26" name="Rectangle 25">
            <a:extLst>
              <a:ext uri="{FF2B5EF4-FFF2-40B4-BE49-F238E27FC236}">
                <a16:creationId xmlns:a16="http://schemas.microsoft.com/office/drawing/2014/main" id="{896AC920-F64E-44CA-B717-D50FD811A7FE}"/>
              </a:ext>
            </a:extLst>
          </p:cNvPr>
          <p:cNvSpPr/>
          <p:nvPr/>
        </p:nvSpPr>
        <p:spPr>
          <a:xfrm>
            <a:off x="11526502" y="24507522"/>
            <a:ext cx="9874624" cy="646331"/>
          </a:xfrm>
          <a:prstGeom prst="rect">
            <a:avLst/>
          </a:prstGeom>
        </p:spPr>
        <p:txBody>
          <a:bodyPr wrap="square">
            <a:spAutoFit/>
          </a:bodyPr>
          <a:lstStyle/>
          <a:p>
            <a:pPr algn="just"/>
            <a:r>
              <a:rPr lang="en-US" b="1" dirty="0">
                <a:solidFill>
                  <a:srgbClr val="000000"/>
                </a:solidFill>
                <a:latin typeface="Arial" panose="020B0604020202020204" pitchFamily="34" charset="0"/>
                <a:ea typeface="Times New Roman" panose="02020603050405020304" pitchFamily="18" charset="0"/>
                <a:cs typeface="Arial" panose="020B0604020202020204" pitchFamily="34" charset="0"/>
              </a:rPr>
              <a:t>Fig. 4</a:t>
            </a: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 Noise temperature data from all the I and Q channels (16-channels) of the four-element dual pol receiver system. </a:t>
            </a:r>
            <a:endParaRPr lang="en-US" dirty="0">
              <a:latin typeface="Arial" panose="020B0604020202020204" pitchFamily="34" charset="0"/>
              <a:cs typeface="Arial" panose="020B0604020202020204" pitchFamily="34" charset="0"/>
            </a:endParaRPr>
          </a:p>
        </p:txBody>
      </p:sp>
      <p:pic>
        <p:nvPicPr>
          <p:cNvPr id="33" name="Picture 32">
            <a:extLst>
              <a:ext uri="{FF2B5EF4-FFF2-40B4-BE49-F238E27FC236}">
                <a16:creationId xmlns:a16="http://schemas.microsoft.com/office/drawing/2014/main" id="{1630340F-CED5-4E98-B363-ECE6C8CFE061}"/>
              </a:ext>
            </a:extLst>
          </p:cNvPr>
          <p:cNvPicPr>
            <a:picLocks noChangeAspect="1"/>
          </p:cNvPicPr>
          <p:nvPr/>
        </p:nvPicPr>
        <p:blipFill>
          <a:blip r:embed="rId6"/>
          <a:stretch>
            <a:fillRect/>
          </a:stretch>
        </p:blipFill>
        <p:spPr>
          <a:xfrm>
            <a:off x="17840498" y="14208170"/>
            <a:ext cx="3812394" cy="2144472"/>
          </a:xfrm>
          <a:prstGeom prst="rect">
            <a:avLst/>
          </a:prstGeom>
        </p:spPr>
      </p:pic>
      <p:sp>
        <p:nvSpPr>
          <p:cNvPr id="25" name="TextBox 24">
            <a:extLst>
              <a:ext uri="{FF2B5EF4-FFF2-40B4-BE49-F238E27FC236}">
                <a16:creationId xmlns:a16="http://schemas.microsoft.com/office/drawing/2014/main" id="{8E16732B-7C83-4818-A615-F32831F59D13}"/>
              </a:ext>
            </a:extLst>
          </p:cNvPr>
          <p:cNvSpPr txBox="1"/>
          <p:nvPr/>
        </p:nvSpPr>
        <p:spPr>
          <a:xfrm>
            <a:off x="736042" y="17045368"/>
            <a:ext cx="9593951" cy="707886"/>
          </a:xfrm>
          <a:prstGeom prst="rect">
            <a:avLst/>
          </a:prstGeom>
          <a:noFill/>
        </p:spPr>
        <p:txBody>
          <a:bodyPr wrap="square" rtlCol="0">
            <a:spAutoFit/>
          </a:bodyPr>
          <a:lstStyle/>
          <a:p>
            <a:r>
              <a:rPr lang="en-US" sz="4000" b="1" dirty="0">
                <a:latin typeface="Arial" panose="020B0604020202020204" pitchFamily="34" charset="0"/>
                <a:cs typeface="Arial" panose="020B0604020202020204" pitchFamily="34" charset="0"/>
              </a:rPr>
              <a:t>Instrument development concept</a:t>
            </a:r>
          </a:p>
        </p:txBody>
      </p:sp>
      <p:sp>
        <p:nvSpPr>
          <p:cNvPr id="27" name="TextBox 26">
            <a:extLst>
              <a:ext uri="{FF2B5EF4-FFF2-40B4-BE49-F238E27FC236}">
                <a16:creationId xmlns:a16="http://schemas.microsoft.com/office/drawing/2014/main" id="{A4E21F72-C54C-40ED-85BC-89F220B66A9A}"/>
              </a:ext>
            </a:extLst>
          </p:cNvPr>
          <p:cNvSpPr txBox="1"/>
          <p:nvPr/>
        </p:nvSpPr>
        <p:spPr>
          <a:xfrm>
            <a:off x="11330105" y="8258493"/>
            <a:ext cx="9697792" cy="2677656"/>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This will develop the low cost, low power, and low mass polarimetric </a:t>
            </a:r>
            <a:r>
              <a:rPr lang="en-US" sz="2800" dirty="0" err="1">
                <a:latin typeface="Arial" panose="020B0604020202020204" pitchFamily="34" charset="0"/>
                <a:cs typeface="Arial" panose="020B0604020202020204" pitchFamily="34" charset="0"/>
              </a:rPr>
              <a:t>mmWave</a:t>
            </a:r>
            <a:r>
              <a:rPr lang="en-US" sz="2800" dirty="0">
                <a:latin typeface="Arial" panose="020B0604020202020204" pitchFamily="34" charset="0"/>
                <a:cs typeface="Arial" panose="020B0604020202020204" pitchFamily="34" charset="0"/>
              </a:rPr>
              <a:t> array receivers that will not require cooling to meet the sensitivity requirements. </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This project will develop the technology for the second-generation mission after EZIE.</a:t>
            </a:r>
          </a:p>
          <a:p>
            <a:pPr marL="285750" indent="-28575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99C8325B-86BF-4114-9C30-E4568FD8130C}"/>
              </a:ext>
            </a:extLst>
          </p:cNvPr>
          <p:cNvSpPr txBox="1"/>
          <p:nvPr/>
        </p:nvSpPr>
        <p:spPr>
          <a:xfrm>
            <a:off x="710948" y="7424819"/>
            <a:ext cx="9593951" cy="707886"/>
          </a:xfrm>
          <a:prstGeom prst="rect">
            <a:avLst/>
          </a:prstGeom>
          <a:noFill/>
        </p:spPr>
        <p:txBody>
          <a:bodyPr wrap="square" rtlCol="0">
            <a:spAutoFit/>
          </a:bodyPr>
          <a:lstStyle/>
          <a:p>
            <a:r>
              <a:rPr lang="en-US" sz="4000" b="1" dirty="0">
                <a:latin typeface="Arial" panose="020B0604020202020204" pitchFamily="34" charset="0"/>
                <a:cs typeface="Arial" panose="020B0604020202020204" pitchFamily="34" charset="0"/>
              </a:rPr>
              <a:t>Project Overview</a:t>
            </a:r>
          </a:p>
        </p:txBody>
      </p:sp>
      <p:pic>
        <p:nvPicPr>
          <p:cNvPr id="29" name="Picture 28">
            <a:extLst>
              <a:ext uri="{FF2B5EF4-FFF2-40B4-BE49-F238E27FC236}">
                <a16:creationId xmlns:a16="http://schemas.microsoft.com/office/drawing/2014/main" id="{744914B6-209B-4A85-B1CC-0D938D56C200}"/>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877477" y="17944410"/>
            <a:ext cx="9584626" cy="5791144"/>
          </a:xfrm>
          <a:prstGeom prst="rect">
            <a:avLst/>
          </a:prstGeom>
          <a:noFill/>
        </p:spPr>
      </p:pic>
      <p:sp>
        <p:nvSpPr>
          <p:cNvPr id="30" name="TextBox 29">
            <a:extLst>
              <a:ext uri="{FF2B5EF4-FFF2-40B4-BE49-F238E27FC236}">
                <a16:creationId xmlns:a16="http://schemas.microsoft.com/office/drawing/2014/main" id="{D09203C2-D40C-4CC6-A32F-6521E024AF77}"/>
              </a:ext>
            </a:extLst>
          </p:cNvPr>
          <p:cNvSpPr txBox="1"/>
          <p:nvPr/>
        </p:nvSpPr>
        <p:spPr>
          <a:xfrm>
            <a:off x="11285949" y="7432915"/>
            <a:ext cx="9593951" cy="707886"/>
          </a:xfrm>
          <a:prstGeom prst="rect">
            <a:avLst/>
          </a:prstGeom>
          <a:noFill/>
        </p:spPr>
        <p:txBody>
          <a:bodyPr wrap="square" rtlCol="0">
            <a:spAutoFit/>
          </a:bodyPr>
          <a:lstStyle/>
          <a:p>
            <a:r>
              <a:rPr lang="en-US" sz="4000" b="1" dirty="0">
                <a:latin typeface="Arial" panose="020B0604020202020204" pitchFamily="34" charset="0"/>
                <a:cs typeface="Arial" panose="020B0604020202020204" pitchFamily="34" charset="0"/>
              </a:rPr>
              <a:t>Benefits to JPL and NASA</a:t>
            </a:r>
          </a:p>
        </p:txBody>
      </p:sp>
      <p:sp>
        <p:nvSpPr>
          <p:cNvPr id="32" name="TextBox 31">
            <a:extLst>
              <a:ext uri="{FF2B5EF4-FFF2-40B4-BE49-F238E27FC236}">
                <a16:creationId xmlns:a16="http://schemas.microsoft.com/office/drawing/2014/main" id="{D9A69C16-9749-4AD8-90A2-930650BF9F07}"/>
              </a:ext>
            </a:extLst>
          </p:cNvPr>
          <p:cNvSpPr txBox="1"/>
          <p:nvPr/>
        </p:nvSpPr>
        <p:spPr>
          <a:xfrm>
            <a:off x="11285949" y="10658165"/>
            <a:ext cx="9593951" cy="707886"/>
          </a:xfrm>
          <a:prstGeom prst="rect">
            <a:avLst/>
          </a:prstGeom>
          <a:noFill/>
        </p:spPr>
        <p:txBody>
          <a:bodyPr wrap="square" rtlCol="0">
            <a:spAutoFit/>
          </a:bodyPr>
          <a:lstStyle/>
          <a:p>
            <a:r>
              <a:rPr lang="en-US" sz="4000" b="1" dirty="0">
                <a:latin typeface="Arial" panose="020B0604020202020204" pitchFamily="34" charset="0"/>
                <a:cs typeface="Arial" panose="020B0604020202020204" pitchFamily="34" charset="0"/>
              </a:rPr>
              <a:t>Test Data</a:t>
            </a:r>
          </a:p>
        </p:txBody>
      </p:sp>
      <p:sp>
        <p:nvSpPr>
          <p:cNvPr id="36" name="Rectangle 35">
            <a:extLst>
              <a:ext uri="{FF2B5EF4-FFF2-40B4-BE49-F238E27FC236}">
                <a16:creationId xmlns:a16="http://schemas.microsoft.com/office/drawing/2014/main" id="{35E42F99-42C8-4D68-A42B-0FB24E6606EA}"/>
              </a:ext>
            </a:extLst>
          </p:cNvPr>
          <p:cNvSpPr/>
          <p:nvPr/>
        </p:nvSpPr>
        <p:spPr>
          <a:xfrm>
            <a:off x="11468050" y="16544024"/>
            <a:ext cx="10056505" cy="923330"/>
          </a:xfrm>
          <a:prstGeom prst="rect">
            <a:avLst/>
          </a:prstGeom>
        </p:spPr>
        <p:txBody>
          <a:bodyPr wrap="square">
            <a:spAutoFit/>
          </a:bodyPr>
          <a:lstStyle/>
          <a:p>
            <a:pPr algn="just"/>
            <a:r>
              <a:rPr lang="en-US" b="1" dirty="0">
                <a:solidFill>
                  <a:srgbClr val="000000"/>
                </a:solidFill>
                <a:latin typeface="Arial" panose="020B0604020202020204" pitchFamily="34" charset="0"/>
                <a:ea typeface="Times New Roman" panose="02020603050405020304" pitchFamily="18" charset="0"/>
                <a:cs typeface="Arial" panose="020B0604020202020204" pitchFamily="34" charset="0"/>
              </a:rPr>
              <a:t>Fig. 3</a:t>
            </a:r>
            <a:r>
              <a:rPr lang="en-US" dirty="0">
                <a:solidFill>
                  <a:srgbClr val="000000"/>
                </a:solidFill>
                <a:latin typeface="Arial" panose="020B0604020202020204" pitchFamily="34" charset="0"/>
                <a:ea typeface="Times New Roman" panose="02020603050405020304" pitchFamily="18" charset="0"/>
                <a:cs typeface="Arial" panose="020B0604020202020204" pitchFamily="34" charset="0"/>
              </a:rPr>
              <a:t>. Four-element dual-pol receiver LO Manifold plate and the horn antennas. The LO signal is distributed inside manifold plate as are the incoming signals from the antenna horns split in OMTs to the two polarizations. An inside view of the one of eight RF front-end module is shown.</a:t>
            </a:r>
            <a:endParaRPr lang="en-US"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1F22C20-8156-448C-AD15-B2ABED378ACE}"/>
              </a:ext>
            </a:extLst>
          </p:cNvPr>
          <p:cNvPicPr>
            <a:picLocks noChangeAspect="1"/>
          </p:cNvPicPr>
          <p:nvPr/>
        </p:nvPicPr>
        <p:blipFill>
          <a:blip r:embed="rId8"/>
          <a:stretch>
            <a:fillRect/>
          </a:stretch>
        </p:blipFill>
        <p:spPr>
          <a:xfrm>
            <a:off x="11468051" y="11713948"/>
            <a:ext cx="6219416" cy="4664562"/>
          </a:xfrm>
          <a:prstGeom prst="rect">
            <a:avLst/>
          </a:prstGeom>
        </p:spPr>
      </p:pic>
      <p:cxnSp>
        <p:nvCxnSpPr>
          <p:cNvPr id="35" name="Straight Arrow Connector 34">
            <a:extLst>
              <a:ext uri="{FF2B5EF4-FFF2-40B4-BE49-F238E27FC236}">
                <a16:creationId xmlns:a16="http://schemas.microsoft.com/office/drawing/2014/main" id="{9B2FAFE6-C289-44CB-9DBE-29F555EDF8F3}"/>
              </a:ext>
            </a:extLst>
          </p:cNvPr>
          <p:cNvCxnSpPr>
            <a:cxnSpLocks/>
          </p:cNvCxnSpPr>
          <p:nvPr/>
        </p:nvCxnSpPr>
        <p:spPr>
          <a:xfrm flipH="1" flipV="1">
            <a:off x="14433671" y="15617527"/>
            <a:ext cx="3490659" cy="602944"/>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6911CE3C-A695-40FE-A97C-A542B90B41FF}"/>
              </a:ext>
            </a:extLst>
          </p:cNvPr>
          <p:cNvSpPr txBox="1"/>
          <p:nvPr/>
        </p:nvSpPr>
        <p:spPr>
          <a:xfrm>
            <a:off x="13620254" y="12933106"/>
            <a:ext cx="561372" cy="461665"/>
          </a:xfrm>
          <a:prstGeom prst="rect">
            <a:avLst/>
          </a:prstGeom>
          <a:noFill/>
        </p:spPr>
        <p:txBody>
          <a:bodyPr wrap="none" rtlCol="0">
            <a:spAutoFit/>
          </a:bodyPr>
          <a:lstStyle/>
          <a:p>
            <a:r>
              <a:rPr lang="en-US" sz="2400" b="1" dirty="0">
                <a:solidFill>
                  <a:srgbClr val="FFFF00"/>
                </a:solidFill>
                <a:latin typeface="Arial" panose="020B0604020202020204" pitchFamily="34" charset="0"/>
                <a:cs typeface="Arial" panose="020B0604020202020204" pitchFamily="34" charset="0"/>
              </a:rPr>
              <a:t>V4</a:t>
            </a:r>
          </a:p>
        </p:txBody>
      </p:sp>
      <p:sp>
        <p:nvSpPr>
          <p:cNvPr id="38" name="TextBox 37">
            <a:extLst>
              <a:ext uri="{FF2B5EF4-FFF2-40B4-BE49-F238E27FC236}">
                <a16:creationId xmlns:a16="http://schemas.microsoft.com/office/drawing/2014/main" id="{E2DB1A38-BFB0-4E24-92D0-4410FCFA664A}"/>
              </a:ext>
            </a:extLst>
          </p:cNvPr>
          <p:cNvSpPr txBox="1"/>
          <p:nvPr/>
        </p:nvSpPr>
        <p:spPr>
          <a:xfrm>
            <a:off x="13622526" y="13767898"/>
            <a:ext cx="561372" cy="461665"/>
          </a:xfrm>
          <a:prstGeom prst="rect">
            <a:avLst/>
          </a:prstGeom>
          <a:noFill/>
        </p:spPr>
        <p:txBody>
          <a:bodyPr wrap="none" rtlCol="0">
            <a:spAutoFit/>
          </a:bodyPr>
          <a:lstStyle/>
          <a:p>
            <a:r>
              <a:rPr lang="en-US" sz="2400" b="1" dirty="0">
                <a:solidFill>
                  <a:srgbClr val="FFFF00"/>
                </a:solidFill>
                <a:latin typeface="Arial" panose="020B0604020202020204" pitchFamily="34" charset="0"/>
                <a:cs typeface="Arial" panose="020B0604020202020204" pitchFamily="34" charset="0"/>
              </a:rPr>
              <a:t>V3</a:t>
            </a:r>
          </a:p>
        </p:txBody>
      </p:sp>
      <p:sp>
        <p:nvSpPr>
          <p:cNvPr id="39" name="TextBox 38">
            <a:extLst>
              <a:ext uri="{FF2B5EF4-FFF2-40B4-BE49-F238E27FC236}">
                <a16:creationId xmlns:a16="http://schemas.microsoft.com/office/drawing/2014/main" id="{D2275A48-0860-4DF5-A1B0-BFD2C9E59922}"/>
              </a:ext>
            </a:extLst>
          </p:cNvPr>
          <p:cNvSpPr txBox="1"/>
          <p:nvPr/>
        </p:nvSpPr>
        <p:spPr>
          <a:xfrm>
            <a:off x="13636174" y="14573114"/>
            <a:ext cx="561372" cy="461665"/>
          </a:xfrm>
          <a:prstGeom prst="rect">
            <a:avLst/>
          </a:prstGeom>
          <a:noFill/>
        </p:spPr>
        <p:txBody>
          <a:bodyPr wrap="none" rtlCol="0">
            <a:spAutoFit/>
          </a:bodyPr>
          <a:lstStyle/>
          <a:p>
            <a:r>
              <a:rPr lang="en-US" sz="2400" b="1" dirty="0">
                <a:solidFill>
                  <a:srgbClr val="FFFF00"/>
                </a:solidFill>
                <a:latin typeface="Arial" panose="020B0604020202020204" pitchFamily="34" charset="0"/>
                <a:cs typeface="Arial" panose="020B0604020202020204" pitchFamily="34" charset="0"/>
              </a:rPr>
              <a:t>V2</a:t>
            </a:r>
          </a:p>
        </p:txBody>
      </p:sp>
      <p:sp>
        <p:nvSpPr>
          <p:cNvPr id="40" name="TextBox 39">
            <a:extLst>
              <a:ext uri="{FF2B5EF4-FFF2-40B4-BE49-F238E27FC236}">
                <a16:creationId xmlns:a16="http://schemas.microsoft.com/office/drawing/2014/main" id="{70123B2F-13AB-4AE7-8685-B342089F1F7F}"/>
              </a:ext>
            </a:extLst>
          </p:cNvPr>
          <p:cNvSpPr txBox="1"/>
          <p:nvPr/>
        </p:nvSpPr>
        <p:spPr>
          <a:xfrm>
            <a:off x="13636174" y="15337386"/>
            <a:ext cx="561372" cy="461665"/>
          </a:xfrm>
          <a:prstGeom prst="rect">
            <a:avLst/>
          </a:prstGeom>
          <a:noFill/>
        </p:spPr>
        <p:txBody>
          <a:bodyPr wrap="none" rtlCol="0">
            <a:spAutoFit/>
          </a:bodyPr>
          <a:lstStyle/>
          <a:p>
            <a:r>
              <a:rPr lang="en-US" sz="2400" b="1" dirty="0">
                <a:solidFill>
                  <a:srgbClr val="FFFF00"/>
                </a:solidFill>
                <a:latin typeface="Arial" panose="020B0604020202020204" pitchFamily="34" charset="0"/>
                <a:cs typeface="Arial" panose="020B0604020202020204" pitchFamily="34" charset="0"/>
              </a:rPr>
              <a:t>V1</a:t>
            </a:r>
          </a:p>
        </p:txBody>
      </p:sp>
      <p:sp>
        <p:nvSpPr>
          <p:cNvPr id="42" name="TextBox 41">
            <a:extLst>
              <a:ext uri="{FF2B5EF4-FFF2-40B4-BE49-F238E27FC236}">
                <a16:creationId xmlns:a16="http://schemas.microsoft.com/office/drawing/2014/main" id="{1AB26077-2B1E-4E23-9829-868A4AC22A6C}"/>
              </a:ext>
            </a:extLst>
          </p:cNvPr>
          <p:cNvSpPr txBox="1"/>
          <p:nvPr/>
        </p:nvSpPr>
        <p:spPr>
          <a:xfrm>
            <a:off x="11285949" y="25596366"/>
            <a:ext cx="10056505" cy="2677656"/>
          </a:xfrm>
          <a:prstGeom prst="rect">
            <a:avLst/>
          </a:prstGeom>
          <a:noFill/>
        </p:spPr>
        <p:txBody>
          <a:bodyPr wrap="square" rtlCol="0">
            <a:spAutoFit/>
          </a:bodyPr>
          <a:lstStyle/>
          <a:p>
            <a:pPr marL="457200" indent="-457200" algn="just">
              <a:buFont typeface="Arial" panose="020B0604020202020204" pitchFamily="34" charset="0"/>
              <a:buChar char="•"/>
            </a:pPr>
            <a:r>
              <a:rPr lang="en-US" sz="2800" dirty="0">
                <a:latin typeface="Arial" panose="020B0604020202020204" pitchFamily="34" charset="0"/>
                <a:cs typeface="Arial" panose="020B0604020202020204" pitchFamily="34" charset="0"/>
              </a:rPr>
              <a:t>4-element dual-pol receiver system consisting of 8 receiver modules was built and tested</a:t>
            </a:r>
          </a:p>
          <a:p>
            <a:pPr marL="457200" indent="-457200" algn="just">
              <a:buFont typeface="Arial" panose="020B0604020202020204" pitchFamily="34" charset="0"/>
              <a:buChar char="•"/>
            </a:pPr>
            <a:r>
              <a:rPr lang="en-US" sz="2800" dirty="0">
                <a:latin typeface="Arial" panose="020B0604020202020204" pitchFamily="34" charset="0"/>
                <a:cs typeface="Arial" panose="020B0604020202020204" pitchFamily="34" charset="0"/>
              </a:rPr>
              <a:t>Measured receiver noise temperature is 400 K ~ 600 K</a:t>
            </a:r>
          </a:p>
          <a:p>
            <a:pPr marL="457200" indent="-457200" algn="just">
              <a:buFont typeface="Arial" panose="020B0604020202020204" pitchFamily="34" charset="0"/>
              <a:buChar char="•"/>
            </a:pPr>
            <a:r>
              <a:rPr lang="en-US" sz="2800" dirty="0">
                <a:latin typeface="Arial" panose="020B0604020202020204" pitchFamily="34" charset="0"/>
                <a:cs typeface="Arial" panose="020B0604020202020204" pitchFamily="34" charset="0"/>
              </a:rPr>
              <a:t>Four Stokes parameters and spectral response of the receiver system will be tested with a digital back-end </a:t>
            </a:r>
          </a:p>
          <a:p>
            <a:pPr marL="457200" indent="-457200" algn="just">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p:txBody>
      </p:sp>
      <p:sp>
        <p:nvSpPr>
          <p:cNvPr id="43" name="TextBox 42">
            <a:extLst>
              <a:ext uri="{FF2B5EF4-FFF2-40B4-BE49-F238E27FC236}">
                <a16:creationId xmlns:a16="http://schemas.microsoft.com/office/drawing/2014/main" id="{9F743703-150F-40F7-9AEF-8EE00AE806F3}"/>
              </a:ext>
            </a:extLst>
          </p:cNvPr>
          <p:cNvSpPr txBox="1"/>
          <p:nvPr/>
        </p:nvSpPr>
        <p:spPr>
          <a:xfrm>
            <a:off x="18860074" y="13724205"/>
            <a:ext cx="1773242" cy="461665"/>
          </a:xfrm>
          <a:prstGeom prst="rect">
            <a:avLst/>
          </a:prstGeom>
          <a:noFill/>
        </p:spPr>
        <p:txBody>
          <a:bodyPr wrap="none" rtlCol="0">
            <a:spAutoFit/>
          </a:bodyPr>
          <a:lstStyle/>
          <a:p>
            <a:r>
              <a:rPr lang="en-US" sz="2400" b="1" dirty="0">
                <a:solidFill>
                  <a:srgbClr val="002060"/>
                </a:solidFill>
                <a:latin typeface="Arial" panose="020B0604020202020204" pitchFamily="34" charset="0"/>
                <a:cs typeface="Arial" panose="020B0604020202020204" pitchFamily="34" charset="0"/>
              </a:rPr>
              <a:t>RF module</a:t>
            </a:r>
          </a:p>
        </p:txBody>
      </p:sp>
      <p:sp>
        <p:nvSpPr>
          <p:cNvPr id="44" name="TextBox 43">
            <a:extLst>
              <a:ext uri="{FF2B5EF4-FFF2-40B4-BE49-F238E27FC236}">
                <a16:creationId xmlns:a16="http://schemas.microsoft.com/office/drawing/2014/main" id="{F75E7D4E-8EF3-4B24-BACE-B13447860776}"/>
              </a:ext>
            </a:extLst>
          </p:cNvPr>
          <p:cNvSpPr txBox="1"/>
          <p:nvPr/>
        </p:nvSpPr>
        <p:spPr>
          <a:xfrm>
            <a:off x="13339568" y="18267400"/>
            <a:ext cx="1672253" cy="461665"/>
          </a:xfrm>
          <a:prstGeom prst="rect">
            <a:avLst/>
          </a:prstGeom>
          <a:noFill/>
        </p:spPr>
        <p:txBody>
          <a:bodyPr wrap="none" rtlCol="0">
            <a:spAutoFit/>
          </a:bodyPr>
          <a:lstStyle/>
          <a:p>
            <a:r>
              <a:rPr lang="en-US" sz="2400" b="1" dirty="0">
                <a:solidFill>
                  <a:srgbClr val="002060"/>
                </a:solidFill>
                <a:latin typeface="Arial" panose="020B0604020202020204" pitchFamily="34" charset="0"/>
                <a:cs typeface="Arial" panose="020B0604020202020204" pitchFamily="34" charset="0"/>
              </a:rPr>
              <a:t>V1 and H1</a:t>
            </a:r>
          </a:p>
        </p:txBody>
      </p:sp>
      <p:sp>
        <p:nvSpPr>
          <p:cNvPr id="45" name="TextBox 44">
            <a:extLst>
              <a:ext uri="{FF2B5EF4-FFF2-40B4-BE49-F238E27FC236}">
                <a16:creationId xmlns:a16="http://schemas.microsoft.com/office/drawing/2014/main" id="{F8795B56-C0AF-40C7-97A7-18F320C61D9C}"/>
              </a:ext>
            </a:extLst>
          </p:cNvPr>
          <p:cNvSpPr txBox="1"/>
          <p:nvPr/>
        </p:nvSpPr>
        <p:spPr>
          <a:xfrm>
            <a:off x="18432405" y="18334147"/>
            <a:ext cx="1672253" cy="461665"/>
          </a:xfrm>
          <a:prstGeom prst="rect">
            <a:avLst/>
          </a:prstGeom>
          <a:noFill/>
        </p:spPr>
        <p:txBody>
          <a:bodyPr wrap="none" rtlCol="0">
            <a:spAutoFit/>
          </a:bodyPr>
          <a:lstStyle/>
          <a:p>
            <a:r>
              <a:rPr lang="en-US" sz="2400" b="1" dirty="0">
                <a:solidFill>
                  <a:srgbClr val="002060"/>
                </a:solidFill>
                <a:latin typeface="Arial" panose="020B0604020202020204" pitchFamily="34" charset="0"/>
                <a:cs typeface="Arial" panose="020B0604020202020204" pitchFamily="34" charset="0"/>
              </a:rPr>
              <a:t>V2 and H2</a:t>
            </a:r>
          </a:p>
        </p:txBody>
      </p:sp>
      <p:sp>
        <p:nvSpPr>
          <p:cNvPr id="46" name="TextBox 45">
            <a:extLst>
              <a:ext uri="{FF2B5EF4-FFF2-40B4-BE49-F238E27FC236}">
                <a16:creationId xmlns:a16="http://schemas.microsoft.com/office/drawing/2014/main" id="{13E2D88F-F044-40E2-8320-E91FFE401A6E}"/>
              </a:ext>
            </a:extLst>
          </p:cNvPr>
          <p:cNvSpPr txBox="1"/>
          <p:nvPr/>
        </p:nvSpPr>
        <p:spPr>
          <a:xfrm>
            <a:off x="13339567" y="21760549"/>
            <a:ext cx="1672253" cy="461665"/>
          </a:xfrm>
          <a:prstGeom prst="rect">
            <a:avLst/>
          </a:prstGeom>
          <a:noFill/>
        </p:spPr>
        <p:txBody>
          <a:bodyPr wrap="none" rtlCol="0">
            <a:spAutoFit/>
          </a:bodyPr>
          <a:lstStyle/>
          <a:p>
            <a:r>
              <a:rPr lang="en-US" sz="2400" b="1" dirty="0">
                <a:solidFill>
                  <a:srgbClr val="002060"/>
                </a:solidFill>
                <a:latin typeface="Arial" panose="020B0604020202020204" pitchFamily="34" charset="0"/>
                <a:cs typeface="Arial" panose="020B0604020202020204" pitchFamily="34" charset="0"/>
              </a:rPr>
              <a:t>V3 and H3</a:t>
            </a:r>
          </a:p>
        </p:txBody>
      </p:sp>
      <p:sp>
        <p:nvSpPr>
          <p:cNvPr id="47" name="TextBox 46">
            <a:extLst>
              <a:ext uri="{FF2B5EF4-FFF2-40B4-BE49-F238E27FC236}">
                <a16:creationId xmlns:a16="http://schemas.microsoft.com/office/drawing/2014/main" id="{569973FC-B96B-4767-8263-096A8F75275C}"/>
              </a:ext>
            </a:extLst>
          </p:cNvPr>
          <p:cNvSpPr txBox="1"/>
          <p:nvPr/>
        </p:nvSpPr>
        <p:spPr>
          <a:xfrm>
            <a:off x="18432405" y="21760486"/>
            <a:ext cx="1672253" cy="461665"/>
          </a:xfrm>
          <a:prstGeom prst="rect">
            <a:avLst/>
          </a:prstGeom>
          <a:noFill/>
        </p:spPr>
        <p:txBody>
          <a:bodyPr wrap="none" rtlCol="0">
            <a:spAutoFit/>
          </a:bodyPr>
          <a:lstStyle/>
          <a:p>
            <a:r>
              <a:rPr lang="en-US" sz="2400" b="1" dirty="0">
                <a:solidFill>
                  <a:srgbClr val="002060"/>
                </a:solidFill>
                <a:latin typeface="Arial" panose="020B0604020202020204" pitchFamily="34" charset="0"/>
                <a:cs typeface="Arial" panose="020B0604020202020204" pitchFamily="34" charset="0"/>
              </a:rPr>
              <a:t>V4 and H4</a:t>
            </a:r>
          </a:p>
        </p:txBody>
      </p:sp>
    </p:spTree>
    <p:extLst>
      <p:ext uri="{BB962C8B-B14F-4D97-AF65-F5344CB8AC3E}">
        <p14:creationId xmlns:p14="http://schemas.microsoft.com/office/powerpoint/2010/main" val="187670383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12381</TotalTime>
  <Words>621</Words>
  <Application>Microsoft Office PowerPoint</Application>
  <PresentationFormat>Custom</PresentationFormat>
  <Paragraphs>43</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58</cp:revision>
  <cp:lastPrinted>2022-10-06T20:00:57Z</cp:lastPrinted>
  <dcterms:created xsi:type="dcterms:W3CDTF">2022-08-22T17:05:38Z</dcterms:created>
  <dcterms:modified xsi:type="dcterms:W3CDTF">2022-11-23T00:09:22Z</dcterms:modified>
</cp:coreProperties>
</file>