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7" r:id="rId3"/>
  </p:sldMasterIdLst>
  <p:notesMasterIdLst>
    <p:notesMasterId r:id="rId24"/>
  </p:notesMasterIdLst>
  <p:sldIdLst>
    <p:sldId id="367" r:id="rId4"/>
    <p:sldId id="355" r:id="rId5"/>
    <p:sldId id="330" r:id="rId6"/>
    <p:sldId id="332" r:id="rId7"/>
    <p:sldId id="356" r:id="rId8"/>
    <p:sldId id="369" r:id="rId9"/>
    <p:sldId id="346" r:id="rId10"/>
    <p:sldId id="347" r:id="rId11"/>
    <p:sldId id="352" r:id="rId12"/>
    <p:sldId id="335" r:id="rId13"/>
    <p:sldId id="333" r:id="rId14"/>
    <p:sldId id="348" r:id="rId15"/>
    <p:sldId id="370" r:id="rId16"/>
    <p:sldId id="371" r:id="rId17"/>
    <p:sldId id="372" r:id="rId18"/>
    <p:sldId id="373" r:id="rId19"/>
    <p:sldId id="374" r:id="rId20"/>
    <p:sldId id="375" r:id="rId21"/>
    <p:sldId id="376" r:id="rId22"/>
    <p:sldId id="3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99CCFF"/>
    <a:srgbClr val="FD3D3D"/>
    <a:srgbClr val="FFA5A3"/>
    <a:srgbClr val="FFCCFF"/>
    <a:srgbClr val="CCFFCC"/>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3" autoAdjust="0"/>
    <p:restoredTop sz="94660"/>
  </p:normalViewPr>
  <p:slideViewPr>
    <p:cSldViewPr snapToGrid="0">
      <p:cViewPr varScale="1">
        <p:scale>
          <a:sx n="88" d="100"/>
          <a:sy n="88" d="100"/>
        </p:scale>
        <p:origin x="82" y="302"/>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6515513126505"/>
          <c:y val="5.4655870445344118E-2"/>
          <c:w val="0.67093507417663534"/>
          <c:h val="0.73391805191017934"/>
        </c:manualLayout>
      </c:layout>
      <c:barChart>
        <c:barDir val="col"/>
        <c:grouping val="stacked"/>
        <c:varyColors val="0"/>
        <c:ser>
          <c:idx val="0"/>
          <c:order val="0"/>
          <c:tx>
            <c:strRef>
              <c:f>Sheet1!$A$2</c:f>
              <c:strCache>
                <c:ptCount val="1"/>
                <c:pt idx="0">
                  <c:v>Project</c:v>
                </c:pt>
              </c:strCache>
            </c:strRef>
          </c:tx>
          <c:spPr>
            <a:solidFill>
              <a:schemeClr val="accent1"/>
            </a:solidFill>
            <a:ln w="25401">
              <a:noFill/>
            </a:ln>
          </c:spPr>
          <c:invertIfNegative val="0"/>
          <c:dLbls>
            <c:dLbl>
              <c:idx val="0"/>
              <c:delete val="1"/>
              <c:extLst>
                <c:ext xmlns:c15="http://schemas.microsoft.com/office/drawing/2012/chart" uri="{CE6537A1-D6FC-4f65-9D91-7224C49458BB}"/>
              </c:extLst>
            </c:dLbl>
            <c:numFmt formatCode="\$#,##0.0" sourceLinked="0"/>
            <c:spPr>
              <a:noFill/>
              <a:ln w="25401">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Sheet1!$B$2:$I$2</c:f>
              <c:numCache>
                <c:formatCode>General</c:formatCode>
                <c:ptCount val="8"/>
                <c:pt idx="0" formatCode="&quot;$&quot;#,##0.00">
                  <c:v>97</c:v>
                </c:pt>
              </c:numCache>
            </c:numRef>
          </c:val>
        </c:ser>
        <c:ser>
          <c:idx val="1"/>
          <c:order val="1"/>
          <c:tx>
            <c:strRef>
              <c:f>Sheet1!$A$3</c:f>
              <c:strCache>
                <c:ptCount val="1"/>
                <c:pt idx="0">
                  <c:v>Aerospace</c:v>
                </c:pt>
              </c:strCache>
            </c:strRef>
          </c:tx>
          <c:spPr>
            <a:solidFill>
              <a:srgbClr val="8B2346"/>
            </a:solidFill>
            <a:ln w="25401">
              <a:noFill/>
            </a:ln>
          </c:spPr>
          <c:invertIfNegative val="0"/>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Sheet1!$B$3:$I$3</c:f>
              <c:numCache>
                <c:formatCode>"$"#,##0.00_);[Red]\("$"#,##0.00\)</c:formatCode>
                <c:ptCount val="8"/>
                <c:pt idx="1">
                  <c:v>105</c:v>
                </c:pt>
              </c:numCache>
            </c:numRef>
          </c:val>
        </c:ser>
        <c:ser>
          <c:idx val="2"/>
          <c:order val="2"/>
          <c:tx>
            <c:strRef>
              <c:f>Sheet1!$A$4</c:f>
              <c:strCache>
                <c:ptCount val="1"/>
                <c:pt idx="0">
                  <c:v>Model</c:v>
                </c:pt>
              </c:strCache>
            </c:strRef>
          </c:tx>
          <c:spPr>
            <a:solidFill>
              <a:schemeClr val="folHlink"/>
            </a:solidFill>
            <a:ln w="25401">
              <a:noFill/>
            </a:ln>
          </c:spPr>
          <c:invertIfNegative val="0"/>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Sheet1!$B$4:$I$4</c:f>
              <c:numCache>
                <c:formatCode>General</c:formatCode>
                <c:ptCount val="8"/>
                <c:pt idx="2" formatCode="&quot;$&quot;#,##0.00_);[Red]\(&quot;$&quot;#,##0.00\)">
                  <c:v>110.85262330939204</c:v>
                </c:pt>
                <c:pt idx="3" formatCode="&quot;$&quot;#,##0.00_);[Red]\(&quot;$&quot;#,##0.00\)">
                  <c:v>93</c:v>
                </c:pt>
              </c:numCache>
            </c:numRef>
          </c:val>
        </c:ser>
        <c:ser>
          <c:idx val="3"/>
          <c:order val="3"/>
          <c:tx>
            <c:strRef>
              <c:f>Sheet1!$A$5</c:f>
              <c:strCache>
                <c:ptCount val="1"/>
                <c:pt idx="0">
                  <c:v>Adjusted Analogy</c:v>
                </c:pt>
              </c:strCache>
            </c:strRef>
          </c:tx>
          <c:spPr>
            <a:solidFill>
              <a:srgbClr val="2F8491"/>
            </a:solidFill>
          </c:spPr>
          <c:invertIfNegative val="0"/>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Sheet1!$B$5:$I$5</c:f>
              <c:numCache>
                <c:formatCode>General</c:formatCode>
                <c:ptCount val="8"/>
                <c:pt idx="4" formatCode="_(&quot;$&quot;* #,##0.00_);_(&quot;$&quot;* \(#,##0.00\);_(&quot;$&quot;* &quot;-&quot;??_);_(@_)">
                  <c:v>117.60407136389045</c:v>
                </c:pt>
                <c:pt idx="5" formatCode="_(&quot;$&quot;* #,##0.00_);_(&quot;$&quot;* \(#,##0.00\);_(&quot;$&quot;* &quot;-&quot;??_);_(@_)">
                  <c:v>130.32882985980709</c:v>
                </c:pt>
                <c:pt idx="6" formatCode="_(&quot;$&quot;* #,##0.00_);_(&quot;$&quot;* \(#,##0.00\);_(&quot;$&quot;* &quot;-&quot;??_);_(@_)">
                  <c:v>71.562064310919851</c:v>
                </c:pt>
                <c:pt idx="7" formatCode="_(&quot;$&quot;* #,##0.00_);_(&quot;$&quot;* \(#,##0.00\);_(&quot;$&quot;* &quot;-&quot;??_);_(@_)">
                  <c:v>110.57502479669095</c:v>
                </c:pt>
              </c:numCache>
            </c:numRef>
          </c:val>
        </c:ser>
        <c:dLbls>
          <c:showLegendKey val="0"/>
          <c:showVal val="0"/>
          <c:showCatName val="0"/>
          <c:showSerName val="0"/>
          <c:showPercent val="0"/>
          <c:showBubbleSize val="0"/>
        </c:dLbls>
        <c:gapWidth val="150"/>
        <c:overlap val="100"/>
        <c:axId val="235927248"/>
        <c:axId val="235928032"/>
      </c:barChart>
      <c:catAx>
        <c:axId val="235927248"/>
        <c:scaling>
          <c:orientation val="minMax"/>
        </c:scaling>
        <c:delete val="0"/>
        <c:axPos val="b"/>
        <c:numFmt formatCode="General" sourceLinked="1"/>
        <c:majorTickMark val="in"/>
        <c:minorTickMark val="none"/>
        <c:tickLblPos val="nextTo"/>
        <c:spPr>
          <a:ln w="3175">
            <a:solidFill>
              <a:schemeClr val="tx1"/>
            </a:solidFill>
            <a:prstDash val="solid"/>
          </a:ln>
        </c:spPr>
        <c:txPr>
          <a:bodyPr rot="-2700000" vert="horz"/>
          <a:lstStyle/>
          <a:p>
            <a:pPr>
              <a:defRPr sz="1400" b="1" i="0" u="none" strike="noStrike" baseline="0">
                <a:solidFill>
                  <a:schemeClr val="tx1"/>
                </a:solidFill>
                <a:latin typeface="Arial"/>
                <a:ea typeface="Arial"/>
                <a:cs typeface="Arial"/>
              </a:defRPr>
            </a:pPr>
            <a:endParaRPr lang="en-US"/>
          </a:p>
        </c:txPr>
        <c:crossAx val="235928032"/>
        <c:crosses val="autoZero"/>
        <c:auto val="1"/>
        <c:lblAlgn val="ctr"/>
        <c:lblOffset val="100"/>
        <c:tickLblSkip val="1"/>
        <c:tickMarkSkip val="1"/>
        <c:noMultiLvlLbl val="0"/>
      </c:catAx>
      <c:valAx>
        <c:axId val="235928032"/>
        <c:scaling>
          <c:orientation val="minMax"/>
        </c:scaling>
        <c:delete val="0"/>
        <c:axPos val="l"/>
        <c:majorGridlines>
          <c:spPr>
            <a:ln w="3175">
              <a:solidFill>
                <a:schemeClr val="tx1"/>
              </a:solidFill>
              <a:prstDash val="solid"/>
            </a:ln>
          </c:spPr>
        </c:majorGridlines>
        <c:title>
          <c:tx>
            <c:rich>
              <a:bodyPr/>
              <a:lstStyle/>
              <a:p>
                <a:pPr>
                  <a:defRPr sz="1400" b="1" i="0" u="none" strike="noStrike" baseline="0">
                    <a:solidFill>
                      <a:schemeClr val="tx1"/>
                    </a:solidFill>
                    <a:latin typeface="Arial"/>
                    <a:ea typeface="Arial"/>
                    <a:cs typeface="Arial"/>
                  </a:defRPr>
                </a:pPr>
                <a:r>
                  <a:rPr lang="en-US" dirty="0" smtClean="0"/>
                  <a:t>Estimated Cost </a:t>
                </a:r>
                <a:r>
                  <a:rPr lang="en-US" dirty="0"/>
                  <a:t>(</a:t>
                </a:r>
                <a:r>
                  <a:rPr lang="en-US" dirty="0" smtClean="0"/>
                  <a:t>FY15$M</a:t>
                </a:r>
                <a:r>
                  <a:rPr lang="en-US" dirty="0"/>
                  <a:t>)</a:t>
                </a:r>
              </a:p>
            </c:rich>
          </c:tx>
          <c:layout>
            <c:manualLayout>
              <c:xMode val="edge"/>
              <c:yMode val="edge"/>
              <c:x val="1.3126491646778208E-2"/>
              <c:y val="0.30566801619433215"/>
            </c:manualLayout>
          </c:layout>
          <c:overlay val="0"/>
          <c:spPr>
            <a:noFill/>
            <a:ln w="25401">
              <a:noFill/>
            </a:ln>
          </c:spPr>
        </c:title>
        <c:numFmt formatCode="\$#,##0" sourceLinked="0"/>
        <c:majorTickMark val="none"/>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235927248"/>
        <c:crosses val="autoZero"/>
        <c:crossBetween val="between"/>
      </c:valAx>
      <c:spPr>
        <a:noFill/>
        <a:ln w="25401">
          <a:solidFill>
            <a:schemeClr val="tx1"/>
          </a:solidFill>
          <a:prstDash val="solid"/>
        </a:ln>
      </c:spPr>
    </c:plotArea>
    <c:legend>
      <c:legendPos val="r"/>
      <c:layout>
        <c:manualLayout>
          <c:xMode val="edge"/>
          <c:yMode val="edge"/>
          <c:x val="0.79623346688735941"/>
          <c:y val="0.37449392712550816"/>
          <c:w val="0.18497594480454208"/>
          <c:h val="0.23721701453985009"/>
        </c:manualLayout>
      </c:layout>
      <c:overlay val="0"/>
      <c:spPr>
        <a:noFill/>
        <a:ln w="3175">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Narrow"/>
          <a:ea typeface="Arial Narrow"/>
          <a:cs typeface="Arial Narrow"/>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1F896-9120-4696-911A-F4FDD32CD626}" type="datetimeFigureOut">
              <a:rPr lang="en-US" smtClean="0"/>
              <a:t>9/26/2016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5EF7B-FF7E-465A-929C-D9CD7482F926}" type="slidenum">
              <a:rPr lang="en-US" smtClean="0"/>
              <a:t>‹#›</a:t>
            </a:fld>
            <a:endParaRPr lang="en-US" dirty="0"/>
          </a:p>
        </p:txBody>
      </p:sp>
    </p:spTree>
    <p:extLst>
      <p:ext uri="{BB962C8B-B14F-4D97-AF65-F5344CB8AC3E}">
        <p14:creationId xmlns:p14="http://schemas.microsoft.com/office/powerpoint/2010/main" val="222166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5EF7B-FF7E-465A-929C-D9CD7482F926}" type="slidenum">
              <a:rPr lang="en-US" smtClean="0"/>
              <a:t>3</a:t>
            </a:fld>
            <a:endParaRPr lang="en-US" dirty="0"/>
          </a:p>
        </p:txBody>
      </p:sp>
    </p:spTree>
    <p:extLst>
      <p:ext uri="{BB962C8B-B14F-4D97-AF65-F5344CB8AC3E}">
        <p14:creationId xmlns:p14="http://schemas.microsoft.com/office/powerpoint/2010/main" val="351969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 defining the axes</a:t>
            </a:r>
            <a:endParaRPr lang="en-US" dirty="0"/>
          </a:p>
        </p:txBody>
      </p:sp>
      <p:sp>
        <p:nvSpPr>
          <p:cNvPr id="4" name="Slide Number Placeholder 3"/>
          <p:cNvSpPr>
            <a:spLocks noGrp="1"/>
          </p:cNvSpPr>
          <p:nvPr>
            <p:ph type="sldNum" sz="quarter" idx="10"/>
          </p:nvPr>
        </p:nvSpPr>
        <p:spPr/>
        <p:txBody>
          <a:bodyPr/>
          <a:lstStyle/>
          <a:p>
            <a:fld id="{F2C5EF7B-FF7E-465A-929C-D9CD7482F926}" type="slidenum">
              <a:rPr lang="en-US" smtClean="0"/>
              <a:t>7</a:t>
            </a:fld>
            <a:endParaRPr lang="en-US" dirty="0"/>
          </a:p>
        </p:txBody>
      </p:sp>
    </p:spTree>
    <p:extLst>
      <p:ext uri="{BB962C8B-B14F-4D97-AF65-F5344CB8AC3E}">
        <p14:creationId xmlns:p14="http://schemas.microsoft.com/office/powerpoint/2010/main" val="80343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409575" y="695325"/>
            <a:ext cx="6180138" cy="3476625"/>
          </a:xfrm>
          <a:ln/>
        </p:spPr>
      </p:sp>
      <p:sp>
        <p:nvSpPr>
          <p:cNvPr id="521219" name="Rectangle 3"/>
          <p:cNvSpPr>
            <a:spLocks noGrp="1" noChangeArrowheads="1"/>
          </p:cNvSpPr>
          <p:nvPr>
            <p:ph type="body" idx="1"/>
          </p:nvPr>
        </p:nvSpPr>
        <p:spPr/>
        <p:txBody>
          <a:bodyPr/>
          <a:lstStyle/>
          <a:p>
            <a:pPr indent="219822"/>
            <a:endParaRPr lang="en-US" dirty="0" smtClean="0">
              <a:latin typeface="Arial" pitchFamily="34" charset="0"/>
              <a:ea typeface="ＭＳ Ｐゴシック" pitchFamily="-105" charset="-128"/>
            </a:endParaRPr>
          </a:p>
        </p:txBody>
      </p:sp>
    </p:spTree>
    <p:extLst>
      <p:ext uri="{BB962C8B-B14F-4D97-AF65-F5344CB8AC3E}">
        <p14:creationId xmlns:p14="http://schemas.microsoft.com/office/powerpoint/2010/main" val="217834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18</a:t>
            </a:fld>
            <a:endParaRPr lang="en-US" dirty="0"/>
          </a:p>
        </p:txBody>
      </p:sp>
    </p:spTree>
    <p:extLst>
      <p:ext uri="{BB962C8B-B14F-4D97-AF65-F5344CB8AC3E}">
        <p14:creationId xmlns:p14="http://schemas.microsoft.com/office/powerpoint/2010/main" val="2540580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grpSp>
        <p:nvGrpSpPr>
          <p:cNvPr id="9" name="Group 8"/>
          <p:cNvGrpSpPr/>
          <p:nvPr/>
        </p:nvGrpSpPr>
        <p:grpSpPr>
          <a:xfrm>
            <a:off x="8345245" y="76200"/>
            <a:ext cx="3745156" cy="814424"/>
            <a:chOff x="6292594" y="710022"/>
            <a:chExt cx="2808867" cy="814424"/>
          </a:xfrm>
        </p:grpSpPr>
        <p:pic>
          <p:nvPicPr>
            <p:cNvPr id="10" name="Picture 9" descr="NASA insignia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594" y="710022"/>
              <a:ext cx="795832" cy="658092"/>
            </a:xfrm>
            <a:prstGeom prst="rect">
              <a:avLst/>
            </a:prstGeom>
          </p:spPr>
        </p:pic>
        <p:sp>
          <p:nvSpPr>
            <p:cNvPr id="11" name="TextBox 8"/>
            <p:cNvSpPr txBox="1">
              <a:spLocks noChangeArrowheads="1"/>
            </p:cNvSpPr>
            <p:nvPr/>
          </p:nvSpPr>
          <p:spPr bwMode="auto">
            <a:xfrm>
              <a:off x="7007549" y="862726"/>
              <a:ext cx="209391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000" dirty="0">
                  <a:solidFill>
                    <a:srgbClr val="000000"/>
                  </a:solidFill>
                  <a:latin typeface="HelveticaNeue LT 75 Bold"/>
                  <a:cs typeface="HelveticaNeue LT 75 Bold"/>
                </a:rPr>
                <a:t>Jet Propulsion Laboratory</a:t>
              </a:r>
            </a:p>
            <a:p>
              <a:pPr eaLnBrk="1" fontAlgn="base" hangingPunct="1">
                <a:spcBef>
                  <a:spcPct val="0"/>
                </a:spcBef>
                <a:spcAft>
                  <a:spcPct val="0"/>
                </a:spcAft>
              </a:pPr>
              <a:r>
                <a:rPr lang="en-US" sz="800" dirty="0">
                  <a:solidFill>
                    <a:srgbClr val="000000"/>
                  </a:solidFill>
                  <a:latin typeface="HelveticaNeue LT 55 Roman"/>
                  <a:cs typeface="HelveticaNeue LT 55 Roman"/>
                </a:rPr>
                <a:t>California Institute of Technology</a:t>
              </a:r>
            </a:p>
            <a:p>
              <a:pPr eaLnBrk="1" fontAlgn="base" hangingPunct="1">
                <a:spcBef>
                  <a:spcPct val="0"/>
                </a:spcBef>
                <a:spcAft>
                  <a:spcPct val="0"/>
                </a:spcAft>
              </a:pPr>
              <a:endParaRPr lang="en-US" sz="1800" dirty="0">
                <a:solidFill>
                  <a:srgbClr val="000000"/>
                </a:solidFill>
              </a:endParaRPr>
            </a:p>
          </p:txBody>
        </p:sp>
      </p:grpSp>
      <p:sp>
        <p:nvSpPr>
          <p:cNvPr id="2" name="Title 1"/>
          <p:cNvSpPr>
            <a:spLocks noGrp="1"/>
          </p:cNvSpPr>
          <p:nvPr>
            <p:ph type="ctrTitle"/>
          </p:nvPr>
        </p:nvSpPr>
        <p:spPr>
          <a:xfrm>
            <a:off x="914400" y="2130426"/>
            <a:ext cx="103632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524000"/>
          </a:xfrm>
        </p:spPr>
        <p:txBody>
          <a:bodyPr/>
          <a:lstStyle>
            <a:lvl1pPr marL="0" indent="0" algn="ctr" eaLnBrk="1" hangingPunct="1">
              <a:spcBef>
                <a:spcPts val="400"/>
              </a:spcBef>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eaLnBrk="1" hangingPunct="1">
              <a:spcBef>
                <a:spcPts val="400"/>
              </a:spcBef>
            </a:pPr>
            <a:r>
              <a:rPr lang="en-US" sz="1600" smtClean="0"/>
              <a:t>Click to edit Master subtitle style</a:t>
            </a:r>
            <a:endParaRPr lang="en-US" sz="1600" dirty="0" smtClean="0"/>
          </a:p>
        </p:txBody>
      </p:sp>
      <p:sp>
        <p:nvSpPr>
          <p:cNvPr id="5" name="Text Placeholder 4"/>
          <p:cNvSpPr>
            <a:spLocks noGrp="1"/>
          </p:cNvSpPr>
          <p:nvPr>
            <p:ph type="body" sz="quarter" idx="13" hasCustomPrompt="1"/>
          </p:nvPr>
        </p:nvSpPr>
        <p:spPr>
          <a:xfrm>
            <a:off x="4927600" y="5715000"/>
            <a:ext cx="2336800" cy="457200"/>
          </a:xfrm>
        </p:spPr>
        <p:txBody>
          <a:bodyPr/>
          <a:lstStyle>
            <a:lvl1pPr marL="0" indent="0" algn="ctr">
              <a:spcBef>
                <a:spcPts val="0"/>
              </a:spcBef>
              <a:spcAft>
                <a:spcPts val="0"/>
              </a:spcAft>
              <a:buNone/>
              <a:defRPr sz="1600"/>
            </a:lvl1pPr>
          </a:lstStyle>
          <a:p>
            <a:pPr lvl="0"/>
            <a:r>
              <a:rPr lang="en-US" dirty="0" smtClean="0"/>
              <a:t>[Date]</a:t>
            </a:r>
            <a:endParaRPr lang="en-US" dirty="0"/>
          </a:p>
        </p:txBody>
      </p:sp>
    </p:spTree>
    <p:extLst>
      <p:ext uri="{BB962C8B-B14F-4D97-AF65-F5344CB8AC3E}">
        <p14:creationId xmlns:p14="http://schemas.microsoft.com/office/powerpoint/2010/main" val="6931596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3567307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76200"/>
            <a:ext cx="2794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
            <a:ext cx="8178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0552924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9EF2110-0B84-46EA-AFC9-49E3181D785C}" type="slidenum">
              <a:rPr lang="en-US" smtClean="0"/>
              <a:t>‹#›</a:t>
            </a:fld>
            <a:endParaRPr lang="en-US" dirty="0"/>
          </a:p>
        </p:txBody>
      </p:sp>
      <p:sp>
        <p:nvSpPr>
          <p:cNvPr id="5" name="Footer Placeholder 4"/>
          <p:cNvSpPr>
            <a:spLocks noGrp="1"/>
          </p:cNvSpPr>
          <p:nvPr>
            <p:ph type="ftr" sz="quarter" idx="12"/>
          </p:nvPr>
        </p:nvSpPr>
        <p:spPr/>
        <p:txBody>
          <a:body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4558764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grpSp>
        <p:nvGrpSpPr>
          <p:cNvPr id="9" name="Group 8"/>
          <p:cNvGrpSpPr/>
          <p:nvPr/>
        </p:nvGrpSpPr>
        <p:grpSpPr>
          <a:xfrm>
            <a:off x="8345245" y="76200"/>
            <a:ext cx="3745156" cy="814424"/>
            <a:chOff x="6292594" y="710022"/>
            <a:chExt cx="2808867" cy="814424"/>
          </a:xfrm>
        </p:grpSpPr>
        <p:pic>
          <p:nvPicPr>
            <p:cNvPr id="10" name="Picture 9" descr="NASA insignia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594" y="710022"/>
              <a:ext cx="795832" cy="658092"/>
            </a:xfrm>
            <a:prstGeom prst="rect">
              <a:avLst/>
            </a:prstGeom>
          </p:spPr>
        </p:pic>
        <p:sp>
          <p:nvSpPr>
            <p:cNvPr id="11" name="TextBox 8"/>
            <p:cNvSpPr txBox="1">
              <a:spLocks noChangeArrowheads="1"/>
            </p:cNvSpPr>
            <p:nvPr/>
          </p:nvSpPr>
          <p:spPr bwMode="auto">
            <a:xfrm>
              <a:off x="7007549" y="862726"/>
              <a:ext cx="209391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000" dirty="0">
                  <a:solidFill>
                    <a:srgbClr val="000000"/>
                  </a:solidFill>
                  <a:latin typeface="HelveticaNeue LT 75 Bold"/>
                  <a:cs typeface="HelveticaNeue LT 75 Bold"/>
                </a:rPr>
                <a:t>Jet Propulsion Laboratory</a:t>
              </a:r>
            </a:p>
            <a:p>
              <a:pPr eaLnBrk="1" fontAlgn="base" hangingPunct="1">
                <a:spcBef>
                  <a:spcPct val="0"/>
                </a:spcBef>
                <a:spcAft>
                  <a:spcPct val="0"/>
                </a:spcAft>
              </a:pPr>
              <a:r>
                <a:rPr lang="en-US" sz="800" dirty="0">
                  <a:solidFill>
                    <a:srgbClr val="000000"/>
                  </a:solidFill>
                  <a:latin typeface="HelveticaNeue LT 55 Roman"/>
                  <a:cs typeface="HelveticaNeue LT 55 Roman"/>
                </a:rPr>
                <a:t>California Institute of Technology</a:t>
              </a:r>
            </a:p>
            <a:p>
              <a:pPr eaLnBrk="1" fontAlgn="base" hangingPunct="1">
                <a:spcBef>
                  <a:spcPct val="0"/>
                </a:spcBef>
                <a:spcAft>
                  <a:spcPct val="0"/>
                </a:spcAft>
              </a:pPr>
              <a:endParaRPr lang="en-US" sz="1800" dirty="0">
                <a:solidFill>
                  <a:srgbClr val="000000"/>
                </a:solidFill>
              </a:endParaRPr>
            </a:p>
          </p:txBody>
        </p:sp>
      </p:grpSp>
      <p:sp>
        <p:nvSpPr>
          <p:cNvPr id="2" name="Title 1"/>
          <p:cNvSpPr>
            <a:spLocks noGrp="1"/>
          </p:cNvSpPr>
          <p:nvPr>
            <p:ph type="ctrTitle"/>
          </p:nvPr>
        </p:nvSpPr>
        <p:spPr>
          <a:xfrm>
            <a:off x="914400" y="2130426"/>
            <a:ext cx="103632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524000"/>
          </a:xfrm>
        </p:spPr>
        <p:txBody>
          <a:bodyPr/>
          <a:lstStyle>
            <a:lvl1pPr marL="0" indent="0" algn="ctr" eaLnBrk="1" hangingPunct="1">
              <a:spcBef>
                <a:spcPts val="400"/>
              </a:spcBef>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eaLnBrk="1" hangingPunct="1">
              <a:spcBef>
                <a:spcPts val="400"/>
              </a:spcBef>
            </a:pPr>
            <a:r>
              <a:rPr lang="en-US" sz="1600" smtClean="0"/>
              <a:t>Click to edit Master subtitle style</a:t>
            </a:r>
            <a:endParaRPr lang="en-US" sz="1600" dirty="0" smtClean="0"/>
          </a:p>
        </p:txBody>
      </p:sp>
      <p:sp>
        <p:nvSpPr>
          <p:cNvPr id="5" name="Text Placeholder 4"/>
          <p:cNvSpPr>
            <a:spLocks noGrp="1"/>
          </p:cNvSpPr>
          <p:nvPr>
            <p:ph type="body" sz="quarter" idx="13" hasCustomPrompt="1"/>
          </p:nvPr>
        </p:nvSpPr>
        <p:spPr>
          <a:xfrm>
            <a:off x="4927600" y="5715000"/>
            <a:ext cx="2336800" cy="457200"/>
          </a:xfrm>
        </p:spPr>
        <p:txBody>
          <a:bodyPr/>
          <a:lstStyle>
            <a:lvl1pPr marL="0" indent="0" algn="ctr">
              <a:spcBef>
                <a:spcPts val="0"/>
              </a:spcBef>
              <a:spcAft>
                <a:spcPts val="0"/>
              </a:spcAft>
              <a:buNone/>
              <a:defRPr sz="1600"/>
            </a:lvl1pPr>
          </a:lstStyle>
          <a:p>
            <a:pPr lvl="0"/>
            <a:r>
              <a:rPr lang="en-US" dirty="0" smtClean="0"/>
              <a:t>[Date]</a:t>
            </a:r>
            <a:endParaRPr lang="en-US" dirty="0"/>
          </a:p>
        </p:txBody>
      </p:sp>
    </p:spTree>
    <p:extLst>
      <p:ext uri="{BB962C8B-B14F-4D97-AF65-F5344CB8AC3E}">
        <p14:creationId xmlns:p14="http://schemas.microsoft.com/office/powerpoint/2010/main" val="6431211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04800" y="990600"/>
            <a:ext cx="1158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1782311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1060374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3" name="Content Placeholder 2"/>
          <p:cNvSpPr>
            <a:spLocks noGrp="1"/>
          </p:cNvSpPr>
          <p:nvPr>
            <p:ph sz="half" idx="1"/>
          </p:nvPr>
        </p:nvSpPr>
        <p:spPr>
          <a:xfrm>
            <a:off x="711200" y="990600"/>
            <a:ext cx="5435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990600"/>
            <a:ext cx="5435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8307940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8"/>
            <a:ext cx="10972800" cy="639762"/>
          </a:xfrm>
        </p:spPr>
        <p:txBody>
          <a:bodyPr/>
          <a:lstStyle>
            <a:lvl1pPr>
              <a:defRPr sz="2400" b="1"/>
            </a:lvl1pPr>
          </a:lstStyle>
          <a:p>
            <a:r>
              <a:rPr lang="en-US" smtClean="0"/>
              <a:t>Click to edit Master title style</a:t>
            </a:r>
            <a:endParaRPr lang="en-US" dirty="0"/>
          </a:p>
        </p:txBody>
      </p:sp>
      <p:sp>
        <p:nvSpPr>
          <p:cNvPr id="3" name="Text Placeholder 2"/>
          <p:cNvSpPr>
            <a:spLocks noGrp="1"/>
          </p:cNvSpPr>
          <p:nvPr>
            <p:ph type="body" idx="1"/>
          </p:nvPr>
        </p:nvSpPr>
        <p:spPr>
          <a:xfrm>
            <a:off x="609600" y="838200"/>
            <a:ext cx="538691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76401"/>
            <a:ext cx="5386917"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838201"/>
            <a:ext cx="5389033" cy="83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676401"/>
            <a:ext cx="5389033"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9"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8391112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4"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5"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864207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Starting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66067FEF-5467-47EF-989C-A389AA1AA895}" type="slidenum">
              <a:rPr lang="en-US" smtClean="0"/>
              <a:t>‹#›</a:t>
            </a:fld>
            <a:endParaRPr lang="en-US" dirty="0"/>
          </a:p>
        </p:txBody>
      </p:sp>
      <p:sp>
        <p:nvSpPr>
          <p:cNvPr id="5" name="Footer Placeholder 4"/>
          <p:cNvSpPr>
            <a:spLocks noGrp="1"/>
          </p:cNvSpPr>
          <p:nvPr>
            <p:ph type="ftr" sz="quarter" idx="12"/>
          </p:nvPr>
        </p:nvSpPr>
        <p:spPr/>
        <p:txBody>
          <a:bodyPr/>
          <a:lstStyle/>
          <a:p>
            <a:r>
              <a:rPr lang="en-US" dirty="0" smtClean="0"/>
              <a:t>The technical data in this document is controlled under the U.S. Export Regulations, release to foreign persons may require an export authorization.</a:t>
            </a:r>
            <a:endParaRPr lang="en-US" dirty="0"/>
          </a:p>
        </p:txBody>
      </p:sp>
      <p:sp>
        <p:nvSpPr>
          <p:cNvPr id="6" name="Content Placeholder 10"/>
          <p:cNvSpPr>
            <a:spLocks noGrp="1"/>
          </p:cNvSpPr>
          <p:nvPr>
            <p:ph idx="1" hasCustomPrompt="1"/>
          </p:nvPr>
        </p:nvSpPr>
        <p:spPr>
          <a:xfrm>
            <a:off x="304800" y="2971800"/>
            <a:ext cx="11582400" cy="3456432"/>
          </a:xfrm>
        </p:spPr>
        <p:txBody>
          <a:bodyPr/>
          <a:lstStyle>
            <a:lvl1pPr marL="0" marR="0" indent="0" algn="l" defTabSz="914400" rtl="0" eaLnBrk="1" fontAlgn="auto" latinLnBrk="0" hangingPunct="1">
              <a:lnSpc>
                <a:spcPct val="100000"/>
              </a:lnSpc>
              <a:spcBef>
                <a:spcPts val="250"/>
              </a:spcBef>
              <a:spcAft>
                <a:spcPts val="250"/>
              </a:spcAft>
              <a:buClrTx/>
              <a:buSzTx/>
              <a:buFont typeface="Arial" pitchFamily="34" charset="0"/>
              <a:buNone/>
              <a:tabLst/>
              <a:defRPr/>
            </a:lvl1pPr>
            <a:lvl2pPr marL="457200" indent="-228600" algn="l" defTabSz="914400" rtl="0" eaLnBrk="1" latinLnBrk="0" hangingPunct="1">
              <a:lnSpc>
                <a:spcPct val="100000"/>
              </a:lnSpc>
              <a:spcBef>
                <a:spcPts val="200"/>
              </a:spcBef>
              <a:spcAft>
                <a:spcPts val="200"/>
              </a:spcAft>
              <a:buFont typeface="Arial" pitchFamily="34" charset="0"/>
              <a:buChar char="–"/>
              <a:defRPr/>
            </a:lvl2pPr>
          </a:lstStyle>
          <a:p>
            <a:pPr marL="228600" marR="0" lvl="0" indent="-228600" algn="l" defTabSz="914400" rtl="0" eaLnBrk="1" fontAlgn="auto" latinLnBrk="0" hangingPunct="1">
              <a:lnSpc>
                <a:spcPct val="100000"/>
              </a:lnSpc>
              <a:spcBef>
                <a:spcPts val="250"/>
              </a:spcBef>
              <a:spcAft>
                <a:spcPts val="250"/>
              </a:spcAft>
              <a:buClrTx/>
              <a:buSzTx/>
              <a:buFont typeface="Arial" pitchFamily="34" charset="0"/>
              <a:buChar char="•"/>
              <a:tabLst/>
              <a:defRPr/>
            </a:pPr>
            <a:r>
              <a:rPr lang="en-US" dirty="0" smtClean="0"/>
              <a:t>This is the standard Title-and-Content Layout for slides with one-line titles, starting with a Table: First-level bullet 24 </a:t>
            </a:r>
            <a:r>
              <a:rPr lang="en-US" dirty="0" err="1" smtClean="0"/>
              <a:t>pt</a:t>
            </a:r>
            <a:r>
              <a:rPr lang="en-US" dirty="0" smtClean="0"/>
              <a:t>, on single line spacing, with 2.5 </a:t>
            </a:r>
            <a:r>
              <a:rPr lang="en-US" dirty="0" err="1" smtClean="0"/>
              <a:t>pts</a:t>
            </a:r>
            <a:r>
              <a:rPr lang="en-US" dirty="0" smtClean="0"/>
              <a:t> before &amp; after</a:t>
            </a:r>
          </a:p>
          <a:p>
            <a:pPr marL="457200" lvl="1" indent="-228600" algn="l" defTabSz="914400" rtl="0" eaLnBrk="1" latinLnBrk="0" hangingPunct="1">
              <a:lnSpc>
                <a:spcPct val="100000"/>
              </a:lnSpc>
              <a:spcBef>
                <a:spcPts val="200"/>
              </a:spcBef>
              <a:spcAft>
                <a:spcPts val="200"/>
              </a:spcAft>
              <a:buFont typeface="Arial" pitchFamily="34" charset="0"/>
              <a:buChar char="–"/>
            </a:pPr>
            <a:r>
              <a:rPr lang="en-US" dirty="0" smtClean="0"/>
              <a:t>Second-level bullet 22 </a:t>
            </a:r>
            <a:r>
              <a:rPr lang="en-US" dirty="0" err="1" smtClean="0"/>
              <a:t>pt</a:t>
            </a:r>
            <a:r>
              <a:rPr lang="en-US" dirty="0" smtClean="0"/>
              <a:t>, on single line spacing, with 2 </a:t>
            </a:r>
            <a:r>
              <a:rPr lang="en-US" dirty="0" err="1" smtClean="0"/>
              <a:t>pts</a:t>
            </a:r>
            <a:r>
              <a:rPr lang="en-US" dirty="0" smtClean="0"/>
              <a:t> before &amp; after</a:t>
            </a:r>
          </a:p>
          <a:p>
            <a:pPr lvl="2"/>
            <a:r>
              <a:rPr lang="en-US" dirty="0" smtClean="0"/>
              <a:t>Third-level bullet 20 </a:t>
            </a:r>
            <a:r>
              <a:rPr lang="en-US" dirty="0" err="1" smtClean="0"/>
              <a:t>pt</a:t>
            </a:r>
            <a:r>
              <a:rPr lang="en-US" dirty="0" smtClean="0"/>
              <a:t>, on single line spacing, with 2 </a:t>
            </a:r>
            <a:r>
              <a:rPr lang="en-US" dirty="0" err="1" smtClean="0"/>
              <a:t>pts</a:t>
            </a:r>
            <a:r>
              <a:rPr lang="en-US" dirty="0" smtClean="0"/>
              <a:t> before &amp; after</a:t>
            </a:r>
          </a:p>
          <a:p>
            <a:pPr lvl="3"/>
            <a:r>
              <a:rPr lang="en-US" dirty="0" smtClean="0"/>
              <a:t>Fourth-level bullet (rarely used—not easily legible on screen) 19 </a:t>
            </a:r>
            <a:r>
              <a:rPr lang="en-US" dirty="0" err="1" smtClean="0"/>
              <a:t>pt</a:t>
            </a:r>
            <a:r>
              <a:rPr lang="en-US" dirty="0" smtClean="0"/>
              <a:t>, on single line spacing, with 1.5 </a:t>
            </a:r>
            <a:r>
              <a:rPr lang="en-US" dirty="0" err="1" smtClean="0"/>
              <a:t>pts</a:t>
            </a:r>
            <a:r>
              <a:rPr lang="en-US" dirty="0" smtClean="0"/>
              <a:t> before &amp; after</a:t>
            </a:r>
          </a:p>
          <a:p>
            <a:pPr lvl="4"/>
            <a:r>
              <a:rPr lang="en-US" dirty="0" smtClean="0"/>
              <a:t>Fifth-level bullet (very rarely used) 18-pt, on single line spacing, with 1 </a:t>
            </a:r>
            <a:r>
              <a:rPr lang="en-US" dirty="0" err="1" smtClean="0"/>
              <a:t>pt</a:t>
            </a:r>
            <a:r>
              <a:rPr lang="en-US" dirty="0" smtClean="0"/>
              <a:t> before &amp; after</a:t>
            </a:r>
          </a:p>
          <a:p>
            <a:endParaRPr lang="en-US" dirty="0"/>
          </a:p>
        </p:txBody>
      </p:sp>
    </p:spTree>
    <p:extLst>
      <p:ext uri="{BB962C8B-B14F-4D97-AF65-F5344CB8AC3E}">
        <p14:creationId xmlns:p14="http://schemas.microsoft.com/office/powerpoint/2010/main" val="31836064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04800" y="990600"/>
            <a:ext cx="1158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8798536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5418803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81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993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748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4376487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40393831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76200"/>
            <a:ext cx="2794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
            <a:ext cx="8178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3893037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6067FEF-5467-47EF-989C-A389AA1AA895}" type="slidenum">
              <a:rPr lang="en-US" smtClean="0"/>
              <a:t>‹#›</a:t>
            </a:fld>
            <a:endParaRPr lang="en-US" dirty="0"/>
          </a:p>
        </p:txBody>
      </p:sp>
      <p:sp>
        <p:nvSpPr>
          <p:cNvPr id="5" name="Footer Placeholder 4"/>
          <p:cNvSpPr>
            <a:spLocks noGrp="1"/>
          </p:cNvSpPr>
          <p:nvPr>
            <p:ph type="ftr" sz="quarter" idx="12"/>
          </p:nvPr>
        </p:nvSpPr>
        <p:spPr/>
        <p:txBody>
          <a:body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9704384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Subtitle, 14 pt., Gradient bar">
    <p:spTree>
      <p:nvGrpSpPr>
        <p:cNvPr id="1" name=""/>
        <p:cNvGrpSpPr/>
        <p:nvPr/>
      </p:nvGrpSpPr>
      <p:grpSpPr>
        <a:xfrm>
          <a:off x="0" y="0"/>
          <a:ext cx="0" cy="0"/>
          <a:chOff x="0" y="0"/>
          <a:chExt cx="0" cy="0"/>
        </a:xfrm>
      </p:grpSpPr>
      <p:sp>
        <p:nvSpPr>
          <p:cNvPr id="7" name="Rectangle 43"/>
          <p:cNvSpPr>
            <a:spLocks noChangeArrowheads="1"/>
          </p:cNvSpPr>
          <p:nvPr/>
        </p:nvSpPr>
        <p:spPr bwMode="auto">
          <a:xfrm>
            <a:off x="395817" y="6156325"/>
            <a:ext cx="92456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lstStyle/>
          <a:p>
            <a:pPr eaLnBrk="0" hangingPunct="0">
              <a:defRPr/>
            </a:pPr>
            <a:endParaRPr lang="en-US" sz="1800" dirty="0">
              <a:latin typeface="Arial" charset="0"/>
              <a:ea typeface="ＭＳ Ｐゴシック" pitchFamily="1" charset="-128"/>
              <a:cs typeface="+mn-cs"/>
            </a:endParaRPr>
          </a:p>
        </p:txBody>
      </p:sp>
      <p:pic>
        <p:nvPicPr>
          <p:cNvPr id="8" name="Picture 17" descr="AER_logo_208"/>
          <p:cNvPicPr>
            <a:picLocks noChangeAspect="1" noChangeArrowheads="1"/>
          </p:cNvPicPr>
          <p:nvPr userDrawn="1"/>
        </p:nvPicPr>
        <p:blipFill>
          <a:blip r:embed="rId2"/>
          <a:srcRect/>
          <a:stretch>
            <a:fillRect/>
          </a:stretch>
        </p:blipFill>
        <p:spPr bwMode="auto">
          <a:xfrm>
            <a:off x="10193867" y="6473826"/>
            <a:ext cx="1646767" cy="290513"/>
          </a:xfrm>
          <a:prstGeom prst="rect">
            <a:avLst/>
          </a:prstGeom>
          <a:noFill/>
          <a:ln w="9525">
            <a:noFill/>
            <a:miter lim="800000"/>
            <a:headEnd/>
            <a:tailEnd/>
          </a:ln>
        </p:spPr>
      </p:pic>
      <p:sp>
        <p:nvSpPr>
          <p:cNvPr id="2" name="Title 1"/>
          <p:cNvSpPr>
            <a:spLocks noGrp="1"/>
          </p:cNvSpPr>
          <p:nvPr>
            <p:ph type="title"/>
          </p:nvPr>
        </p:nvSpPr>
        <p:spPr>
          <a:xfrm>
            <a:off x="304800" y="304800"/>
            <a:ext cx="10972800" cy="621286"/>
          </a:xfrm>
          <a:prstGeom prst="rect">
            <a:avLst/>
          </a:prstGeom>
        </p:spPr>
        <p:txBody>
          <a:bodyPr/>
          <a:lstStyle/>
          <a:p>
            <a:r>
              <a:rPr lang="en-US" dirty="0" smtClean="0"/>
              <a:t>Click to edit Master title style</a:t>
            </a:r>
            <a:endParaRPr lang="en-US" dirty="0"/>
          </a:p>
        </p:txBody>
      </p:sp>
      <p:sp>
        <p:nvSpPr>
          <p:cNvPr id="6" name="Content Placeholder 6"/>
          <p:cNvSpPr>
            <a:spLocks noGrp="1"/>
          </p:cNvSpPr>
          <p:nvPr>
            <p:ph sz="quarter" idx="15"/>
          </p:nvPr>
        </p:nvSpPr>
        <p:spPr>
          <a:xfrm>
            <a:off x="382163" y="1320025"/>
            <a:ext cx="10769600" cy="1588127"/>
          </a:xfrm>
          <a:prstGeom prst="rect">
            <a:avLst/>
          </a:prstGeom>
        </p:spPr>
        <p:txBody>
          <a:bodyPr/>
          <a:lstStyle>
            <a:lvl1pPr marL="282575" indent="-282575">
              <a:buSzPct val="130000"/>
              <a:defRPr sz="1800"/>
            </a:lvl1pPr>
            <a:lvl2pPr marL="517525" indent="-227013">
              <a:defRPr sz="1800"/>
            </a:lvl2pPr>
            <a:lvl3pPr marL="800100" indent="-176213">
              <a:buSzPct val="125000"/>
              <a:defRPr sz="1600"/>
            </a:lvl3pPr>
            <a:lvl4pPr marL="1201738" indent="-228600">
              <a:defRPr sz="1600"/>
            </a:lvl4pPr>
            <a:lvl5pPr marL="1430338" indent="-176213">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339261" y="6457413"/>
            <a:ext cx="360996" cy="215444"/>
          </a:xfrm>
          <a:prstGeom prst="rect">
            <a:avLst/>
          </a:prstGeom>
          <a:noFill/>
        </p:spPr>
        <p:txBody>
          <a:bodyPr wrap="none" rtlCol="0">
            <a:spAutoFit/>
          </a:bodyPr>
          <a:lstStyle/>
          <a:p>
            <a:fld id="{C1AD67D8-A451-4EC8-9801-334624BACB89}" type="slidenum">
              <a:rPr lang="en-US" sz="800" smtClean="0"/>
              <a:pPr/>
              <a:t>‹#›</a:t>
            </a:fld>
            <a:endParaRPr lang="en-US" sz="800" dirty="0"/>
          </a:p>
        </p:txBody>
      </p:sp>
    </p:spTree>
    <p:extLst>
      <p:ext uri="{BB962C8B-B14F-4D97-AF65-F5344CB8AC3E}">
        <p14:creationId xmlns:p14="http://schemas.microsoft.com/office/powerpoint/2010/main" val="518256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ext, Subtitle, 14 pt., Gradient bar">
    <p:spTree>
      <p:nvGrpSpPr>
        <p:cNvPr id="1" name=""/>
        <p:cNvGrpSpPr/>
        <p:nvPr/>
      </p:nvGrpSpPr>
      <p:grpSpPr>
        <a:xfrm>
          <a:off x="0" y="0"/>
          <a:ext cx="0" cy="0"/>
          <a:chOff x="0" y="0"/>
          <a:chExt cx="0" cy="0"/>
        </a:xfrm>
      </p:grpSpPr>
      <p:sp>
        <p:nvSpPr>
          <p:cNvPr id="7" name="Rectangle 43"/>
          <p:cNvSpPr>
            <a:spLocks noChangeArrowheads="1"/>
          </p:cNvSpPr>
          <p:nvPr/>
        </p:nvSpPr>
        <p:spPr bwMode="auto">
          <a:xfrm>
            <a:off x="395817" y="6156325"/>
            <a:ext cx="92456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lstStyle/>
          <a:p>
            <a:pPr eaLnBrk="0" hangingPunct="0">
              <a:defRPr/>
            </a:pPr>
            <a:endParaRPr lang="en-US" sz="1800" dirty="0">
              <a:latin typeface="Arial" charset="0"/>
              <a:ea typeface="ＭＳ Ｐゴシック" pitchFamily="1" charset="-128"/>
              <a:cs typeface="+mn-cs"/>
            </a:endParaRPr>
          </a:p>
        </p:txBody>
      </p:sp>
      <p:pic>
        <p:nvPicPr>
          <p:cNvPr id="8" name="Picture 17" descr="AER_logo_208"/>
          <p:cNvPicPr>
            <a:picLocks noChangeAspect="1" noChangeArrowheads="1"/>
          </p:cNvPicPr>
          <p:nvPr userDrawn="1"/>
        </p:nvPicPr>
        <p:blipFill>
          <a:blip r:embed="rId2"/>
          <a:srcRect/>
          <a:stretch>
            <a:fillRect/>
          </a:stretch>
        </p:blipFill>
        <p:spPr bwMode="auto">
          <a:xfrm>
            <a:off x="10193867" y="6473826"/>
            <a:ext cx="1646767" cy="290513"/>
          </a:xfrm>
          <a:prstGeom prst="rect">
            <a:avLst/>
          </a:prstGeom>
          <a:noFill/>
          <a:ln w="9525">
            <a:noFill/>
            <a:miter lim="800000"/>
            <a:headEnd/>
            <a:tailEnd/>
          </a:ln>
        </p:spPr>
      </p:pic>
      <p:sp>
        <p:nvSpPr>
          <p:cNvPr id="2" name="Title 1"/>
          <p:cNvSpPr>
            <a:spLocks noGrp="1"/>
          </p:cNvSpPr>
          <p:nvPr>
            <p:ph type="title"/>
          </p:nvPr>
        </p:nvSpPr>
        <p:spPr>
          <a:xfrm>
            <a:off x="304800" y="304800"/>
            <a:ext cx="10972800" cy="621286"/>
          </a:xfrm>
          <a:prstGeom prst="rect">
            <a:avLst/>
          </a:prstGeom>
        </p:spPr>
        <p:txBody>
          <a:bodyPr/>
          <a:lstStyle/>
          <a:p>
            <a:r>
              <a:rPr lang="en-US" dirty="0" smtClean="0"/>
              <a:t>Click to edit Master title style</a:t>
            </a:r>
            <a:endParaRPr lang="en-US" dirty="0"/>
          </a:p>
        </p:txBody>
      </p:sp>
      <p:sp>
        <p:nvSpPr>
          <p:cNvPr id="6" name="Content Placeholder 6"/>
          <p:cNvSpPr>
            <a:spLocks noGrp="1"/>
          </p:cNvSpPr>
          <p:nvPr>
            <p:ph sz="quarter" idx="15"/>
          </p:nvPr>
        </p:nvSpPr>
        <p:spPr>
          <a:xfrm>
            <a:off x="304800" y="1371600"/>
            <a:ext cx="10769600" cy="4114800"/>
          </a:xfrm>
          <a:prstGeom prst="rect">
            <a:avLst/>
          </a:prstGeom>
        </p:spPr>
        <p:txBody>
          <a:bodyPr/>
          <a:lstStyle>
            <a:lvl1pPr marL="282575" indent="-282575">
              <a:buSzPct val="130000"/>
              <a:defRPr sz="14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339261" y="6457413"/>
            <a:ext cx="360996" cy="215444"/>
          </a:xfrm>
          <a:prstGeom prst="rect">
            <a:avLst/>
          </a:prstGeom>
          <a:noFill/>
        </p:spPr>
        <p:txBody>
          <a:bodyPr wrap="none" rtlCol="0">
            <a:spAutoFit/>
          </a:bodyPr>
          <a:lstStyle/>
          <a:p>
            <a:fld id="{C1AD67D8-A451-4EC8-9801-334624BACB89}" type="slidenum">
              <a:rPr lang="en-US" sz="800" smtClean="0"/>
              <a:pPr/>
              <a:t>‹#›</a:t>
            </a:fld>
            <a:endParaRPr lang="en-US" sz="800" dirty="0"/>
          </a:p>
        </p:txBody>
      </p:sp>
    </p:spTree>
    <p:extLst>
      <p:ext uri="{BB962C8B-B14F-4D97-AF65-F5344CB8AC3E}">
        <p14:creationId xmlns:p14="http://schemas.microsoft.com/office/powerpoint/2010/main" val="2989304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grpSp>
        <p:nvGrpSpPr>
          <p:cNvPr id="9" name="Group 8"/>
          <p:cNvGrpSpPr/>
          <p:nvPr/>
        </p:nvGrpSpPr>
        <p:grpSpPr>
          <a:xfrm>
            <a:off x="8345245" y="76200"/>
            <a:ext cx="3745156" cy="814424"/>
            <a:chOff x="6292594" y="710022"/>
            <a:chExt cx="2808867" cy="814424"/>
          </a:xfrm>
        </p:grpSpPr>
        <p:pic>
          <p:nvPicPr>
            <p:cNvPr id="10" name="Picture 9" descr="NASA insignia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594" y="710022"/>
              <a:ext cx="795832" cy="658092"/>
            </a:xfrm>
            <a:prstGeom prst="rect">
              <a:avLst/>
            </a:prstGeom>
          </p:spPr>
        </p:pic>
        <p:sp>
          <p:nvSpPr>
            <p:cNvPr id="11" name="TextBox 8"/>
            <p:cNvSpPr txBox="1">
              <a:spLocks noChangeArrowheads="1"/>
            </p:cNvSpPr>
            <p:nvPr/>
          </p:nvSpPr>
          <p:spPr bwMode="auto">
            <a:xfrm>
              <a:off x="7007549" y="862726"/>
              <a:ext cx="209391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000" dirty="0">
                  <a:solidFill>
                    <a:srgbClr val="000000"/>
                  </a:solidFill>
                  <a:latin typeface="HelveticaNeue LT 75 Bold"/>
                  <a:cs typeface="HelveticaNeue LT 75 Bold"/>
                </a:rPr>
                <a:t>Jet Propulsion Laboratory</a:t>
              </a:r>
            </a:p>
            <a:p>
              <a:pPr eaLnBrk="1" fontAlgn="base" hangingPunct="1">
                <a:spcBef>
                  <a:spcPct val="0"/>
                </a:spcBef>
                <a:spcAft>
                  <a:spcPct val="0"/>
                </a:spcAft>
              </a:pPr>
              <a:r>
                <a:rPr lang="en-US" sz="800" dirty="0">
                  <a:solidFill>
                    <a:srgbClr val="000000"/>
                  </a:solidFill>
                  <a:latin typeface="HelveticaNeue LT 55 Roman"/>
                  <a:cs typeface="HelveticaNeue LT 55 Roman"/>
                </a:rPr>
                <a:t>California Institute of Technology</a:t>
              </a:r>
            </a:p>
            <a:p>
              <a:pPr eaLnBrk="1" fontAlgn="base" hangingPunct="1">
                <a:spcBef>
                  <a:spcPct val="0"/>
                </a:spcBef>
                <a:spcAft>
                  <a:spcPct val="0"/>
                </a:spcAft>
              </a:pPr>
              <a:endParaRPr lang="en-US" sz="1800" dirty="0">
                <a:solidFill>
                  <a:srgbClr val="000000"/>
                </a:solidFill>
              </a:endParaRPr>
            </a:p>
          </p:txBody>
        </p:sp>
      </p:grpSp>
      <p:sp>
        <p:nvSpPr>
          <p:cNvPr id="2" name="Title 1"/>
          <p:cNvSpPr>
            <a:spLocks noGrp="1"/>
          </p:cNvSpPr>
          <p:nvPr>
            <p:ph type="ctrTitle"/>
          </p:nvPr>
        </p:nvSpPr>
        <p:spPr>
          <a:xfrm>
            <a:off x="914400" y="2130426"/>
            <a:ext cx="103632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524000"/>
          </a:xfrm>
        </p:spPr>
        <p:txBody>
          <a:bodyPr/>
          <a:lstStyle>
            <a:lvl1pPr marL="0" indent="0" algn="ctr" eaLnBrk="1" hangingPunct="1">
              <a:spcBef>
                <a:spcPts val="400"/>
              </a:spcBef>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eaLnBrk="1" hangingPunct="1">
              <a:spcBef>
                <a:spcPts val="400"/>
              </a:spcBef>
            </a:pPr>
            <a:r>
              <a:rPr lang="en-US" sz="1600" smtClean="0"/>
              <a:t>Click to edit Master subtitle style</a:t>
            </a:r>
            <a:endParaRPr lang="en-US" sz="1600" dirty="0" smtClean="0"/>
          </a:p>
        </p:txBody>
      </p:sp>
      <p:sp>
        <p:nvSpPr>
          <p:cNvPr id="5" name="Text Placeholder 4"/>
          <p:cNvSpPr>
            <a:spLocks noGrp="1"/>
          </p:cNvSpPr>
          <p:nvPr>
            <p:ph type="body" sz="quarter" idx="13" hasCustomPrompt="1"/>
          </p:nvPr>
        </p:nvSpPr>
        <p:spPr>
          <a:xfrm>
            <a:off x="4927600" y="5715000"/>
            <a:ext cx="2336800" cy="457200"/>
          </a:xfrm>
        </p:spPr>
        <p:txBody>
          <a:bodyPr/>
          <a:lstStyle>
            <a:lvl1pPr marL="0" indent="0" algn="ctr">
              <a:spcBef>
                <a:spcPts val="0"/>
              </a:spcBef>
              <a:spcAft>
                <a:spcPts val="0"/>
              </a:spcAft>
              <a:buNone/>
              <a:defRPr sz="1600"/>
            </a:lvl1pPr>
          </a:lstStyle>
          <a:p>
            <a:pPr lvl="0"/>
            <a:r>
              <a:rPr lang="en-US" dirty="0" smtClean="0"/>
              <a:t>[Date]</a:t>
            </a:r>
            <a:endParaRPr lang="en-US" dirty="0"/>
          </a:p>
        </p:txBody>
      </p:sp>
    </p:spTree>
    <p:extLst>
      <p:ext uri="{BB962C8B-B14F-4D97-AF65-F5344CB8AC3E}">
        <p14:creationId xmlns:p14="http://schemas.microsoft.com/office/powerpoint/2010/main" val="6386688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04800" y="990600"/>
            <a:ext cx="1158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9617175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332282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990569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3" name="Content Placeholder 2"/>
          <p:cNvSpPr>
            <a:spLocks noGrp="1"/>
          </p:cNvSpPr>
          <p:nvPr>
            <p:ph sz="half" idx="1"/>
          </p:nvPr>
        </p:nvSpPr>
        <p:spPr>
          <a:xfrm>
            <a:off x="711200" y="990600"/>
            <a:ext cx="5435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990600"/>
            <a:ext cx="5435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731213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8"/>
            <a:ext cx="10972800" cy="639762"/>
          </a:xfrm>
        </p:spPr>
        <p:txBody>
          <a:bodyPr/>
          <a:lstStyle>
            <a:lvl1pPr>
              <a:defRPr sz="2400" b="1"/>
            </a:lvl1pPr>
          </a:lstStyle>
          <a:p>
            <a:r>
              <a:rPr lang="en-US" smtClean="0"/>
              <a:t>Click to edit Master title style</a:t>
            </a:r>
            <a:endParaRPr lang="en-US" dirty="0"/>
          </a:p>
        </p:txBody>
      </p:sp>
      <p:sp>
        <p:nvSpPr>
          <p:cNvPr id="3" name="Text Placeholder 2"/>
          <p:cNvSpPr>
            <a:spLocks noGrp="1"/>
          </p:cNvSpPr>
          <p:nvPr>
            <p:ph type="body" idx="1"/>
          </p:nvPr>
        </p:nvSpPr>
        <p:spPr>
          <a:xfrm>
            <a:off x="609600" y="838200"/>
            <a:ext cx="538691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76401"/>
            <a:ext cx="5386917"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838201"/>
            <a:ext cx="5389033" cy="83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676401"/>
            <a:ext cx="5389033"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9"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6174369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4"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5"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1894129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ble Starting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66067FEF-5467-47EF-989C-A389AA1AA895}" type="slidenum">
              <a:rPr lang="en-US" smtClean="0"/>
              <a:t>‹#›</a:t>
            </a:fld>
            <a:endParaRPr lang="en-US" dirty="0"/>
          </a:p>
        </p:txBody>
      </p:sp>
      <p:sp>
        <p:nvSpPr>
          <p:cNvPr id="5" name="Footer Placeholder 4"/>
          <p:cNvSpPr>
            <a:spLocks noGrp="1"/>
          </p:cNvSpPr>
          <p:nvPr>
            <p:ph type="ftr" sz="quarter" idx="12"/>
          </p:nvPr>
        </p:nvSpPr>
        <p:spPr/>
        <p:txBody>
          <a:bodyPr/>
          <a:lstStyle/>
          <a:p>
            <a:r>
              <a:rPr lang="en-US" dirty="0" smtClean="0"/>
              <a:t>The technical data in this document is controlled under the U.S. Export Regulations, release to foreign persons may require an export authorization.</a:t>
            </a:r>
            <a:endParaRPr lang="en-US" dirty="0"/>
          </a:p>
        </p:txBody>
      </p:sp>
      <p:sp>
        <p:nvSpPr>
          <p:cNvPr id="6" name="Content Placeholder 10"/>
          <p:cNvSpPr>
            <a:spLocks noGrp="1"/>
          </p:cNvSpPr>
          <p:nvPr>
            <p:ph idx="1" hasCustomPrompt="1"/>
          </p:nvPr>
        </p:nvSpPr>
        <p:spPr>
          <a:xfrm>
            <a:off x="304800" y="2971800"/>
            <a:ext cx="11582400" cy="3456432"/>
          </a:xfrm>
        </p:spPr>
        <p:txBody>
          <a:bodyPr/>
          <a:lstStyle>
            <a:lvl1pPr marL="0" marR="0" indent="0" algn="l" defTabSz="914400" rtl="0" eaLnBrk="1" fontAlgn="auto" latinLnBrk="0" hangingPunct="1">
              <a:lnSpc>
                <a:spcPct val="100000"/>
              </a:lnSpc>
              <a:spcBef>
                <a:spcPts val="250"/>
              </a:spcBef>
              <a:spcAft>
                <a:spcPts val="250"/>
              </a:spcAft>
              <a:buClrTx/>
              <a:buSzTx/>
              <a:buFont typeface="Arial" pitchFamily="34" charset="0"/>
              <a:buNone/>
              <a:tabLst/>
              <a:defRPr/>
            </a:lvl1pPr>
            <a:lvl2pPr marL="457200" indent="-228600" algn="l" defTabSz="914400" rtl="0" eaLnBrk="1" latinLnBrk="0" hangingPunct="1">
              <a:lnSpc>
                <a:spcPct val="100000"/>
              </a:lnSpc>
              <a:spcBef>
                <a:spcPts val="200"/>
              </a:spcBef>
              <a:spcAft>
                <a:spcPts val="200"/>
              </a:spcAft>
              <a:buFont typeface="Arial" pitchFamily="34" charset="0"/>
              <a:buChar char="–"/>
              <a:defRPr/>
            </a:lvl2pPr>
          </a:lstStyle>
          <a:p>
            <a:pPr marL="228600" marR="0" lvl="0" indent="-228600" algn="l" defTabSz="914400" rtl="0" eaLnBrk="1" fontAlgn="auto" latinLnBrk="0" hangingPunct="1">
              <a:lnSpc>
                <a:spcPct val="100000"/>
              </a:lnSpc>
              <a:spcBef>
                <a:spcPts val="250"/>
              </a:spcBef>
              <a:spcAft>
                <a:spcPts val="250"/>
              </a:spcAft>
              <a:buClrTx/>
              <a:buSzTx/>
              <a:buFont typeface="Arial" pitchFamily="34" charset="0"/>
              <a:buChar char="•"/>
              <a:tabLst/>
              <a:defRPr/>
            </a:pPr>
            <a:r>
              <a:rPr lang="en-US" dirty="0" smtClean="0"/>
              <a:t>This is the standard Title-and-Content Layout for slides with one-line titles, starting with a Table: First-level bullet 24 </a:t>
            </a:r>
            <a:r>
              <a:rPr lang="en-US" dirty="0" err="1" smtClean="0"/>
              <a:t>pt</a:t>
            </a:r>
            <a:r>
              <a:rPr lang="en-US" dirty="0" smtClean="0"/>
              <a:t>, on single line spacing, with 2.5 </a:t>
            </a:r>
            <a:r>
              <a:rPr lang="en-US" dirty="0" err="1" smtClean="0"/>
              <a:t>pts</a:t>
            </a:r>
            <a:r>
              <a:rPr lang="en-US" dirty="0" smtClean="0"/>
              <a:t> before &amp; after</a:t>
            </a:r>
          </a:p>
          <a:p>
            <a:pPr marL="457200" lvl="1" indent="-228600" algn="l" defTabSz="914400" rtl="0" eaLnBrk="1" latinLnBrk="0" hangingPunct="1">
              <a:lnSpc>
                <a:spcPct val="100000"/>
              </a:lnSpc>
              <a:spcBef>
                <a:spcPts val="200"/>
              </a:spcBef>
              <a:spcAft>
                <a:spcPts val="200"/>
              </a:spcAft>
              <a:buFont typeface="Arial" pitchFamily="34" charset="0"/>
              <a:buChar char="–"/>
            </a:pPr>
            <a:r>
              <a:rPr lang="en-US" dirty="0" smtClean="0"/>
              <a:t>Second-level bullet 22 </a:t>
            </a:r>
            <a:r>
              <a:rPr lang="en-US" dirty="0" err="1" smtClean="0"/>
              <a:t>pt</a:t>
            </a:r>
            <a:r>
              <a:rPr lang="en-US" dirty="0" smtClean="0"/>
              <a:t>, on single line spacing, with 2 </a:t>
            </a:r>
            <a:r>
              <a:rPr lang="en-US" dirty="0" err="1" smtClean="0"/>
              <a:t>pts</a:t>
            </a:r>
            <a:r>
              <a:rPr lang="en-US" dirty="0" smtClean="0"/>
              <a:t> before &amp; after</a:t>
            </a:r>
          </a:p>
          <a:p>
            <a:pPr lvl="2"/>
            <a:r>
              <a:rPr lang="en-US" dirty="0" smtClean="0"/>
              <a:t>Third-level bullet 20 </a:t>
            </a:r>
            <a:r>
              <a:rPr lang="en-US" dirty="0" err="1" smtClean="0"/>
              <a:t>pt</a:t>
            </a:r>
            <a:r>
              <a:rPr lang="en-US" dirty="0" smtClean="0"/>
              <a:t>, on single line spacing, with 2 </a:t>
            </a:r>
            <a:r>
              <a:rPr lang="en-US" dirty="0" err="1" smtClean="0"/>
              <a:t>pts</a:t>
            </a:r>
            <a:r>
              <a:rPr lang="en-US" dirty="0" smtClean="0"/>
              <a:t> before &amp; after</a:t>
            </a:r>
          </a:p>
          <a:p>
            <a:pPr lvl="3"/>
            <a:r>
              <a:rPr lang="en-US" dirty="0" smtClean="0"/>
              <a:t>Fourth-level bullet (rarely used—not easily legible on screen) 19 </a:t>
            </a:r>
            <a:r>
              <a:rPr lang="en-US" dirty="0" err="1" smtClean="0"/>
              <a:t>pt</a:t>
            </a:r>
            <a:r>
              <a:rPr lang="en-US" dirty="0" smtClean="0"/>
              <a:t>, on single line spacing, with 1.5 </a:t>
            </a:r>
            <a:r>
              <a:rPr lang="en-US" dirty="0" err="1" smtClean="0"/>
              <a:t>pts</a:t>
            </a:r>
            <a:r>
              <a:rPr lang="en-US" dirty="0" smtClean="0"/>
              <a:t> before &amp; after</a:t>
            </a:r>
          </a:p>
          <a:p>
            <a:pPr lvl="4"/>
            <a:r>
              <a:rPr lang="en-US" dirty="0" smtClean="0"/>
              <a:t>Fifth-level bullet (very rarely used) 18-pt, on single line spacing, with 1 </a:t>
            </a:r>
            <a:r>
              <a:rPr lang="en-US" dirty="0" err="1" smtClean="0"/>
              <a:t>pt</a:t>
            </a:r>
            <a:r>
              <a:rPr lang="en-US" dirty="0" smtClean="0"/>
              <a:t> before &amp; after</a:t>
            </a:r>
          </a:p>
          <a:p>
            <a:endParaRPr lang="en-US" dirty="0"/>
          </a:p>
        </p:txBody>
      </p:sp>
    </p:spTree>
    <p:extLst>
      <p:ext uri="{BB962C8B-B14F-4D97-AF65-F5344CB8AC3E}">
        <p14:creationId xmlns:p14="http://schemas.microsoft.com/office/powerpoint/2010/main" val="17549168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4825474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81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993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748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7290333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42003521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76200"/>
            <a:ext cx="2794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
            <a:ext cx="8178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1"/>
          </p:nvPr>
        </p:nvSpPr>
        <p:spPr>
          <a:ln/>
        </p:spPr>
        <p:txBody>
          <a:bodyPr/>
          <a:lstStyle>
            <a:lvl1pPr>
              <a:defRPr/>
            </a:lvl1pPr>
          </a:lstStyle>
          <a:p>
            <a:fld id="{66067FEF-5467-47EF-989C-A389AA1AA895}" type="slidenum">
              <a:rPr lang="en-US" smtClean="0"/>
              <a:t>‹#›</a:t>
            </a:fld>
            <a:endParaRPr lang="en-US" dirty="0"/>
          </a:p>
        </p:txBody>
      </p:sp>
      <p:sp>
        <p:nvSpPr>
          <p:cNvPr id="6"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91958590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6067FEF-5467-47EF-989C-A389AA1AA895}" type="slidenum">
              <a:rPr lang="en-US" smtClean="0"/>
              <a:t>‹#›</a:t>
            </a:fld>
            <a:endParaRPr lang="en-US" dirty="0"/>
          </a:p>
        </p:txBody>
      </p:sp>
      <p:sp>
        <p:nvSpPr>
          <p:cNvPr id="5" name="Footer Placeholder 4"/>
          <p:cNvSpPr>
            <a:spLocks noGrp="1"/>
          </p:cNvSpPr>
          <p:nvPr>
            <p:ph type="ftr" sz="quarter" idx="12"/>
          </p:nvPr>
        </p:nvSpPr>
        <p:spPr/>
        <p:txBody>
          <a:body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0771337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The technical data in this document is controlled under the U.S. Export Regulations, release to foreign persons may require an export authorization.</a:t>
            </a:r>
            <a:endParaRPr lang="en-US" dirty="0"/>
          </a:p>
        </p:txBody>
      </p:sp>
      <p:sp>
        <p:nvSpPr>
          <p:cNvPr id="6" name="Slide Number Placeholder 5"/>
          <p:cNvSpPr>
            <a:spLocks noGrp="1"/>
          </p:cNvSpPr>
          <p:nvPr>
            <p:ph type="sldNum" sz="quarter" idx="12"/>
          </p:nvPr>
        </p:nvSpPr>
        <p:spPr/>
        <p:txBody>
          <a:bodyPr/>
          <a:lstStyle/>
          <a:p>
            <a:fld id="{66067FEF-5467-47EF-989C-A389AA1AA895}" type="slidenum">
              <a:rPr lang="en-US" smtClean="0"/>
              <a:t>‹#›</a:t>
            </a:fld>
            <a:endParaRPr lang="en-US" dirty="0"/>
          </a:p>
        </p:txBody>
      </p:sp>
    </p:spTree>
    <p:extLst>
      <p:ext uri="{BB962C8B-B14F-4D97-AF65-F5344CB8AC3E}">
        <p14:creationId xmlns:p14="http://schemas.microsoft.com/office/powerpoint/2010/main" val="245605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3" name="Content Placeholder 2"/>
          <p:cNvSpPr>
            <a:spLocks noGrp="1"/>
          </p:cNvSpPr>
          <p:nvPr>
            <p:ph sz="half" idx="1"/>
          </p:nvPr>
        </p:nvSpPr>
        <p:spPr>
          <a:xfrm>
            <a:off x="711200" y="990600"/>
            <a:ext cx="5435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990600"/>
            <a:ext cx="5435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20921350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ext, Subtitle, 14 pt., Gradient bar">
    <p:spTree>
      <p:nvGrpSpPr>
        <p:cNvPr id="1" name=""/>
        <p:cNvGrpSpPr/>
        <p:nvPr/>
      </p:nvGrpSpPr>
      <p:grpSpPr>
        <a:xfrm>
          <a:off x="0" y="0"/>
          <a:ext cx="0" cy="0"/>
          <a:chOff x="0" y="0"/>
          <a:chExt cx="0" cy="0"/>
        </a:xfrm>
      </p:grpSpPr>
      <p:sp>
        <p:nvSpPr>
          <p:cNvPr id="7" name="Rectangle 43"/>
          <p:cNvSpPr>
            <a:spLocks noChangeArrowheads="1"/>
          </p:cNvSpPr>
          <p:nvPr/>
        </p:nvSpPr>
        <p:spPr bwMode="auto">
          <a:xfrm>
            <a:off x="395817" y="6156325"/>
            <a:ext cx="92456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lstStyle/>
          <a:p>
            <a:pPr eaLnBrk="0" hangingPunct="0">
              <a:defRPr/>
            </a:pPr>
            <a:endParaRPr lang="en-US" sz="1800" dirty="0">
              <a:latin typeface="Arial" charset="0"/>
              <a:ea typeface="ＭＳ Ｐゴシック" pitchFamily="1" charset="-128"/>
              <a:cs typeface="+mn-cs"/>
            </a:endParaRPr>
          </a:p>
        </p:txBody>
      </p:sp>
      <p:pic>
        <p:nvPicPr>
          <p:cNvPr id="8" name="Picture 17" descr="AER_logo_208"/>
          <p:cNvPicPr>
            <a:picLocks noChangeAspect="1" noChangeArrowheads="1"/>
          </p:cNvPicPr>
          <p:nvPr userDrawn="1"/>
        </p:nvPicPr>
        <p:blipFill>
          <a:blip r:embed="rId2"/>
          <a:srcRect/>
          <a:stretch>
            <a:fillRect/>
          </a:stretch>
        </p:blipFill>
        <p:spPr bwMode="auto">
          <a:xfrm>
            <a:off x="10193867" y="6473826"/>
            <a:ext cx="1646767" cy="290513"/>
          </a:xfrm>
          <a:prstGeom prst="rect">
            <a:avLst/>
          </a:prstGeom>
          <a:noFill/>
          <a:ln w="9525">
            <a:noFill/>
            <a:miter lim="800000"/>
            <a:headEnd/>
            <a:tailEnd/>
          </a:ln>
        </p:spPr>
      </p:pic>
      <p:sp>
        <p:nvSpPr>
          <p:cNvPr id="2" name="Title 1"/>
          <p:cNvSpPr>
            <a:spLocks noGrp="1"/>
          </p:cNvSpPr>
          <p:nvPr>
            <p:ph type="title"/>
          </p:nvPr>
        </p:nvSpPr>
        <p:spPr>
          <a:xfrm>
            <a:off x="304800" y="304800"/>
            <a:ext cx="10972800" cy="621286"/>
          </a:xfrm>
          <a:prstGeom prst="rect">
            <a:avLst/>
          </a:prstGeom>
        </p:spPr>
        <p:txBody>
          <a:bodyPr/>
          <a:lstStyle/>
          <a:p>
            <a:r>
              <a:rPr lang="en-US" dirty="0" smtClean="0"/>
              <a:t>Click to edit Master title style</a:t>
            </a:r>
            <a:endParaRPr lang="en-US" dirty="0"/>
          </a:p>
        </p:txBody>
      </p:sp>
      <p:sp>
        <p:nvSpPr>
          <p:cNvPr id="6" name="Content Placeholder 6"/>
          <p:cNvSpPr>
            <a:spLocks noGrp="1"/>
          </p:cNvSpPr>
          <p:nvPr>
            <p:ph sz="quarter" idx="15"/>
          </p:nvPr>
        </p:nvSpPr>
        <p:spPr>
          <a:xfrm>
            <a:off x="304800" y="1371600"/>
            <a:ext cx="10769600" cy="4114800"/>
          </a:xfrm>
          <a:prstGeom prst="rect">
            <a:avLst/>
          </a:prstGeom>
        </p:spPr>
        <p:txBody>
          <a:bodyPr/>
          <a:lstStyle>
            <a:lvl1pPr marL="282575" indent="-282575">
              <a:buSzPct val="130000"/>
              <a:defRPr sz="14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339261" y="6457413"/>
            <a:ext cx="360996" cy="215444"/>
          </a:xfrm>
          <a:prstGeom prst="rect">
            <a:avLst/>
          </a:prstGeom>
          <a:noFill/>
        </p:spPr>
        <p:txBody>
          <a:bodyPr wrap="none" rtlCol="0">
            <a:spAutoFit/>
          </a:bodyPr>
          <a:lstStyle/>
          <a:p>
            <a:fld id="{C1AD67D8-A451-4EC8-9801-334624BACB89}" type="slidenum">
              <a:rPr lang="en-US" sz="800" smtClean="0"/>
              <a:pPr/>
              <a:t>‹#›</a:t>
            </a:fld>
            <a:endParaRPr lang="en-US" sz="800" dirty="0"/>
          </a:p>
        </p:txBody>
      </p:sp>
    </p:spTree>
    <p:extLst>
      <p:ext uri="{BB962C8B-B14F-4D97-AF65-F5344CB8AC3E}">
        <p14:creationId xmlns:p14="http://schemas.microsoft.com/office/powerpoint/2010/main" val="116665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Subtitle, 14 pt., Gradient bar">
    <p:spTree>
      <p:nvGrpSpPr>
        <p:cNvPr id="1" name=""/>
        <p:cNvGrpSpPr/>
        <p:nvPr/>
      </p:nvGrpSpPr>
      <p:grpSpPr>
        <a:xfrm>
          <a:off x="0" y="0"/>
          <a:ext cx="0" cy="0"/>
          <a:chOff x="0" y="0"/>
          <a:chExt cx="0" cy="0"/>
        </a:xfrm>
      </p:grpSpPr>
      <p:sp>
        <p:nvSpPr>
          <p:cNvPr id="7" name="Rectangle 43"/>
          <p:cNvSpPr>
            <a:spLocks noChangeArrowheads="1"/>
          </p:cNvSpPr>
          <p:nvPr/>
        </p:nvSpPr>
        <p:spPr bwMode="auto">
          <a:xfrm>
            <a:off x="395817" y="6156325"/>
            <a:ext cx="92456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lstStyle/>
          <a:p>
            <a:pPr eaLnBrk="0" hangingPunct="0">
              <a:defRPr/>
            </a:pPr>
            <a:endParaRPr lang="en-US" sz="1800" dirty="0">
              <a:latin typeface="Arial" charset="0"/>
              <a:ea typeface="ＭＳ Ｐゴシック" pitchFamily="1" charset="-128"/>
              <a:cs typeface="+mn-cs"/>
            </a:endParaRPr>
          </a:p>
        </p:txBody>
      </p:sp>
      <p:pic>
        <p:nvPicPr>
          <p:cNvPr id="8" name="Picture 17" descr="AER_logo_208"/>
          <p:cNvPicPr>
            <a:picLocks noChangeAspect="1" noChangeArrowheads="1"/>
          </p:cNvPicPr>
          <p:nvPr userDrawn="1"/>
        </p:nvPicPr>
        <p:blipFill>
          <a:blip r:embed="rId2"/>
          <a:srcRect/>
          <a:stretch>
            <a:fillRect/>
          </a:stretch>
        </p:blipFill>
        <p:spPr bwMode="auto">
          <a:xfrm>
            <a:off x="10193867" y="6473826"/>
            <a:ext cx="1646767" cy="290513"/>
          </a:xfrm>
          <a:prstGeom prst="rect">
            <a:avLst/>
          </a:prstGeom>
          <a:noFill/>
          <a:ln w="9525">
            <a:noFill/>
            <a:miter lim="800000"/>
            <a:headEnd/>
            <a:tailEnd/>
          </a:ln>
        </p:spPr>
      </p:pic>
      <p:sp>
        <p:nvSpPr>
          <p:cNvPr id="2" name="Title 1"/>
          <p:cNvSpPr>
            <a:spLocks noGrp="1"/>
          </p:cNvSpPr>
          <p:nvPr>
            <p:ph type="title"/>
          </p:nvPr>
        </p:nvSpPr>
        <p:spPr>
          <a:xfrm>
            <a:off x="304800" y="304800"/>
            <a:ext cx="10972800" cy="621286"/>
          </a:xfrm>
          <a:prstGeom prst="rect">
            <a:avLst/>
          </a:prstGeom>
        </p:spPr>
        <p:txBody>
          <a:bodyPr/>
          <a:lstStyle/>
          <a:p>
            <a:r>
              <a:rPr lang="en-US" dirty="0" smtClean="0"/>
              <a:t>Click to edit Master title style</a:t>
            </a:r>
            <a:endParaRPr lang="en-US" dirty="0"/>
          </a:p>
        </p:txBody>
      </p:sp>
      <p:sp>
        <p:nvSpPr>
          <p:cNvPr id="6" name="Content Placeholder 6"/>
          <p:cNvSpPr>
            <a:spLocks noGrp="1"/>
          </p:cNvSpPr>
          <p:nvPr>
            <p:ph sz="quarter" idx="15"/>
          </p:nvPr>
        </p:nvSpPr>
        <p:spPr>
          <a:xfrm>
            <a:off x="382163" y="1320025"/>
            <a:ext cx="10769600" cy="1588127"/>
          </a:xfrm>
          <a:prstGeom prst="rect">
            <a:avLst/>
          </a:prstGeom>
        </p:spPr>
        <p:txBody>
          <a:bodyPr/>
          <a:lstStyle>
            <a:lvl1pPr marL="282575" indent="-282575">
              <a:buSzPct val="130000"/>
              <a:defRPr sz="1800"/>
            </a:lvl1pPr>
            <a:lvl2pPr marL="517525" indent="-227013">
              <a:defRPr sz="1800"/>
            </a:lvl2pPr>
            <a:lvl3pPr marL="800100" indent="-176213">
              <a:buSzPct val="125000"/>
              <a:defRPr sz="1600"/>
            </a:lvl3pPr>
            <a:lvl4pPr marL="1201738" indent="-228600">
              <a:defRPr sz="1600"/>
            </a:lvl4pPr>
            <a:lvl5pPr marL="1430338" indent="-176213">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339261" y="6457413"/>
            <a:ext cx="360996" cy="215444"/>
          </a:xfrm>
          <a:prstGeom prst="rect">
            <a:avLst/>
          </a:prstGeom>
          <a:noFill/>
        </p:spPr>
        <p:txBody>
          <a:bodyPr wrap="none" rtlCol="0">
            <a:spAutoFit/>
          </a:bodyPr>
          <a:lstStyle/>
          <a:p>
            <a:fld id="{C1AD67D8-A451-4EC8-9801-334624BACB89}" type="slidenum">
              <a:rPr lang="en-US" sz="800" smtClean="0"/>
              <a:pPr/>
              <a:t>‹#›</a:t>
            </a:fld>
            <a:endParaRPr lang="en-US" sz="800" dirty="0"/>
          </a:p>
        </p:txBody>
      </p:sp>
    </p:spTree>
    <p:extLst>
      <p:ext uri="{BB962C8B-B14F-4D97-AF65-F5344CB8AC3E}">
        <p14:creationId xmlns:p14="http://schemas.microsoft.com/office/powerpoint/2010/main" val="382723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8"/>
            <a:ext cx="10972800" cy="639762"/>
          </a:xfrm>
        </p:spPr>
        <p:txBody>
          <a:bodyPr/>
          <a:lstStyle>
            <a:lvl1pPr>
              <a:defRPr sz="2400" b="1"/>
            </a:lvl1pPr>
          </a:lstStyle>
          <a:p>
            <a:r>
              <a:rPr lang="en-US" smtClean="0"/>
              <a:t>Click to edit Master title style</a:t>
            </a:r>
            <a:endParaRPr lang="en-US" dirty="0"/>
          </a:p>
        </p:txBody>
      </p:sp>
      <p:sp>
        <p:nvSpPr>
          <p:cNvPr id="3" name="Text Placeholder 2"/>
          <p:cNvSpPr>
            <a:spLocks noGrp="1"/>
          </p:cNvSpPr>
          <p:nvPr>
            <p:ph type="body" idx="1"/>
          </p:nvPr>
        </p:nvSpPr>
        <p:spPr>
          <a:xfrm>
            <a:off x="609600" y="838200"/>
            <a:ext cx="538691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76401"/>
            <a:ext cx="5386917"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838201"/>
            <a:ext cx="5389033" cy="83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676401"/>
            <a:ext cx="5389033"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9"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57725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4"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5"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35418493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Starting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59EF2110-0B84-46EA-AFC9-49E3181D785C}" type="slidenum">
              <a:rPr lang="en-US" smtClean="0"/>
              <a:t>‹#›</a:t>
            </a:fld>
            <a:endParaRPr lang="en-US" dirty="0"/>
          </a:p>
        </p:txBody>
      </p:sp>
      <p:sp>
        <p:nvSpPr>
          <p:cNvPr id="5" name="Footer Placeholder 4"/>
          <p:cNvSpPr>
            <a:spLocks noGrp="1"/>
          </p:cNvSpPr>
          <p:nvPr>
            <p:ph type="ftr" sz="quarter" idx="12"/>
          </p:nvPr>
        </p:nvSpPr>
        <p:spPr/>
        <p:txBody>
          <a:bodyPr/>
          <a:lstStyle/>
          <a:p>
            <a:r>
              <a:rPr lang="en-US" dirty="0" smtClean="0"/>
              <a:t>The technical data in this document is controlled under the U.S. Export Regulations, release to foreign persons may require an export authorization.</a:t>
            </a:r>
            <a:endParaRPr lang="en-US" dirty="0"/>
          </a:p>
        </p:txBody>
      </p:sp>
      <p:sp>
        <p:nvSpPr>
          <p:cNvPr id="6" name="Content Placeholder 10"/>
          <p:cNvSpPr>
            <a:spLocks noGrp="1"/>
          </p:cNvSpPr>
          <p:nvPr>
            <p:ph idx="1" hasCustomPrompt="1"/>
          </p:nvPr>
        </p:nvSpPr>
        <p:spPr>
          <a:xfrm>
            <a:off x="304800" y="2971800"/>
            <a:ext cx="11582400" cy="3456432"/>
          </a:xfrm>
        </p:spPr>
        <p:txBody>
          <a:bodyPr/>
          <a:lstStyle>
            <a:lvl1pPr marL="0" marR="0" indent="0" algn="l" defTabSz="914400" rtl="0" eaLnBrk="1" fontAlgn="auto" latinLnBrk="0" hangingPunct="1">
              <a:lnSpc>
                <a:spcPct val="100000"/>
              </a:lnSpc>
              <a:spcBef>
                <a:spcPts val="250"/>
              </a:spcBef>
              <a:spcAft>
                <a:spcPts val="250"/>
              </a:spcAft>
              <a:buClrTx/>
              <a:buSzTx/>
              <a:buFont typeface="Arial" pitchFamily="34" charset="0"/>
              <a:buNone/>
              <a:tabLst/>
              <a:defRPr/>
            </a:lvl1pPr>
            <a:lvl2pPr marL="457200" indent="-228600" algn="l" defTabSz="914400" rtl="0" eaLnBrk="1" latinLnBrk="0" hangingPunct="1">
              <a:lnSpc>
                <a:spcPct val="100000"/>
              </a:lnSpc>
              <a:spcBef>
                <a:spcPts val="200"/>
              </a:spcBef>
              <a:spcAft>
                <a:spcPts val="200"/>
              </a:spcAft>
              <a:buFont typeface="Arial" pitchFamily="34" charset="0"/>
              <a:buChar char="–"/>
              <a:defRPr/>
            </a:lvl2pPr>
          </a:lstStyle>
          <a:p>
            <a:pPr marL="228600" marR="0" lvl="0" indent="-228600" algn="l" defTabSz="914400" rtl="0" eaLnBrk="1" fontAlgn="auto" latinLnBrk="0" hangingPunct="1">
              <a:lnSpc>
                <a:spcPct val="100000"/>
              </a:lnSpc>
              <a:spcBef>
                <a:spcPts val="250"/>
              </a:spcBef>
              <a:spcAft>
                <a:spcPts val="250"/>
              </a:spcAft>
              <a:buClrTx/>
              <a:buSzTx/>
              <a:buFont typeface="Arial" pitchFamily="34" charset="0"/>
              <a:buChar char="•"/>
              <a:tabLst/>
              <a:defRPr/>
            </a:pPr>
            <a:r>
              <a:rPr lang="en-US" dirty="0" smtClean="0"/>
              <a:t>This is the standard Title-and-Content Layout for slides with one-line titles, starting with a Table: First-level bullet 24 </a:t>
            </a:r>
            <a:r>
              <a:rPr lang="en-US" dirty="0" err="1" smtClean="0"/>
              <a:t>pt</a:t>
            </a:r>
            <a:r>
              <a:rPr lang="en-US" dirty="0" smtClean="0"/>
              <a:t>, on single line spacing, with 2.5 </a:t>
            </a:r>
            <a:r>
              <a:rPr lang="en-US" dirty="0" err="1" smtClean="0"/>
              <a:t>pts</a:t>
            </a:r>
            <a:r>
              <a:rPr lang="en-US" dirty="0" smtClean="0"/>
              <a:t> before &amp; after</a:t>
            </a:r>
          </a:p>
          <a:p>
            <a:pPr marL="457200" lvl="1" indent="-228600" algn="l" defTabSz="914400" rtl="0" eaLnBrk="1" latinLnBrk="0" hangingPunct="1">
              <a:lnSpc>
                <a:spcPct val="100000"/>
              </a:lnSpc>
              <a:spcBef>
                <a:spcPts val="200"/>
              </a:spcBef>
              <a:spcAft>
                <a:spcPts val="200"/>
              </a:spcAft>
              <a:buFont typeface="Arial" pitchFamily="34" charset="0"/>
              <a:buChar char="–"/>
            </a:pPr>
            <a:r>
              <a:rPr lang="en-US" dirty="0" smtClean="0"/>
              <a:t>Second-level bullet 22 </a:t>
            </a:r>
            <a:r>
              <a:rPr lang="en-US" dirty="0" err="1" smtClean="0"/>
              <a:t>pt</a:t>
            </a:r>
            <a:r>
              <a:rPr lang="en-US" dirty="0" smtClean="0"/>
              <a:t>, on single line spacing, with 2 </a:t>
            </a:r>
            <a:r>
              <a:rPr lang="en-US" dirty="0" err="1" smtClean="0"/>
              <a:t>pts</a:t>
            </a:r>
            <a:r>
              <a:rPr lang="en-US" dirty="0" smtClean="0"/>
              <a:t> before &amp; after</a:t>
            </a:r>
          </a:p>
          <a:p>
            <a:pPr lvl="2"/>
            <a:r>
              <a:rPr lang="en-US" dirty="0" smtClean="0"/>
              <a:t>Third-level bullet 20 </a:t>
            </a:r>
            <a:r>
              <a:rPr lang="en-US" dirty="0" err="1" smtClean="0"/>
              <a:t>pt</a:t>
            </a:r>
            <a:r>
              <a:rPr lang="en-US" dirty="0" smtClean="0"/>
              <a:t>, on single line spacing, with 2 </a:t>
            </a:r>
            <a:r>
              <a:rPr lang="en-US" dirty="0" err="1" smtClean="0"/>
              <a:t>pts</a:t>
            </a:r>
            <a:r>
              <a:rPr lang="en-US" dirty="0" smtClean="0"/>
              <a:t> before &amp; after</a:t>
            </a:r>
          </a:p>
          <a:p>
            <a:pPr lvl="3"/>
            <a:r>
              <a:rPr lang="en-US" dirty="0" smtClean="0"/>
              <a:t>Fourth-level bullet (rarely used—not easily legible on screen) 19 </a:t>
            </a:r>
            <a:r>
              <a:rPr lang="en-US" dirty="0" err="1" smtClean="0"/>
              <a:t>pt</a:t>
            </a:r>
            <a:r>
              <a:rPr lang="en-US" dirty="0" smtClean="0"/>
              <a:t>, on single line spacing, with 1.5 </a:t>
            </a:r>
            <a:r>
              <a:rPr lang="en-US" dirty="0" err="1" smtClean="0"/>
              <a:t>pts</a:t>
            </a:r>
            <a:r>
              <a:rPr lang="en-US" dirty="0" smtClean="0"/>
              <a:t> before &amp; after</a:t>
            </a:r>
          </a:p>
          <a:p>
            <a:pPr lvl="4"/>
            <a:r>
              <a:rPr lang="en-US" dirty="0" smtClean="0"/>
              <a:t>Fifth-level bullet (very rarely used) 18-pt, on single line spacing, with 1 </a:t>
            </a:r>
            <a:r>
              <a:rPr lang="en-US" dirty="0" err="1" smtClean="0"/>
              <a:t>pt</a:t>
            </a:r>
            <a:r>
              <a:rPr lang="en-US" dirty="0" smtClean="0"/>
              <a:t> before &amp; after</a:t>
            </a:r>
          </a:p>
          <a:p>
            <a:endParaRPr lang="en-US" dirty="0"/>
          </a:p>
        </p:txBody>
      </p:sp>
    </p:spTree>
    <p:extLst>
      <p:ext uri="{BB962C8B-B14F-4D97-AF65-F5344CB8AC3E}">
        <p14:creationId xmlns:p14="http://schemas.microsoft.com/office/powerpoint/2010/main" val="26439027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061134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81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993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748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sldNum" sz="quarter" idx="11"/>
          </p:nvPr>
        </p:nvSpPr>
        <p:spPr>
          <a:ln/>
        </p:spPr>
        <p:txBody>
          <a:bodyPr/>
          <a:lstStyle>
            <a:lvl1pPr>
              <a:defRPr/>
            </a:lvl1pPr>
          </a:lstStyle>
          <a:p>
            <a:fld id="{59EF2110-0B84-46EA-AFC9-49E3181D785C}" type="slidenum">
              <a:rPr lang="en-US" smtClean="0"/>
              <a:t>‹#›</a:t>
            </a:fld>
            <a:endParaRPr lang="en-US" dirty="0"/>
          </a:p>
        </p:txBody>
      </p:sp>
      <p:sp>
        <p:nvSpPr>
          <p:cNvPr id="7" name="Rectangle 11"/>
          <p:cNvSpPr>
            <a:spLocks noGrp="1" noChangeArrowheads="1"/>
          </p:cNvSpPr>
          <p:nvPr>
            <p:ph type="ftr" sz="quarter" idx="12"/>
          </p:nvPr>
        </p:nvSpPr>
        <p:spPr>
          <a:ln/>
        </p:spPr>
        <p:txBody>
          <a:bodyPr/>
          <a:lstStyle>
            <a:lvl1pPr>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15989101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09600" y="990600"/>
            <a:ext cx="11074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First-level bullet 24 </a:t>
            </a:r>
            <a:r>
              <a:rPr lang="en-US" dirty="0" err="1" smtClean="0"/>
              <a:t>pt</a:t>
            </a:r>
            <a:r>
              <a:rPr lang="en-US" dirty="0" smtClean="0"/>
              <a:t>, on single line spacing, with 2.5 </a:t>
            </a:r>
            <a:r>
              <a:rPr lang="en-US" dirty="0" err="1" smtClean="0"/>
              <a:t>pts</a:t>
            </a:r>
            <a:r>
              <a:rPr lang="en-US" dirty="0" smtClean="0"/>
              <a:t> before &amp; after</a:t>
            </a:r>
          </a:p>
          <a:p>
            <a:pPr lvl="1"/>
            <a:r>
              <a:rPr lang="en-US" dirty="0" smtClean="0"/>
              <a:t>Second-level bullet 22 </a:t>
            </a:r>
            <a:r>
              <a:rPr lang="en-US" dirty="0" err="1" smtClean="0"/>
              <a:t>pt</a:t>
            </a:r>
            <a:r>
              <a:rPr lang="en-US" dirty="0" smtClean="0"/>
              <a:t>, on single line spacing, with 2.5 </a:t>
            </a:r>
            <a:r>
              <a:rPr lang="en-US" dirty="0" err="1" smtClean="0"/>
              <a:t>pts</a:t>
            </a:r>
            <a:r>
              <a:rPr lang="en-US" dirty="0" smtClean="0"/>
              <a:t> before &amp; after</a:t>
            </a:r>
          </a:p>
          <a:p>
            <a:pPr lvl="2"/>
            <a:r>
              <a:rPr lang="en-US" dirty="0" smtClean="0"/>
              <a:t>Third-level bullet 20 </a:t>
            </a:r>
            <a:r>
              <a:rPr lang="en-US" dirty="0" err="1" smtClean="0"/>
              <a:t>pt</a:t>
            </a:r>
            <a:r>
              <a:rPr lang="en-US" dirty="0" smtClean="0"/>
              <a:t>, on single line spacing, with 2.5 </a:t>
            </a:r>
            <a:r>
              <a:rPr lang="en-US" dirty="0" err="1" smtClean="0"/>
              <a:t>pts</a:t>
            </a:r>
            <a:r>
              <a:rPr lang="en-US" dirty="0" smtClean="0"/>
              <a:t> before &amp; after</a:t>
            </a:r>
          </a:p>
          <a:p>
            <a:pPr lvl="3"/>
            <a:r>
              <a:rPr lang="en-US" dirty="0" smtClean="0"/>
              <a:t>Fourth-level bullet 18 </a:t>
            </a:r>
            <a:r>
              <a:rPr lang="en-US" dirty="0" err="1" smtClean="0"/>
              <a:t>pt</a:t>
            </a:r>
            <a:r>
              <a:rPr lang="en-US" dirty="0" smtClean="0"/>
              <a:t>, on single line spacing, with 2 </a:t>
            </a:r>
            <a:r>
              <a:rPr lang="en-US" dirty="0" err="1" smtClean="0"/>
              <a:t>pts</a:t>
            </a:r>
            <a:r>
              <a:rPr lang="en-US" dirty="0" smtClean="0"/>
              <a:t> before &amp; after</a:t>
            </a:r>
          </a:p>
          <a:p>
            <a:pPr lvl="4"/>
            <a:r>
              <a:rPr lang="en-US" dirty="0" smtClean="0"/>
              <a:t>Fifth-level bullet 16-pt, on single line spacing, with 2 </a:t>
            </a:r>
            <a:r>
              <a:rPr lang="en-US" dirty="0" err="1" smtClean="0"/>
              <a:t>pts</a:t>
            </a:r>
            <a:r>
              <a:rPr lang="en-US" dirty="0" smtClean="0"/>
              <a:t> before &amp; after </a:t>
            </a:r>
          </a:p>
        </p:txBody>
      </p:sp>
      <p:sp>
        <p:nvSpPr>
          <p:cNvPr id="256005" name="Rectangle 5"/>
          <p:cNvSpPr>
            <a:spLocks noGrp="1" noChangeArrowheads="1"/>
          </p:cNvSpPr>
          <p:nvPr>
            <p:ph type="sldNum" sz="quarter" idx="4"/>
          </p:nvPr>
        </p:nvSpPr>
        <p:spPr bwMode="auto">
          <a:xfrm>
            <a:off x="11480800" y="6629400"/>
            <a:ext cx="711200" cy="22860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bodyPr>
          <a:lstStyle>
            <a:lvl1pPr algn="r">
              <a:lnSpc>
                <a:spcPts val="900"/>
              </a:lnSpc>
              <a:defRPr sz="900">
                <a:solidFill>
                  <a:schemeClr val="bg1">
                    <a:lumMod val="50000"/>
                  </a:schemeClr>
                </a:solidFill>
                <a:latin typeface="Arial Narrow" pitchFamily="34" charset="0"/>
                <a:cs typeface="Arial Narrow" pitchFamily="34" charset="0"/>
              </a:defRPr>
            </a:lvl1pPr>
          </a:lstStyle>
          <a:p>
            <a:fld id="{59EF2110-0B84-46EA-AFC9-49E3181D785C}" type="slidenum">
              <a:rPr lang="en-US" smtClean="0"/>
              <a:t>‹#›</a:t>
            </a:fld>
            <a:endParaRPr lang="en-US" dirty="0"/>
          </a:p>
        </p:txBody>
      </p:sp>
      <p:pic>
        <p:nvPicPr>
          <p:cNvPr id="1034" name="Picture 10" descr="Untitled-1 copy"/>
          <p:cNvPicPr>
            <a:picLocks noChangeAspect="1" noChangeArrowheads="1"/>
          </p:cNvPicPr>
          <p:nvPr/>
        </p:nvPicPr>
        <p:blipFill>
          <a:blip r:embed="rId14" cstate="print"/>
          <a:srcRect/>
          <a:stretch>
            <a:fillRect/>
          </a:stretch>
        </p:blipFill>
        <p:spPr bwMode="auto">
          <a:xfrm>
            <a:off x="0" y="762000"/>
            <a:ext cx="12192000" cy="107950"/>
          </a:xfrm>
          <a:prstGeom prst="rect">
            <a:avLst/>
          </a:prstGeom>
          <a:noFill/>
          <a:ln w="9525">
            <a:noFill/>
            <a:miter lim="800000"/>
            <a:headEnd/>
            <a:tailEnd/>
          </a:ln>
        </p:spPr>
      </p:pic>
      <p:sp>
        <p:nvSpPr>
          <p:cNvPr id="256011" name="Rectangle 11"/>
          <p:cNvSpPr>
            <a:spLocks noGrp="1" noChangeArrowheads="1"/>
          </p:cNvSpPr>
          <p:nvPr>
            <p:ph type="ftr" sz="quarter" idx="3"/>
          </p:nvPr>
        </p:nvSpPr>
        <p:spPr bwMode="auto">
          <a:xfrm>
            <a:off x="1219200" y="6629400"/>
            <a:ext cx="975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ts val="900"/>
              </a:lnSpc>
              <a:defRPr sz="900" i="1">
                <a:solidFill>
                  <a:schemeClr val="bg1">
                    <a:lumMod val="50000"/>
                  </a:schemeClr>
                </a:solidFill>
                <a:latin typeface="Arial Narrow" pitchFamily="34" charset="0"/>
                <a:cs typeface="Arial" pitchFamily="34" charset="0"/>
              </a:defRPr>
            </a:lvl1pPr>
          </a:lstStyle>
          <a:p>
            <a:r>
              <a:rPr lang="en-US" dirty="0" smtClean="0"/>
              <a:t>The technical data in this document is controlled under the U.S. Export Regulations, release to foreign persons may require an export authorization.</a:t>
            </a:r>
            <a:endParaRPr lang="en-US" dirty="0"/>
          </a:p>
        </p:txBody>
      </p:sp>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1176379" y="39207"/>
            <a:ext cx="812043" cy="609032"/>
          </a:xfrm>
          <a:prstGeom prst="rect">
            <a:avLst/>
          </a:prstGeom>
          <a:noFill/>
          <a:ln w="9525">
            <a:noFill/>
            <a:miter lim="800000"/>
            <a:headEnd/>
            <a:tailEnd/>
          </a:ln>
        </p:spPr>
      </p:pic>
      <p:sp>
        <p:nvSpPr>
          <p:cNvPr id="14" name="Text Box 7"/>
          <p:cNvSpPr txBox="1">
            <a:spLocks noChangeArrowheads="1"/>
          </p:cNvSpPr>
          <p:nvPr/>
        </p:nvSpPr>
        <p:spPr bwMode="auto">
          <a:xfrm>
            <a:off x="9743440" y="646584"/>
            <a:ext cx="2448560" cy="230832"/>
          </a:xfrm>
          <a:prstGeom prst="rect">
            <a:avLst/>
          </a:prstGeom>
          <a:noFill/>
          <a:ln w="9525">
            <a:noFill/>
            <a:miter lim="800000"/>
            <a:headEnd/>
            <a:tailEnd/>
          </a:ln>
          <a:effectLst/>
        </p:spPr>
        <p:txBody>
          <a:bodyPr wrap="square">
            <a:spAutoFit/>
          </a:bodyPr>
          <a:lstStyle/>
          <a:p>
            <a:pPr algn="r" eaLnBrk="0" fontAlgn="base" hangingPunct="0">
              <a:spcBef>
                <a:spcPct val="50000"/>
              </a:spcBef>
              <a:spcAft>
                <a:spcPct val="0"/>
              </a:spcAft>
              <a:defRPr/>
            </a:pPr>
            <a:r>
              <a:rPr lang="en-US" sz="900" dirty="0">
                <a:solidFill>
                  <a:srgbClr val="333399"/>
                </a:solidFill>
                <a:latin typeface="Calibri" pitchFamily="34" charset="0"/>
                <a:cs typeface="Arial" charset="0"/>
              </a:rPr>
              <a:t>ExoPlanet Exploration Program</a:t>
            </a:r>
            <a:endParaRPr lang="en-US" sz="300" i="1" dirty="0">
              <a:solidFill>
                <a:srgbClr val="333399"/>
              </a:solidFill>
              <a:latin typeface="Calibri" pitchFamily="34" charset="0"/>
              <a:cs typeface="Arial" charset="0"/>
            </a:endParaRPr>
          </a:p>
        </p:txBody>
      </p:sp>
    </p:spTree>
    <p:extLst>
      <p:ext uri="{BB962C8B-B14F-4D97-AF65-F5344CB8AC3E}">
        <p14:creationId xmlns:p14="http://schemas.microsoft.com/office/powerpoint/2010/main" val="71720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790015"/>
          </a:solidFill>
          <a:latin typeface="Calibri" pitchFamily="34" charset="0"/>
          <a:ea typeface="+mj-ea"/>
          <a:cs typeface="+mj-cs"/>
        </a:defRPr>
      </a:lvl1pPr>
      <a:lvl2pPr algn="r" rtl="0" eaLnBrk="1" fontAlgn="base" hangingPunct="1">
        <a:spcBef>
          <a:spcPct val="0"/>
        </a:spcBef>
        <a:spcAft>
          <a:spcPct val="0"/>
        </a:spcAft>
        <a:defRPr sz="3600">
          <a:solidFill>
            <a:srgbClr val="790015"/>
          </a:solidFill>
          <a:latin typeface="Calibri" pitchFamily="34" charset="0"/>
        </a:defRPr>
      </a:lvl2pPr>
      <a:lvl3pPr algn="r" rtl="0" eaLnBrk="1" fontAlgn="base" hangingPunct="1">
        <a:spcBef>
          <a:spcPct val="0"/>
        </a:spcBef>
        <a:spcAft>
          <a:spcPct val="0"/>
        </a:spcAft>
        <a:defRPr sz="3600">
          <a:solidFill>
            <a:srgbClr val="790015"/>
          </a:solidFill>
          <a:latin typeface="Calibri" pitchFamily="34" charset="0"/>
        </a:defRPr>
      </a:lvl3pPr>
      <a:lvl4pPr algn="r" rtl="0" eaLnBrk="1" fontAlgn="base" hangingPunct="1">
        <a:spcBef>
          <a:spcPct val="0"/>
        </a:spcBef>
        <a:spcAft>
          <a:spcPct val="0"/>
        </a:spcAft>
        <a:defRPr sz="3600">
          <a:solidFill>
            <a:srgbClr val="790015"/>
          </a:solidFill>
          <a:latin typeface="Calibri" pitchFamily="34" charset="0"/>
        </a:defRPr>
      </a:lvl4pPr>
      <a:lvl5pPr algn="r" rtl="0" eaLnBrk="1" fontAlgn="base" hangingPunct="1">
        <a:spcBef>
          <a:spcPct val="0"/>
        </a:spcBef>
        <a:spcAft>
          <a:spcPct val="0"/>
        </a:spcAft>
        <a:defRPr sz="3600">
          <a:solidFill>
            <a:srgbClr val="790015"/>
          </a:solidFill>
          <a:latin typeface="Calibri" pitchFamily="34" charset="0"/>
        </a:defRPr>
      </a:lvl5pPr>
      <a:lvl6pPr marL="457200" algn="r" rtl="0" eaLnBrk="1" fontAlgn="base" hangingPunct="1">
        <a:spcBef>
          <a:spcPct val="0"/>
        </a:spcBef>
        <a:spcAft>
          <a:spcPct val="0"/>
        </a:spcAft>
        <a:defRPr sz="3200">
          <a:solidFill>
            <a:srgbClr val="790015"/>
          </a:solidFill>
          <a:latin typeface="Garamond" pitchFamily="18" charset="0"/>
        </a:defRPr>
      </a:lvl6pPr>
      <a:lvl7pPr marL="914400" algn="r" rtl="0" eaLnBrk="1" fontAlgn="base" hangingPunct="1">
        <a:spcBef>
          <a:spcPct val="0"/>
        </a:spcBef>
        <a:spcAft>
          <a:spcPct val="0"/>
        </a:spcAft>
        <a:defRPr sz="3200">
          <a:solidFill>
            <a:srgbClr val="790015"/>
          </a:solidFill>
          <a:latin typeface="Garamond" pitchFamily="18" charset="0"/>
        </a:defRPr>
      </a:lvl7pPr>
      <a:lvl8pPr marL="1371600" algn="r" rtl="0" eaLnBrk="1" fontAlgn="base" hangingPunct="1">
        <a:spcBef>
          <a:spcPct val="0"/>
        </a:spcBef>
        <a:spcAft>
          <a:spcPct val="0"/>
        </a:spcAft>
        <a:defRPr sz="3200">
          <a:solidFill>
            <a:srgbClr val="790015"/>
          </a:solidFill>
          <a:latin typeface="Garamond" pitchFamily="18" charset="0"/>
        </a:defRPr>
      </a:lvl8pPr>
      <a:lvl9pPr marL="1828800" algn="r" rtl="0" eaLnBrk="1" fontAlgn="base" hangingPunct="1">
        <a:spcBef>
          <a:spcPct val="0"/>
        </a:spcBef>
        <a:spcAft>
          <a:spcPct val="0"/>
        </a:spcAft>
        <a:defRPr sz="3200">
          <a:solidFill>
            <a:srgbClr val="790015"/>
          </a:solidFill>
          <a:latin typeface="Garamond" pitchFamily="18" charset="0"/>
        </a:defRPr>
      </a:lvl9pPr>
    </p:titleStyle>
    <p:bodyStyle>
      <a:lvl1pPr marL="228600" indent="-228600" algn="l" rtl="0" eaLnBrk="1" fontAlgn="base" hangingPunct="1">
        <a:spcBef>
          <a:spcPts val="250"/>
        </a:spcBef>
        <a:spcAft>
          <a:spcPts val="250"/>
        </a:spcAft>
        <a:buChar char="•"/>
        <a:defRPr sz="2400">
          <a:solidFill>
            <a:srgbClr val="333399"/>
          </a:solidFill>
          <a:latin typeface="Calibri" pitchFamily="34" charset="0"/>
          <a:ea typeface="+mn-ea"/>
          <a:cs typeface="Calibri" pitchFamily="34" charset="0"/>
        </a:defRPr>
      </a:lvl1pPr>
      <a:lvl2pPr marL="457200" indent="-228600" algn="l" rtl="0" eaLnBrk="1" fontAlgn="base" hangingPunct="1">
        <a:spcBef>
          <a:spcPts val="250"/>
        </a:spcBef>
        <a:spcAft>
          <a:spcPts val="250"/>
        </a:spcAft>
        <a:buChar char="–"/>
        <a:defRPr sz="2200">
          <a:solidFill>
            <a:srgbClr val="333399"/>
          </a:solidFill>
          <a:latin typeface="Calibri" pitchFamily="34" charset="0"/>
          <a:cs typeface="Calibri" pitchFamily="34" charset="0"/>
        </a:defRPr>
      </a:lvl2pPr>
      <a:lvl3pPr marL="685800" indent="-228600" algn="l" rtl="0" eaLnBrk="1" fontAlgn="base" hangingPunct="1">
        <a:spcBef>
          <a:spcPts val="250"/>
        </a:spcBef>
        <a:spcAft>
          <a:spcPts val="250"/>
        </a:spcAft>
        <a:buChar char="•"/>
        <a:defRPr sz="2000">
          <a:solidFill>
            <a:srgbClr val="333399"/>
          </a:solidFill>
          <a:latin typeface="Calibri" pitchFamily="34" charset="0"/>
          <a:cs typeface="Calibri" pitchFamily="34" charset="0"/>
        </a:defRPr>
      </a:lvl3pPr>
      <a:lvl4pPr marL="914400" indent="-228600" algn="l" rtl="0" eaLnBrk="1" fontAlgn="base" hangingPunct="1">
        <a:spcBef>
          <a:spcPts val="200"/>
        </a:spcBef>
        <a:spcAft>
          <a:spcPts val="200"/>
        </a:spcAft>
        <a:buChar char="–"/>
        <a:defRPr>
          <a:solidFill>
            <a:srgbClr val="333399"/>
          </a:solidFill>
          <a:latin typeface="Calibri" pitchFamily="34" charset="0"/>
          <a:cs typeface="Calibri" pitchFamily="34" charset="0"/>
        </a:defRPr>
      </a:lvl4pPr>
      <a:lvl5pPr marL="1143000" indent="-228600" algn="l" rtl="0" eaLnBrk="1" fontAlgn="base" hangingPunct="1">
        <a:spcBef>
          <a:spcPts val="200"/>
        </a:spcBef>
        <a:spcAft>
          <a:spcPts val="200"/>
        </a:spcAft>
        <a:buChar char="»"/>
        <a:defRPr sz="1600">
          <a:solidFill>
            <a:srgbClr val="333399"/>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600">
          <a:solidFill>
            <a:srgbClr val="333399"/>
          </a:solidFill>
          <a:latin typeface="+mn-lt"/>
        </a:defRPr>
      </a:lvl6pPr>
      <a:lvl7pPr marL="2971800" indent="-228600" algn="l" rtl="0" eaLnBrk="1" fontAlgn="base" hangingPunct="1">
        <a:spcBef>
          <a:spcPct val="20000"/>
        </a:spcBef>
        <a:spcAft>
          <a:spcPct val="0"/>
        </a:spcAft>
        <a:buChar char="»"/>
        <a:defRPr sz="1600">
          <a:solidFill>
            <a:srgbClr val="333399"/>
          </a:solidFill>
          <a:latin typeface="+mn-lt"/>
        </a:defRPr>
      </a:lvl7pPr>
      <a:lvl8pPr marL="3429000" indent="-228600" algn="l" rtl="0" eaLnBrk="1" fontAlgn="base" hangingPunct="1">
        <a:spcBef>
          <a:spcPct val="20000"/>
        </a:spcBef>
        <a:spcAft>
          <a:spcPct val="0"/>
        </a:spcAft>
        <a:buChar char="»"/>
        <a:defRPr sz="1600">
          <a:solidFill>
            <a:srgbClr val="333399"/>
          </a:solidFill>
          <a:latin typeface="+mn-lt"/>
        </a:defRPr>
      </a:lvl8pPr>
      <a:lvl9pPr marL="3886200" indent="-228600" algn="l" rtl="0" eaLnBrk="1" fontAlgn="base" hangingPunct="1">
        <a:spcBef>
          <a:spcPct val="20000"/>
        </a:spcBef>
        <a:spcAft>
          <a:spcPct val="0"/>
        </a:spcAft>
        <a:buChar char="»"/>
        <a:defRPr sz="16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09600" y="990600"/>
            <a:ext cx="11074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First-level bullet 24 </a:t>
            </a:r>
            <a:r>
              <a:rPr lang="en-US" dirty="0" err="1" smtClean="0"/>
              <a:t>pt</a:t>
            </a:r>
            <a:r>
              <a:rPr lang="en-US" dirty="0" smtClean="0"/>
              <a:t>, on single line spacing, with 2.5 </a:t>
            </a:r>
            <a:r>
              <a:rPr lang="en-US" dirty="0" err="1" smtClean="0"/>
              <a:t>pts</a:t>
            </a:r>
            <a:r>
              <a:rPr lang="en-US" dirty="0" smtClean="0"/>
              <a:t> before &amp; after</a:t>
            </a:r>
          </a:p>
          <a:p>
            <a:pPr lvl="1"/>
            <a:r>
              <a:rPr lang="en-US" dirty="0" smtClean="0"/>
              <a:t>Second-level bullet 22 </a:t>
            </a:r>
            <a:r>
              <a:rPr lang="en-US" dirty="0" err="1" smtClean="0"/>
              <a:t>pt</a:t>
            </a:r>
            <a:r>
              <a:rPr lang="en-US" dirty="0" smtClean="0"/>
              <a:t>, on single line spacing, with 2.5 </a:t>
            </a:r>
            <a:r>
              <a:rPr lang="en-US" dirty="0" err="1" smtClean="0"/>
              <a:t>pts</a:t>
            </a:r>
            <a:r>
              <a:rPr lang="en-US" dirty="0" smtClean="0"/>
              <a:t> before &amp; after</a:t>
            </a:r>
          </a:p>
          <a:p>
            <a:pPr lvl="2"/>
            <a:r>
              <a:rPr lang="en-US" dirty="0" smtClean="0"/>
              <a:t>Third-level bullet 20 </a:t>
            </a:r>
            <a:r>
              <a:rPr lang="en-US" dirty="0" err="1" smtClean="0"/>
              <a:t>pt</a:t>
            </a:r>
            <a:r>
              <a:rPr lang="en-US" dirty="0" smtClean="0"/>
              <a:t>, on single line spacing, with 2.5 </a:t>
            </a:r>
            <a:r>
              <a:rPr lang="en-US" dirty="0" err="1" smtClean="0"/>
              <a:t>pts</a:t>
            </a:r>
            <a:r>
              <a:rPr lang="en-US" dirty="0" smtClean="0"/>
              <a:t> before &amp; after</a:t>
            </a:r>
          </a:p>
          <a:p>
            <a:pPr lvl="3"/>
            <a:r>
              <a:rPr lang="en-US" dirty="0" smtClean="0"/>
              <a:t>Fourth-level bullet 18 </a:t>
            </a:r>
            <a:r>
              <a:rPr lang="en-US" dirty="0" err="1" smtClean="0"/>
              <a:t>pt</a:t>
            </a:r>
            <a:r>
              <a:rPr lang="en-US" dirty="0" smtClean="0"/>
              <a:t>, on single line spacing, with 2 </a:t>
            </a:r>
            <a:r>
              <a:rPr lang="en-US" dirty="0" err="1" smtClean="0"/>
              <a:t>pts</a:t>
            </a:r>
            <a:r>
              <a:rPr lang="en-US" dirty="0" smtClean="0"/>
              <a:t> before &amp; after</a:t>
            </a:r>
          </a:p>
          <a:p>
            <a:pPr lvl="4"/>
            <a:r>
              <a:rPr lang="en-US" dirty="0" smtClean="0"/>
              <a:t>Fifth-level bullet 16-pt, on single line spacing, with 2 </a:t>
            </a:r>
            <a:r>
              <a:rPr lang="en-US" dirty="0" err="1" smtClean="0"/>
              <a:t>pts</a:t>
            </a:r>
            <a:r>
              <a:rPr lang="en-US" dirty="0" smtClean="0"/>
              <a:t> before &amp; after </a:t>
            </a:r>
          </a:p>
        </p:txBody>
      </p:sp>
      <p:sp>
        <p:nvSpPr>
          <p:cNvPr id="256005" name="Rectangle 5"/>
          <p:cNvSpPr>
            <a:spLocks noGrp="1" noChangeArrowheads="1"/>
          </p:cNvSpPr>
          <p:nvPr>
            <p:ph type="sldNum" sz="quarter" idx="4"/>
          </p:nvPr>
        </p:nvSpPr>
        <p:spPr bwMode="auto">
          <a:xfrm>
            <a:off x="11480800" y="6629400"/>
            <a:ext cx="711200" cy="22860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bodyPr>
          <a:lstStyle>
            <a:lvl1pPr algn="r">
              <a:lnSpc>
                <a:spcPts val="900"/>
              </a:lnSpc>
              <a:defRPr sz="900">
                <a:solidFill>
                  <a:schemeClr val="bg1">
                    <a:lumMod val="50000"/>
                  </a:schemeClr>
                </a:solidFill>
                <a:latin typeface="Arial Narrow" pitchFamily="34" charset="0"/>
                <a:cs typeface="Arial Narrow" pitchFamily="34" charset="0"/>
              </a:defRPr>
            </a:lvl1pPr>
          </a:lstStyle>
          <a:p>
            <a:fld id="{66067FEF-5467-47EF-989C-A389AA1AA895}" type="slidenum">
              <a:rPr lang="en-US" smtClean="0"/>
              <a:t>‹#›</a:t>
            </a:fld>
            <a:endParaRPr lang="en-US" dirty="0"/>
          </a:p>
        </p:txBody>
      </p:sp>
      <p:pic>
        <p:nvPicPr>
          <p:cNvPr id="1034" name="Picture 10" descr="Untitled-1 copy"/>
          <p:cNvPicPr>
            <a:picLocks noChangeAspect="1" noChangeArrowheads="1"/>
          </p:cNvPicPr>
          <p:nvPr/>
        </p:nvPicPr>
        <p:blipFill>
          <a:blip r:embed="rId16" cstate="print"/>
          <a:srcRect/>
          <a:stretch>
            <a:fillRect/>
          </a:stretch>
        </p:blipFill>
        <p:spPr bwMode="auto">
          <a:xfrm>
            <a:off x="0" y="762000"/>
            <a:ext cx="12192000" cy="107950"/>
          </a:xfrm>
          <a:prstGeom prst="rect">
            <a:avLst/>
          </a:prstGeom>
          <a:noFill/>
          <a:ln w="9525">
            <a:noFill/>
            <a:miter lim="800000"/>
            <a:headEnd/>
            <a:tailEnd/>
          </a:ln>
        </p:spPr>
      </p:pic>
      <p:sp>
        <p:nvSpPr>
          <p:cNvPr id="256011" name="Rectangle 11"/>
          <p:cNvSpPr>
            <a:spLocks noGrp="1" noChangeArrowheads="1"/>
          </p:cNvSpPr>
          <p:nvPr>
            <p:ph type="ftr" sz="quarter" idx="3"/>
          </p:nvPr>
        </p:nvSpPr>
        <p:spPr bwMode="auto">
          <a:xfrm>
            <a:off x="1219200" y="6629400"/>
            <a:ext cx="975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ts val="900"/>
              </a:lnSpc>
              <a:defRPr sz="900" i="1">
                <a:solidFill>
                  <a:schemeClr val="bg1">
                    <a:lumMod val="50000"/>
                  </a:schemeClr>
                </a:solidFill>
                <a:latin typeface="Arial Narrow" pitchFamily="34" charset="0"/>
                <a:cs typeface="Arial" pitchFamily="34" charset="0"/>
              </a:defRPr>
            </a:lvl1pPr>
          </a:lstStyle>
          <a:p>
            <a:r>
              <a:rPr lang="en-US" dirty="0" smtClean="0"/>
              <a:t>The technical data in this document is controlled under the U.S. Export Regulations, release to foreign persons may require an export authorization.</a:t>
            </a:r>
            <a:endParaRPr lang="en-US" dirty="0"/>
          </a:p>
        </p:txBody>
      </p:sp>
      <p:pic>
        <p:nvPicPr>
          <p:cNvPr id="1032" name="Picture 8"/>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1176379" y="39207"/>
            <a:ext cx="812043" cy="609032"/>
          </a:xfrm>
          <a:prstGeom prst="rect">
            <a:avLst/>
          </a:prstGeom>
          <a:noFill/>
          <a:ln w="9525">
            <a:noFill/>
            <a:miter lim="800000"/>
            <a:headEnd/>
            <a:tailEnd/>
          </a:ln>
        </p:spPr>
      </p:pic>
      <p:sp>
        <p:nvSpPr>
          <p:cNvPr id="14" name="Text Box 7"/>
          <p:cNvSpPr txBox="1">
            <a:spLocks noChangeArrowheads="1"/>
          </p:cNvSpPr>
          <p:nvPr/>
        </p:nvSpPr>
        <p:spPr bwMode="auto">
          <a:xfrm>
            <a:off x="9743440" y="646584"/>
            <a:ext cx="2448560" cy="230832"/>
          </a:xfrm>
          <a:prstGeom prst="rect">
            <a:avLst/>
          </a:prstGeom>
          <a:noFill/>
          <a:ln w="9525">
            <a:noFill/>
            <a:miter lim="800000"/>
            <a:headEnd/>
            <a:tailEnd/>
          </a:ln>
          <a:effectLst/>
        </p:spPr>
        <p:txBody>
          <a:bodyPr wrap="square">
            <a:spAutoFit/>
          </a:bodyPr>
          <a:lstStyle/>
          <a:p>
            <a:pPr algn="r" eaLnBrk="0" fontAlgn="base" hangingPunct="0">
              <a:spcBef>
                <a:spcPct val="50000"/>
              </a:spcBef>
              <a:spcAft>
                <a:spcPct val="0"/>
              </a:spcAft>
              <a:defRPr/>
            </a:pPr>
            <a:r>
              <a:rPr lang="en-US" sz="900" dirty="0">
                <a:solidFill>
                  <a:srgbClr val="333399"/>
                </a:solidFill>
                <a:latin typeface="Calibri" pitchFamily="34" charset="0"/>
                <a:cs typeface="Arial" charset="0"/>
              </a:rPr>
              <a:t>ExoPlanet Exploration Program</a:t>
            </a:r>
            <a:endParaRPr lang="en-US" sz="300" i="1" dirty="0">
              <a:solidFill>
                <a:srgbClr val="333399"/>
              </a:solidFill>
              <a:latin typeface="Calibri" pitchFamily="34" charset="0"/>
              <a:cs typeface="Arial" charset="0"/>
            </a:endParaRPr>
          </a:p>
        </p:txBody>
      </p:sp>
    </p:spTree>
    <p:extLst>
      <p:ext uri="{BB962C8B-B14F-4D97-AF65-F5344CB8AC3E}">
        <p14:creationId xmlns:p14="http://schemas.microsoft.com/office/powerpoint/2010/main" val="29824108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1" r:id="rId13"/>
    <p:sldLayoutId id="2147483702"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790015"/>
          </a:solidFill>
          <a:latin typeface="Calibri" pitchFamily="34" charset="0"/>
          <a:ea typeface="+mj-ea"/>
          <a:cs typeface="+mj-cs"/>
        </a:defRPr>
      </a:lvl1pPr>
      <a:lvl2pPr algn="r" rtl="0" eaLnBrk="1" fontAlgn="base" hangingPunct="1">
        <a:spcBef>
          <a:spcPct val="0"/>
        </a:spcBef>
        <a:spcAft>
          <a:spcPct val="0"/>
        </a:spcAft>
        <a:defRPr sz="3600">
          <a:solidFill>
            <a:srgbClr val="790015"/>
          </a:solidFill>
          <a:latin typeface="Calibri" pitchFamily="34" charset="0"/>
        </a:defRPr>
      </a:lvl2pPr>
      <a:lvl3pPr algn="r" rtl="0" eaLnBrk="1" fontAlgn="base" hangingPunct="1">
        <a:spcBef>
          <a:spcPct val="0"/>
        </a:spcBef>
        <a:spcAft>
          <a:spcPct val="0"/>
        </a:spcAft>
        <a:defRPr sz="3600">
          <a:solidFill>
            <a:srgbClr val="790015"/>
          </a:solidFill>
          <a:latin typeface="Calibri" pitchFamily="34" charset="0"/>
        </a:defRPr>
      </a:lvl3pPr>
      <a:lvl4pPr algn="r" rtl="0" eaLnBrk="1" fontAlgn="base" hangingPunct="1">
        <a:spcBef>
          <a:spcPct val="0"/>
        </a:spcBef>
        <a:spcAft>
          <a:spcPct val="0"/>
        </a:spcAft>
        <a:defRPr sz="3600">
          <a:solidFill>
            <a:srgbClr val="790015"/>
          </a:solidFill>
          <a:latin typeface="Calibri" pitchFamily="34" charset="0"/>
        </a:defRPr>
      </a:lvl4pPr>
      <a:lvl5pPr algn="r" rtl="0" eaLnBrk="1" fontAlgn="base" hangingPunct="1">
        <a:spcBef>
          <a:spcPct val="0"/>
        </a:spcBef>
        <a:spcAft>
          <a:spcPct val="0"/>
        </a:spcAft>
        <a:defRPr sz="3600">
          <a:solidFill>
            <a:srgbClr val="790015"/>
          </a:solidFill>
          <a:latin typeface="Calibri" pitchFamily="34" charset="0"/>
        </a:defRPr>
      </a:lvl5pPr>
      <a:lvl6pPr marL="457200" algn="r" rtl="0" eaLnBrk="1" fontAlgn="base" hangingPunct="1">
        <a:spcBef>
          <a:spcPct val="0"/>
        </a:spcBef>
        <a:spcAft>
          <a:spcPct val="0"/>
        </a:spcAft>
        <a:defRPr sz="3200">
          <a:solidFill>
            <a:srgbClr val="790015"/>
          </a:solidFill>
          <a:latin typeface="Garamond" pitchFamily="18" charset="0"/>
        </a:defRPr>
      </a:lvl6pPr>
      <a:lvl7pPr marL="914400" algn="r" rtl="0" eaLnBrk="1" fontAlgn="base" hangingPunct="1">
        <a:spcBef>
          <a:spcPct val="0"/>
        </a:spcBef>
        <a:spcAft>
          <a:spcPct val="0"/>
        </a:spcAft>
        <a:defRPr sz="3200">
          <a:solidFill>
            <a:srgbClr val="790015"/>
          </a:solidFill>
          <a:latin typeface="Garamond" pitchFamily="18" charset="0"/>
        </a:defRPr>
      </a:lvl7pPr>
      <a:lvl8pPr marL="1371600" algn="r" rtl="0" eaLnBrk="1" fontAlgn="base" hangingPunct="1">
        <a:spcBef>
          <a:spcPct val="0"/>
        </a:spcBef>
        <a:spcAft>
          <a:spcPct val="0"/>
        </a:spcAft>
        <a:defRPr sz="3200">
          <a:solidFill>
            <a:srgbClr val="790015"/>
          </a:solidFill>
          <a:latin typeface="Garamond" pitchFamily="18" charset="0"/>
        </a:defRPr>
      </a:lvl8pPr>
      <a:lvl9pPr marL="1828800" algn="r" rtl="0" eaLnBrk="1" fontAlgn="base" hangingPunct="1">
        <a:spcBef>
          <a:spcPct val="0"/>
        </a:spcBef>
        <a:spcAft>
          <a:spcPct val="0"/>
        </a:spcAft>
        <a:defRPr sz="3200">
          <a:solidFill>
            <a:srgbClr val="790015"/>
          </a:solidFill>
          <a:latin typeface="Garamond" pitchFamily="18" charset="0"/>
        </a:defRPr>
      </a:lvl9pPr>
    </p:titleStyle>
    <p:bodyStyle>
      <a:lvl1pPr marL="228600" indent="-228600" algn="l" rtl="0" eaLnBrk="1" fontAlgn="base" hangingPunct="1">
        <a:spcBef>
          <a:spcPts val="250"/>
        </a:spcBef>
        <a:spcAft>
          <a:spcPts val="250"/>
        </a:spcAft>
        <a:buChar char="•"/>
        <a:defRPr sz="2400">
          <a:solidFill>
            <a:srgbClr val="333399"/>
          </a:solidFill>
          <a:latin typeface="Calibri" pitchFamily="34" charset="0"/>
          <a:ea typeface="+mn-ea"/>
          <a:cs typeface="Calibri" pitchFamily="34" charset="0"/>
        </a:defRPr>
      </a:lvl1pPr>
      <a:lvl2pPr marL="457200" indent="-228600" algn="l" rtl="0" eaLnBrk="1" fontAlgn="base" hangingPunct="1">
        <a:spcBef>
          <a:spcPts val="250"/>
        </a:spcBef>
        <a:spcAft>
          <a:spcPts val="250"/>
        </a:spcAft>
        <a:buChar char="–"/>
        <a:defRPr sz="2200">
          <a:solidFill>
            <a:srgbClr val="333399"/>
          </a:solidFill>
          <a:latin typeface="Calibri" pitchFamily="34" charset="0"/>
          <a:cs typeface="Calibri" pitchFamily="34" charset="0"/>
        </a:defRPr>
      </a:lvl2pPr>
      <a:lvl3pPr marL="685800" indent="-228600" algn="l" rtl="0" eaLnBrk="1" fontAlgn="base" hangingPunct="1">
        <a:spcBef>
          <a:spcPts val="250"/>
        </a:spcBef>
        <a:spcAft>
          <a:spcPts val="250"/>
        </a:spcAft>
        <a:buChar char="•"/>
        <a:defRPr sz="2000">
          <a:solidFill>
            <a:srgbClr val="333399"/>
          </a:solidFill>
          <a:latin typeface="Calibri" pitchFamily="34" charset="0"/>
          <a:cs typeface="Calibri" pitchFamily="34" charset="0"/>
        </a:defRPr>
      </a:lvl3pPr>
      <a:lvl4pPr marL="914400" indent="-228600" algn="l" rtl="0" eaLnBrk="1" fontAlgn="base" hangingPunct="1">
        <a:spcBef>
          <a:spcPts val="200"/>
        </a:spcBef>
        <a:spcAft>
          <a:spcPts val="200"/>
        </a:spcAft>
        <a:buChar char="–"/>
        <a:defRPr>
          <a:solidFill>
            <a:srgbClr val="333399"/>
          </a:solidFill>
          <a:latin typeface="Calibri" pitchFamily="34" charset="0"/>
          <a:cs typeface="Calibri" pitchFamily="34" charset="0"/>
        </a:defRPr>
      </a:lvl4pPr>
      <a:lvl5pPr marL="1143000" indent="-228600" algn="l" rtl="0" eaLnBrk="1" fontAlgn="base" hangingPunct="1">
        <a:spcBef>
          <a:spcPts val="200"/>
        </a:spcBef>
        <a:spcAft>
          <a:spcPts val="200"/>
        </a:spcAft>
        <a:buChar char="»"/>
        <a:defRPr sz="1600">
          <a:solidFill>
            <a:srgbClr val="333399"/>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600">
          <a:solidFill>
            <a:srgbClr val="333399"/>
          </a:solidFill>
          <a:latin typeface="+mn-lt"/>
        </a:defRPr>
      </a:lvl6pPr>
      <a:lvl7pPr marL="2971800" indent="-228600" algn="l" rtl="0" eaLnBrk="1" fontAlgn="base" hangingPunct="1">
        <a:spcBef>
          <a:spcPct val="20000"/>
        </a:spcBef>
        <a:spcAft>
          <a:spcPct val="0"/>
        </a:spcAft>
        <a:buChar char="»"/>
        <a:defRPr sz="1600">
          <a:solidFill>
            <a:srgbClr val="333399"/>
          </a:solidFill>
          <a:latin typeface="+mn-lt"/>
        </a:defRPr>
      </a:lvl7pPr>
      <a:lvl8pPr marL="3429000" indent="-228600" algn="l" rtl="0" eaLnBrk="1" fontAlgn="base" hangingPunct="1">
        <a:spcBef>
          <a:spcPct val="20000"/>
        </a:spcBef>
        <a:spcAft>
          <a:spcPct val="0"/>
        </a:spcAft>
        <a:buChar char="»"/>
        <a:defRPr sz="1600">
          <a:solidFill>
            <a:srgbClr val="333399"/>
          </a:solidFill>
          <a:latin typeface="+mn-lt"/>
        </a:defRPr>
      </a:lvl8pPr>
      <a:lvl9pPr marL="3886200" indent="-228600" algn="l" rtl="0" eaLnBrk="1" fontAlgn="base" hangingPunct="1">
        <a:spcBef>
          <a:spcPct val="20000"/>
        </a:spcBef>
        <a:spcAft>
          <a:spcPct val="0"/>
        </a:spcAft>
        <a:buChar char="»"/>
        <a:defRPr sz="16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09600" y="990600"/>
            <a:ext cx="11074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First-level bullet 24 </a:t>
            </a:r>
            <a:r>
              <a:rPr lang="en-US" dirty="0" err="1" smtClean="0"/>
              <a:t>pt</a:t>
            </a:r>
            <a:r>
              <a:rPr lang="en-US" dirty="0" smtClean="0"/>
              <a:t>, on single line spacing, with 2.5 </a:t>
            </a:r>
            <a:r>
              <a:rPr lang="en-US" dirty="0" err="1" smtClean="0"/>
              <a:t>pts</a:t>
            </a:r>
            <a:r>
              <a:rPr lang="en-US" dirty="0" smtClean="0"/>
              <a:t> before &amp; after</a:t>
            </a:r>
          </a:p>
          <a:p>
            <a:pPr lvl="1"/>
            <a:r>
              <a:rPr lang="en-US" dirty="0" smtClean="0"/>
              <a:t>Second-level bullet 22 </a:t>
            </a:r>
            <a:r>
              <a:rPr lang="en-US" dirty="0" err="1" smtClean="0"/>
              <a:t>pt</a:t>
            </a:r>
            <a:r>
              <a:rPr lang="en-US" dirty="0" smtClean="0"/>
              <a:t>, on single line spacing, with 2.5 </a:t>
            </a:r>
            <a:r>
              <a:rPr lang="en-US" dirty="0" err="1" smtClean="0"/>
              <a:t>pts</a:t>
            </a:r>
            <a:r>
              <a:rPr lang="en-US" dirty="0" smtClean="0"/>
              <a:t> before &amp; after</a:t>
            </a:r>
          </a:p>
          <a:p>
            <a:pPr lvl="2"/>
            <a:r>
              <a:rPr lang="en-US" dirty="0" smtClean="0"/>
              <a:t>Third-level bullet 20 </a:t>
            </a:r>
            <a:r>
              <a:rPr lang="en-US" dirty="0" err="1" smtClean="0"/>
              <a:t>pt</a:t>
            </a:r>
            <a:r>
              <a:rPr lang="en-US" dirty="0" smtClean="0"/>
              <a:t>, on single line spacing, with 2.5 </a:t>
            </a:r>
            <a:r>
              <a:rPr lang="en-US" dirty="0" err="1" smtClean="0"/>
              <a:t>pts</a:t>
            </a:r>
            <a:r>
              <a:rPr lang="en-US" dirty="0" smtClean="0"/>
              <a:t> before &amp; after</a:t>
            </a:r>
          </a:p>
          <a:p>
            <a:pPr lvl="3"/>
            <a:r>
              <a:rPr lang="en-US" dirty="0" smtClean="0"/>
              <a:t>Fourth-level bullet 18 </a:t>
            </a:r>
            <a:r>
              <a:rPr lang="en-US" dirty="0" err="1" smtClean="0"/>
              <a:t>pt</a:t>
            </a:r>
            <a:r>
              <a:rPr lang="en-US" dirty="0" smtClean="0"/>
              <a:t>, on single line spacing, with 2 </a:t>
            </a:r>
            <a:r>
              <a:rPr lang="en-US" dirty="0" err="1" smtClean="0"/>
              <a:t>pts</a:t>
            </a:r>
            <a:r>
              <a:rPr lang="en-US" dirty="0" smtClean="0"/>
              <a:t> before &amp; after</a:t>
            </a:r>
          </a:p>
          <a:p>
            <a:pPr lvl="4"/>
            <a:r>
              <a:rPr lang="en-US" dirty="0" smtClean="0"/>
              <a:t>Fifth-level bullet 16-pt, on single line spacing, with 2 </a:t>
            </a:r>
            <a:r>
              <a:rPr lang="en-US" dirty="0" err="1" smtClean="0"/>
              <a:t>pts</a:t>
            </a:r>
            <a:r>
              <a:rPr lang="en-US" dirty="0" smtClean="0"/>
              <a:t> before &amp; after </a:t>
            </a:r>
          </a:p>
        </p:txBody>
      </p:sp>
      <p:sp>
        <p:nvSpPr>
          <p:cNvPr id="256005" name="Rectangle 5"/>
          <p:cNvSpPr>
            <a:spLocks noGrp="1" noChangeArrowheads="1"/>
          </p:cNvSpPr>
          <p:nvPr>
            <p:ph type="sldNum" sz="quarter" idx="4"/>
          </p:nvPr>
        </p:nvSpPr>
        <p:spPr bwMode="auto">
          <a:xfrm>
            <a:off x="11480800" y="6629400"/>
            <a:ext cx="711200" cy="22860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bodyPr>
          <a:lstStyle>
            <a:lvl1pPr algn="r">
              <a:lnSpc>
                <a:spcPts val="900"/>
              </a:lnSpc>
              <a:defRPr sz="900">
                <a:solidFill>
                  <a:schemeClr val="bg1">
                    <a:lumMod val="50000"/>
                  </a:schemeClr>
                </a:solidFill>
                <a:latin typeface="Arial Narrow" pitchFamily="34" charset="0"/>
                <a:cs typeface="Arial Narrow" pitchFamily="34" charset="0"/>
              </a:defRPr>
            </a:lvl1pPr>
          </a:lstStyle>
          <a:p>
            <a:fld id="{66067FEF-5467-47EF-989C-A389AA1AA895}" type="slidenum">
              <a:rPr lang="en-US" smtClean="0"/>
              <a:t>‹#›</a:t>
            </a:fld>
            <a:endParaRPr lang="en-US" dirty="0"/>
          </a:p>
        </p:txBody>
      </p:sp>
      <p:pic>
        <p:nvPicPr>
          <p:cNvPr id="1034" name="Picture 10" descr="Untitled-1 copy"/>
          <p:cNvPicPr>
            <a:picLocks noChangeAspect="1" noChangeArrowheads="1"/>
          </p:cNvPicPr>
          <p:nvPr/>
        </p:nvPicPr>
        <p:blipFill>
          <a:blip r:embed="rId17" cstate="print"/>
          <a:srcRect/>
          <a:stretch>
            <a:fillRect/>
          </a:stretch>
        </p:blipFill>
        <p:spPr bwMode="auto">
          <a:xfrm>
            <a:off x="0" y="762000"/>
            <a:ext cx="12192000" cy="107950"/>
          </a:xfrm>
          <a:prstGeom prst="rect">
            <a:avLst/>
          </a:prstGeom>
          <a:noFill/>
          <a:ln w="9525">
            <a:noFill/>
            <a:miter lim="800000"/>
            <a:headEnd/>
            <a:tailEnd/>
          </a:ln>
        </p:spPr>
      </p:pic>
      <p:sp>
        <p:nvSpPr>
          <p:cNvPr id="256011" name="Rectangle 11"/>
          <p:cNvSpPr>
            <a:spLocks noGrp="1" noChangeArrowheads="1"/>
          </p:cNvSpPr>
          <p:nvPr>
            <p:ph type="ftr" sz="quarter" idx="3"/>
          </p:nvPr>
        </p:nvSpPr>
        <p:spPr bwMode="auto">
          <a:xfrm>
            <a:off x="1219200" y="6629400"/>
            <a:ext cx="975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ts val="900"/>
              </a:lnSpc>
              <a:defRPr sz="900" i="1">
                <a:solidFill>
                  <a:schemeClr val="bg1">
                    <a:lumMod val="50000"/>
                  </a:schemeClr>
                </a:solidFill>
                <a:latin typeface="Arial Narrow" pitchFamily="34" charset="0"/>
                <a:cs typeface="Arial" pitchFamily="34" charset="0"/>
              </a:defRPr>
            </a:lvl1pPr>
          </a:lstStyle>
          <a:p>
            <a:r>
              <a:rPr lang="en-US" dirty="0" smtClean="0"/>
              <a:t>The technical data in this document is controlled under the U.S. Export Regulations, release to foreign persons may require an export authorization.</a:t>
            </a:r>
            <a:endParaRPr lang="en-US" dirty="0"/>
          </a:p>
        </p:txBody>
      </p:sp>
    </p:spTree>
    <p:extLst>
      <p:ext uri="{BB962C8B-B14F-4D97-AF65-F5344CB8AC3E}">
        <p14:creationId xmlns:p14="http://schemas.microsoft.com/office/powerpoint/2010/main" val="21207486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3" r:id="rId14"/>
    <p:sldLayoutId id="2147483704"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790015"/>
          </a:solidFill>
          <a:latin typeface="Calibri" pitchFamily="34" charset="0"/>
          <a:ea typeface="+mj-ea"/>
          <a:cs typeface="+mj-cs"/>
        </a:defRPr>
      </a:lvl1pPr>
      <a:lvl2pPr algn="r" rtl="0" eaLnBrk="1" fontAlgn="base" hangingPunct="1">
        <a:spcBef>
          <a:spcPct val="0"/>
        </a:spcBef>
        <a:spcAft>
          <a:spcPct val="0"/>
        </a:spcAft>
        <a:defRPr sz="3600">
          <a:solidFill>
            <a:srgbClr val="790015"/>
          </a:solidFill>
          <a:latin typeface="Calibri" pitchFamily="34" charset="0"/>
        </a:defRPr>
      </a:lvl2pPr>
      <a:lvl3pPr algn="r" rtl="0" eaLnBrk="1" fontAlgn="base" hangingPunct="1">
        <a:spcBef>
          <a:spcPct val="0"/>
        </a:spcBef>
        <a:spcAft>
          <a:spcPct val="0"/>
        </a:spcAft>
        <a:defRPr sz="3600">
          <a:solidFill>
            <a:srgbClr val="790015"/>
          </a:solidFill>
          <a:latin typeface="Calibri" pitchFamily="34" charset="0"/>
        </a:defRPr>
      </a:lvl3pPr>
      <a:lvl4pPr algn="r" rtl="0" eaLnBrk="1" fontAlgn="base" hangingPunct="1">
        <a:spcBef>
          <a:spcPct val="0"/>
        </a:spcBef>
        <a:spcAft>
          <a:spcPct val="0"/>
        </a:spcAft>
        <a:defRPr sz="3600">
          <a:solidFill>
            <a:srgbClr val="790015"/>
          </a:solidFill>
          <a:latin typeface="Calibri" pitchFamily="34" charset="0"/>
        </a:defRPr>
      </a:lvl4pPr>
      <a:lvl5pPr algn="r" rtl="0" eaLnBrk="1" fontAlgn="base" hangingPunct="1">
        <a:spcBef>
          <a:spcPct val="0"/>
        </a:spcBef>
        <a:spcAft>
          <a:spcPct val="0"/>
        </a:spcAft>
        <a:defRPr sz="3600">
          <a:solidFill>
            <a:srgbClr val="790015"/>
          </a:solidFill>
          <a:latin typeface="Calibri" pitchFamily="34" charset="0"/>
        </a:defRPr>
      </a:lvl5pPr>
      <a:lvl6pPr marL="457200" algn="r" rtl="0" eaLnBrk="1" fontAlgn="base" hangingPunct="1">
        <a:spcBef>
          <a:spcPct val="0"/>
        </a:spcBef>
        <a:spcAft>
          <a:spcPct val="0"/>
        </a:spcAft>
        <a:defRPr sz="3200">
          <a:solidFill>
            <a:srgbClr val="790015"/>
          </a:solidFill>
          <a:latin typeface="Garamond" pitchFamily="18" charset="0"/>
        </a:defRPr>
      </a:lvl6pPr>
      <a:lvl7pPr marL="914400" algn="r" rtl="0" eaLnBrk="1" fontAlgn="base" hangingPunct="1">
        <a:spcBef>
          <a:spcPct val="0"/>
        </a:spcBef>
        <a:spcAft>
          <a:spcPct val="0"/>
        </a:spcAft>
        <a:defRPr sz="3200">
          <a:solidFill>
            <a:srgbClr val="790015"/>
          </a:solidFill>
          <a:latin typeface="Garamond" pitchFamily="18" charset="0"/>
        </a:defRPr>
      </a:lvl7pPr>
      <a:lvl8pPr marL="1371600" algn="r" rtl="0" eaLnBrk="1" fontAlgn="base" hangingPunct="1">
        <a:spcBef>
          <a:spcPct val="0"/>
        </a:spcBef>
        <a:spcAft>
          <a:spcPct val="0"/>
        </a:spcAft>
        <a:defRPr sz="3200">
          <a:solidFill>
            <a:srgbClr val="790015"/>
          </a:solidFill>
          <a:latin typeface="Garamond" pitchFamily="18" charset="0"/>
        </a:defRPr>
      </a:lvl8pPr>
      <a:lvl9pPr marL="1828800" algn="r" rtl="0" eaLnBrk="1" fontAlgn="base" hangingPunct="1">
        <a:spcBef>
          <a:spcPct val="0"/>
        </a:spcBef>
        <a:spcAft>
          <a:spcPct val="0"/>
        </a:spcAft>
        <a:defRPr sz="3200">
          <a:solidFill>
            <a:srgbClr val="790015"/>
          </a:solidFill>
          <a:latin typeface="Garamond" pitchFamily="18" charset="0"/>
        </a:defRPr>
      </a:lvl9pPr>
    </p:titleStyle>
    <p:bodyStyle>
      <a:lvl1pPr marL="228600" indent="-228600" algn="l" rtl="0" eaLnBrk="1" fontAlgn="base" hangingPunct="1">
        <a:spcBef>
          <a:spcPts val="250"/>
        </a:spcBef>
        <a:spcAft>
          <a:spcPts val="250"/>
        </a:spcAft>
        <a:buChar char="•"/>
        <a:defRPr sz="2400">
          <a:solidFill>
            <a:srgbClr val="333399"/>
          </a:solidFill>
          <a:latin typeface="Calibri" pitchFamily="34" charset="0"/>
          <a:ea typeface="+mn-ea"/>
          <a:cs typeface="Calibri" pitchFamily="34" charset="0"/>
        </a:defRPr>
      </a:lvl1pPr>
      <a:lvl2pPr marL="457200" indent="-228600" algn="l" rtl="0" eaLnBrk="1" fontAlgn="base" hangingPunct="1">
        <a:spcBef>
          <a:spcPts val="250"/>
        </a:spcBef>
        <a:spcAft>
          <a:spcPts val="250"/>
        </a:spcAft>
        <a:buChar char="–"/>
        <a:defRPr sz="2200">
          <a:solidFill>
            <a:srgbClr val="333399"/>
          </a:solidFill>
          <a:latin typeface="Calibri" pitchFamily="34" charset="0"/>
          <a:cs typeface="Calibri" pitchFamily="34" charset="0"/>
        </a:defRPr>
      </a:lvl2pPr>
      <a:lvl3pPr marL="685800" indent="-228600" algn="l" rtl="0" eaLnBrk="1" fontAlgn="base" hangingPunct="1">
        <a:spcBef>
          <a:spcPts val="250"/>
        </a:spcBef>
        <a:spcAft>
          <a:spcPts val="250"/>
        </a:spcAft>
        <a:buChar char="•"/>
        <a:defRPr sz="2000">
          <a:solidFill>
            <a:srgbClr val="333399"/>
          </a:solidFill>
          <a:latin typeface="Calibri" pitchFamily="34" charset="0"/>
          <a:cs typeface="Calibri" pitchFamily="34" charset="0"/>
        </a:defRPr>
      </a:lvl3pPr>
      <a:lvl4pPr marL="914400" indent="-228600" algn="l" rtl="0" eaLnBrk="1" fontAlgn="base" hangingPunct="1">
        <a:spcBef>
          <a:spcPts val="200"/>
        </a:spcBef>
        <a:spcAft>
          <a:spcPts val="200"/>
        </a:spcAft>
        <a:buChar char="–"/>
        <a:defRPr>
          <a:solidFill>
            <a:srgbClr val="333399"/>
          </a:solidFill>
          <a:latin typeface="Calibri" pitchFamily="34" charset="0"/>
          <a:cs typeface="Calibri" pitchFamily="34" charset="0"/>
        </a:defRPr>
      </a:lvl4pPr>
      <a:lvl5pPr marL="1143000" indent="-228600" algn="l" rtl="0" eaLnBrk="1" fontAlgn="base" hangingPunct="1">
        <a:spcBef>
          <a:spcPts val="200"/>
        </a:spcBef>
        <a:spcAft>
          <a:spcPts val="200"/>
        </a:spcAft>
        <a:buChar char="»"/>
        <a:defRPr sz="1600">
          <a:solidFill>
            <a:srgbClr val="333399"/>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600">
          <a:solidFill>
            <a:srgbClr val="333399"/>
          </a:solidFill>
          <a:latin typeface="+mn-lt"/>
        </a:defRPr>
      </a:lvl6pPr>
      <a:lvl7pPr marL="2971800" indent="-228600" algn="l" rtl="0" eaLnBrk="1" fontAlgn="base" hangingPunct="1">
        <a:spcBef>
          <a:spcPct val="20000"/>
        </a:spcBef>
        <a:spcAft>
          <a:spcPct val="0"/>
        </a:spcAft>
        <a:buChar char="»"/>
        <a:defRPr sz="1600">
          <a:solidFill>
            <a:srgbClr val="333399"/>
          </a:solidFill>
          <a:latin typeface="+mn-lt"/>
        </a:defRPr>
      </a:lvl7pPr>
      <a:lvl8pPr marL="3429000" indent="-228600" algn="l" rtl="0" eaLnBrk="1" fontAlgn="base" hangingPunct="1">
        <a:spcBef>
          <a:spcPct val="20000"/>
        </a:spcBef>
        <a:spcAft>
          <a:spcPct val="0"/>
        </a:spcAft>
        <a:buChar char="»"/>
        <a:defRPr sz="1600">
          <a:solidFill>
            <a:srgbClr val="333399"/>
          </a:solidFill>
          <a:latin typeface="+mn-lt"/>
        </a:defRPr>
      </a:lvl8pPr>
      <a:lvl9pPr marL="3886200" indent="-228600" algn="l" rtl="0" eaLnBrk="1" fontAlgn="base" hangingPunct="1">
        <a:spcBef>
          <a:spcPct val="20000"/>
        </a:spcBef>
        <a:spcAft>
          <a:spcPct val="0"/>
        </a:spcAft>
        <a:buChar char="»"/>
        <a:defRPr sz="16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www.nap.edu/catalog/21788/the-space-science-decadal-surveys-lessons-learned-and-best-practices" TargetMode="External"/><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hyperlink" Target="http://www.nap.edu/catalog/21788/the-space-science-decadal-surveys-lessons-learned-and-best-practices"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Observations on Past Decadal Surveys</a:t>
            </a:r>
            <a:endParaRPr lang="en-US" dirty="0"/>
          </a:p>
        </p:txBody>
      </p:sp>
      <p:sp>
        <p:nvSpPr>
          <p:cNvPr id="3" name="Subtitle 2"/>
          <p:cNvSpPr>
            <a:spLocks noGrp="1"/>
          </p:cNvSpPr>
          <p:nvPr>
            <p:ph type="subTitle" idx="1"/>
          </p:nvPr>
        </p:nvSpPr>
        <p:spPr/>
        <p:txBody>
          <a:bodyPr/>
          <a:lstStyle/>
          <a:p>
            <a:r>
              <a:rPr lang="en-US" sz="2400" dirty="0" smtClean="0"/>
              <a:t>Keith Warfield</a:t>
            </a:r>
          </a:p>
          <a:p>
            <a:pPr>
              <a:spcBef>
                <a:spcPts val="0"/>
              </a:spcBef>
              <a:spcAft>
                <a:spcPts val="0"/>
              </a:spcAft>
            </a:pPr>
            <a:r>
              <a:rPr lang="en-US" sz="1800" dirty="0"/>
              <a:t>Chief </a:t>
            </a:r>
            <a:r>
              <a:rPr lang="en-US" sz="1800" dirty="0" smtClean="0"/>
              <a:t>Engineer</a:t>
            </a:r>
          </a:p>
          <a:p>
            <a:pPr>
              <a:spcBef>
                <a:spcPts val="0"/>
              </a:spcBef>
              <a:spcAft>
                <a:spcPts val="0"/>
              </a:spcAft>
            </a:pPr>
            <a:r>
              <a:rPr lang="en-US" sz="1800" dirty="0" smtClean="0"/>
              <a:t>Exoplanet </a:t>
            </a:r>
            <a:r>
              <a:rPr lang="en-US" sz="1800" dirty="0"/>
              <a:t>Exploration Program</a:t>
            </a:r>
            <a:endParaRPr lang="en-US" sz="1800" dirty="0" smtClean="0"/>
          </a:p>
          <a:p>
            <a:endParaRPr lang="en-US" sz="2400" dirty="0"/>
          </a:p>
        </p:txBody>
      </p:sp>
      <p:sp>
        <p:nvSpPr>
          <p:cNvPr id="4" name="Text Placeholder 3"/>
          <p:cNvSpPr>
            <a:spLocks noGrp="1"/>
          </p:cNvSpPr>
          <p:nvPr>
            <p:ph type="body" sz="quarter" idx="13"/>
          </p:nvPr>
        </p:nvSpPr>
        <p:spPr>
          <a:xfrm>
            <a:off x="4927600" y="5410200"/>
            <a:ext cx="2336800" cy="457200"/>
          </a:xfrm>
        </p:spPr>
        <p:txBody>
          <a:bodyPr/>
          <a:lstStyle/>
          <a:p>
            <a:r>
              <a:rPr lang="en-US" sz="1800" dirty="0" smtClean="0"/>
              <a:t>July 25, 2016</a:t>
            </a:r>
            <a:endParaRPr lang="en-US" sz="1800" dirty="0"/>
          </a:p>
        </p:txBody>
      </p:sp>
      <p:sp>
        <p:nvSpPr>
          <p:cNvPr id="5" name="Rectangle 4"/>
          <p:cNvSpPr/>
          <p:nvPr/>
        </p:nvSpPr>
        <p:spPr>
          <a:xfrm>
            <a:off x="725010" y="6219395"/>
            <a:ext cx="10741980" cy="276999"/>
          </a:xfrm>
          <a:prstGeom prst="rect">
            <a:avLst/>
          </a:prstGeom>
        </p:spPr>
        <p:txBody>
          <a:bodyPr wrap="square">
            <a:spAutoFit/>
          </a:bodyPr>
          <a:lstStyle/>
          <a:p>
            <a:pPr algn="ctr"/>
            <a:r>
              <a:rPr lang="en-US" sz="1200" dirty="0" smtClean="0"/>
              <a:t>©2016 </a:t>
            </a:r>
            <a:r>
              <a:rPr lang="en-US" sz="1200" dirty="0"/>
              <a:t>California Institute of Technology. Government sponsorship acknowledged.</a:t>
            </a:r>
          </a:p>
        </p:txBody>
      </p:sp>
      <p:sp>
        <p:nvSpPr>
          <p:cNvPr id="6" name="Rectangle 5"/>
          <p:cNvSpPr/>
          <p:nvPr/>
        </p:nvSpPr>
        <p:spPr>
          <a:xfrm>
            <a:off x="10592211" y="6254300"/>
            <a:ext cx="1023037" cy="276999"/>
          </a:xfrm>
          <a:prstGeom prst="rect">
            <a:avLst/>
          </a:prstGeom>
        </p:spPr>
        <p:txBody>
          <a:bodyPr wrap="none">
            <a:spAutoFit/>
          </a:bodyPr>
          <a:lstStyle/>
          <a:p>
            <a:r>
              <a:rPr lang="en-US" sz="1200" dirty="0">
                <a:solidFill>
                  <a:srgbClr val="000000"/>
                </a:solidFill>
                <a:latin typeface="Tahoma" panose="020B0604030504040204" pitchFamily="34" charset="0"/>
                <a:ea typeface="Calibri" panose="020F0502020204030204" pitchFamily="34" charset="0"/>
              </a:rPr>
              <a:t>CL#16-1856</a:t>
            </a:r>
            <a:endParaRPr lang="en-US" sz="1200" dirty="0"/>
          </a:p>
        </p:txBody>
      </p:sp>
    </p:spTree>
    <p:extLst>
      <p:ext uri="{BB962C8B-B14F-4D97-AF65-F5344CB8AC3E}">
        <p14:creationId xmlns:p14="http://schemas.microsoft.com/office/powerpoint/2010/main" val="11509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Requirements on the Decadal Survey</a:t>
            </a:r>
            <a:endParaRPr lang="en-US" dirty="0"/>
          </a:p>
        </p:txBody>
      </p:sp>
      <p:sp>
        <p:nvSpPr>
          <p:cNvPr id="3" name="Content Placeholder 2"/>
          <p:cNvSpPr>
            <a:spLocks noGrp="1"/>
          </p:cNvSpPr>
          <p:nvPr>
            <p:ph idx="1"/>
          </p:nvPr>
        </p:nvSpPr>
        <p:spPr/>
        <p:txBody>
          <a:bodyPr/>
          <a:lstStyle/>
          <a:p>
            <a:pPr marL="0" indent="0">
              <a:buNone/>
            </a:pPr>
            <a:r>
              <a:rPr lang="en-US" b="1" dirty="0"/>
              <a:t>From the NASA Appropriations Act of 2008:</a:t>
            </a:r>
            <a:endParaRPr lang="en-US" dirty="0"/>
          </a:p>
          <a:p>
            <a:pPr marL="0" indent="0">
              <a:buNone/>
            </a:pPr>
            <a:r>
              <a:rPr lang="en-US" sz="2000" b="1" dirty="0"/>
              <a:t>SEC. 1104. NATIONAL ACADEMIES DECADAL SURVEYS. </a:t>
            </a:r>
            <a:endParaRPr lang="en-US" sz="2000" dirty="0"/>
          </a:p>
          <a:p>
            <a:pPr marL="342900" indent="-342900">
              <a:buAutoNum type="alphaLcParenBoth"/>
            </a:pPr>
            <a:r>
              <a:rPr lang="en-US" sz="1800" dirty="0" smtClean="0"/>
              <a:t>In </a:t>
            </a:r>
            <a:r>
              <a:rPr lang="en-US" sz="1800" dirty="0"/>
              <a:t>General.—The Administrator shall enter into agreements on a periodic basis with the National Academies for independent assessments, also known as </a:t>
            </a:r>
            <a:r>
              <a:rPr lang="en-US" sz="1800" b="1" i="1" dirty="0"/>
              <a:t>decadal surveys</a:t>
            </a:r>
            <a:r>
              <a:rPr lang="en-US" sz="1800" dirty="0"/>
              <a:t>, to take stock of the status and opportunities for Earth and space science discipline fields and Aeronautics research and to recommend priorities for research and programmatic areas over the next decade</a:t>
            </a:r>
            <a:r>
              <a:rPr lang="en-US" sz="1800" dirty="0" smtClean="0"/>
              <a:t>.</a:t>
            </a:r>
          </a:p>
          <a:p>
            <a:pPr marL="342900" indent="-342900">
              <a:buAutoNum type="alphaLcParenBoth"/>
            </a:pPr>
            <a:endParaRPr lang="en-US" sz="1800" dirty="0"/>
          </a:p>
          <a:p>
            <a:pPr marL="0" indent="0">
              <a:buNone/>
            </a:pPr>
            <a:r>
              <a:rPr lang="en-US" sz="1800" dirty="0">
                <a:solidFill>
                  <a:srgbClr val="C00000"/>
                </a:solidFill>
              </a:rPr>
              <a:t>(b) Independent Cost Estimates.—The agreements described in subsection(a) shall include </a:t>
            </a:r>
            <a:r>
              <a:rPr lang="en-US" sz="1800" b="1" i="1" dirty="0">
                <a:solidFill>
                  <a:srgbClr val="C00000"/>
                </a:solidFill>
              </a:rPr>
              <a:t>independent estimates of the life cycle costs and technical readiness </a:t>
            </a:r>
            <a:r>
              <a:rPr lang="en-US" sz="1800" dirty="0">
                <a:solidFill>
                  <a:srgbClr val="C00000"/>
                </a:solidFill>
              </a:rPr>
              <a:t>of missions assessed in the decadal surveys whenever possible</a:t>
            </a:r>
            <a:r>
              <a:rPr lang="en-US" sz="1800" dirty="0" smtClean="0">
                <a:solidFill>
                  <a:srgbClr val="C00000"/>
                </a:solidFill>
              </a:rPr>
              <a:t>.</a:t>
            </a:r>
          </a:p>
          <a:p>
            <a:pPr marL="0" indent="0">
              <a:buNone/>
            </a:pPr>
            <a:endParaRPr lang="en-US" sz="1800" dirty="0">
              <a:solidFill>
                <a:srgbClr val="C00000"/>
              </a:solidFill>
            </a:endParaRPr>
          </a:p>
          <a:p>
            <a:pPr marL="0" indent="0">
              <a:buNone/>
            </a:pPr>
            <a:r>
              <a:rPr lang="en-US" sz="1800" dirty="0">
                <a:solidFill>
                  <a:srgbClr val="C00000"/>
                </a:solidFill>
              </a:rPr>
              <a:t>(c) Reexamination.—The Administrator shall request that each National Academies decadal survey committee identify any conditions or events, such as significant cost growth or scientific or technological advances, that would warrant NASA asking the National Academies to reexamine the priorities that the decadal survey had established.</a:t>
            </a:r>
          </a:p>
          <a:p>
            <a:pPr marL="0" indent="0">
              <a:buNone/>
            </a:pPr>
            <a:endParaRPr lang="en-US" sz="2000" dirty="0"/>
          </a:p>
        </p:txBody>
      </p:sp>
      <p:sp>
        <p:nvSpPr>
          <p:cNvPr id="4" name="Slide Number Placeholder 3"/>
          <p:cNvSpPr>
            <a:spLocks noGrp="1"/>
          </p:cNvSpPr>
          <p:nvPr>
            <p:ph type="sldNum" sz="quarter" idx="11"/>
          </p:nvPr>
        </p:nvSpPr>
        <p:spPr/>
        <p:txBody>
          <a:bodyPr/>
          <a:lstStyle/>
          <a:p>
            <a:pPr>
              <a:defRPr/>
            </a:pPr>
            <a:fld id="{1CC15F70-C0AE-4DAC-85E2-A0B43E763A5F}" type="slidenum">
              <a:rPr lang="en-US" smtClean="0">
                <a:solidFill>
                  <a:srgbClr val="FFFFFF">
                    <a:lumMod val="50000"/>
                  </a:srgbClr>
                </a:solidFill>
              </a:rPr>
              <a:pPr>
                <a:defRPr/>
              </a:pPr>
              <a:t>10</a:t>
            </a:fld>
            <a:endParaRPr lang="en-US" dirty="0">
              <a:solidFill>
                <a:srgbClr val="FFFFFF">
                  <a:lumMod val="50000"/>
                </a:srgbClr>
              </a:solidFill>
            </a:endParaRPr>
          </a:p>
        </p:txBody>
      </p:sp>
    </p:spTree>
    <p:extLst>
      <p:ext uri="{BB962C8B-B14F-4D97-AF65-F5344CB8AC3E}">
        <p14:creationId xmlns:p14="http://schemas.microsoft.com/office/powerpoint/2010/main" val="2851509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2950" y="1180653"/>
            <a:ext cx="6874063" cy="4966147"/>
          </a:xfrm>
          <a:prstGeom prst="rect">
            <a:avLst/>
          </a:prstGeom>
        </p:spPr>
      </p:pic>
      <p:sp>
        <p:nvSpPr>
          <p:cNvPr id="2" name="Title 1"/>
          <p:cNvSpPr>
            <a:spLocks noGrp="1"/>
          </p:cNvSpPr>
          <p:nvPr>
            <p:ph type="title"/>
          </p:nvPr>
        </p:nvSpPr>
        <p:spPr/>
        <p:txBody>
          <a:bodyPr/>
          <a:lstStyle/>
          <a:p>
            <a:r>
              <a:rPr lang="en-US" dirty="0" smtClean="0"/>
              <a:t>2015 Report – CATE Findings and Recommendations</a:t>
            </a:r>
            <a:endParaRPr lang="en-US" dirty="0"/>
          </a:p>
        </p:txBody>
      </p:sp>
      <p:sp>
        <p:nvSpPr>
          <p:cNvPr id="3" name="Content Placeholder 2"/>
          <p:cNvSpPr>
            <a:spLocks noGrp="1"/>
          </p:cNvSpPr>
          <p:nvPr>
            <p:ph idx="1"/>
          </p:nvPr>
        </p:nvSpPr>
        <p:spPr>
          <a:xfrm>
            <a:off x="222739" y="1324972"/>
            <a:ext cx="4890211" cy="2338754"/>
          </a:xfrm>
        </p:spPr>
        <p:txBody>
          <a:bodyPr/>
          <a:lstStyle/>
          <a:p>
            <a:r>
              <a:rPr lang="en-US" sz="2000" dirty="0"/>
              <a:t>CATE develops cost and risk estimates for all major mission concepts in the survey</a:t>
            </a:r>
          </a:p>
          <a:p>
            <a:pPr lvl="1"/>
            <a:r>
              <a:rPr lang="en-US" sz="1800" dirty="0"/>
              <a:t>The estimates are spread over the decade and used to evaluate portfolio options by the survey committee</a:t>
            </a:r>
          </a:p>
          <a:p>
            <a:r>
              <a:rPr lang="en-US" sz="2000" dirty="0"/>
              <a:t>CATE is considered a </a:t>
            </a:r>
            <a:r>
              <a:rPr lang="en-US" sz="2000" i="1" dirty="0"/>
              <a:t>best practice </a:t>
            </a:r>
            <a:r>
              <a:rPr lang="en-US" sz="2000" dirty="0"/>
              <a:t>and is viewed as highly successful</a:t>
            </a:r>
          </a:p>
          <a:p>
            <a:pPr lvl="1"/>
            <a:r>
              <a:rPr lang="en-US" sz="1800" dirty="0"/>
              <a:t>“…without a technical and cost risk metric relative science value between missions cannot be properly judged.”</a:t>
            </a:r>
          </a:p>
          <a:p>
            <a:r>
              <a:rPr lang="en-US" sz="2000" dirty="0" smtClean="0"/>
              <a:t>Recommended </a:t>
            </a:r>
            <a:r>
              <a:rPr lang="en-US" sz="2000" dirty="0"/>
              <a:t>a two-step CATE process </a:t>
            </a:r>
          </a:p>
          <a:p>
            <a:pPr lvl="1"/>
            <a:r>
              <a:rPr lang="en-US" sz="1800" dirty="0"/>
              <a:t>Cost box criteria for initial round</a:t>
            </a:r>
          </a:p>
          <a:p>
            <a:pPr lvl="1"/>
            <a:r>
              <a:rPr lang="en-US" sz="1800" dirty="0"/>
              <a:t>Detailed estimate for final round</a:t>
            </a:r>
          </a:p>
        </p:txBody>
      </p:sp>
      <p:sp>
        <p:nvSpPr>
          <p:cNvPr id="6" name="Slide Number Placeholder 5"/>
          <p:cNvSpPr>
            <a:spLocks noGrp="1"/>
          </p:cNvSpPr>
          <p:nvPr>
            <p:ph type="sldNum" sz="quarter" idx="11"/>
          </p:nvPr>
        </p:nvSpPr>
        <p:spPr/>
        <p:txBody>
          <a:bodyPr/>
          <a:lstStyle/>
          <a:p>
            <a:fld id="{66067FEF-5467-47EF-989C-A389AA1AA895}" type="slidenum">
              <a:rPr lang="en-US" smtClean="0"/>
              <a:t>11</a:t>
            </a:fld>
            <a:endParaRPr lang="en-US" dirty="0"/>
          </a:p>
        </p:txBody>
      </p:sp>
    </p:spTree>
    <p:extLst>
      <p:ext uri="{BB962C8B-B14F-4D97-AF65-F5344CB8AC3E}">
        <p14:creationId xmlns:p14="http://schemas.microsoft.com/office/powerpoint/2010/main" val="2079957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about the Decadal Survey Process</a:t>
            </a:r>
            <a:endParaRPr lang="en-US" dirty="0"/>
          </a:p>
        </p:txBody>
      </p:sp>
      <p:sp>
        <p:nvSpPr>
          <p:cNvPr id="3" name="Content Placeholder 2"/>
          <p:cNvSpPr>
            <a:spLocks noGrp="1"/>
          </p:cNvSpPr>
          <p:nvPr>
            <p:ph idx="1"/>
          </p:nvPr>
        </p:nvSpPr>
        <p:spPr>
          <a:xfrm>
            <a:off x="304800" y="990600"/>
            <a:ext cx="11401168" cy="5562600"/>
          </a:xfrm>
        </p:spPr>
        <p:txBody>
          <a:bodyPr/>
          <a:lstStyle/>
          <a:p>
            <a:r>
              <a:rPr lang="en-US" dirty="0" smtClean="0"/>
              <a:t>The Decadal Survey has always prioritized only missions that appear to leave money for other astrophysics communities</a:t>
            </a:r>
          </a:p>
          <a:p>
            <a:pPr marL="457200" lvl="3"/>
            <a:r>
              <a:rPr lang="en-US" sz="1200" dirty="0"/>
              <a:t>“A successful federal research program must also be balanced. There is a tradeoff between investing in the development and construction of ambitious new telescopes and supporting broad-ranging observational and theoretical research that optimizes the return from operating facilities. The goal of the committee, consistent with its charge, has been to maximize the science return for a given budget.” – Astro2010 </a:t>
            </a:r>
          </a:p>
          <a:p>
            <a:r>
              <a:rPr lang="en-US" dirty="0" smtClean="0"/>
              <a:t>All past missions prioritized by the Decadal Survey were thought to be under $3B*</a:t>
            </a:r>
          </a:p>
          <a:p>
            <a:pPr marL="457200" lvl="2" indent="0">
              <a:buNone/>
            </a:pPr>
            <a:r>
              <a:rPr lang="en-US" sz="1600" dirty="0" smtClean="0"/>
              <a:t>*$FY16, cost to NASA.</a:t>
            </a:r>
          </a:p>
          <a:p>
            <a:r>
              <a:rPr lang="en-US" dirty="0" smtClean="0"/>
              <a:t>It’s a new mission start or </a:t>
            </a:r>
            <a:r>
              <a:rPr lang="en-US" dirty="0"/>
              <a:t>t</a:t>
            </a:r>
            <a:r>
              <a:rPr lang="en-US" dirty="0" smtClean="0"/>
              <a:t>echnology money, but not both</a:t>
            </a:r>
          </a:p>
          <a:p>
            <a:pPr lvl="1"/>
            <a:r>
              <a:rPr lang="en-US" dirty="0" smtClean="0"/>
              <a:t>Missions prioritized for a start (without required precursor missions or descopes) have always been seen as having 3 or less technologies to develop.</a:t>
            </a:r>
          </a:p>
          <a:p>
            <a:pPr lvl="1"/>
            <a:r>
              <a:rPr lang="en-US" dirty="0" smtClean="0"/>
              <a:t>For a new mission start “we </a:t>
            </a:r>
            <a:r>
              <a:rPr lang="en-US" dirty="0"/>
              <a:t>must use the tools we </a:t>
            </a:r>
            <a:r>
              <a:rPr lang="en-US" dirty="0" smtClean="0"/>
              <a:t>have”.</a:t>
            </a:r>
          </a:p>
          <a:p>
            <a:r>
              <a:rPr lang="en-US" dirty="0" smtClean="0"/>
              <a:t>The Decadal Survey has deferred extremely compelling mission concepts in the past</a:t>
            </a:r>
          </a:p>
          <a:p>
            <a:pPr lvl="1"/>
            <a:r>
              <a:rPr lang="en-US" dirty="0" smtClean="0"/>
              <a:t>Examples: 3m Hubble (Astro 1972), Lunar Telescope (Astro </a:t>
            </a:r>
            <a:r>
              <a:rPr lang="en-US" dirty="0"/>
              <a:t>1991), 4m </a:t>
            </a:r>
            <a:r>
              <a:rPr lang="en-US" dirty="0" smtClean="0"/>
              <a:t>Theia and New Worlds concepts </a:t>
            </a:r>
            <a:r>
              <a:rPr lang="en-US" dirty="0"/>
              <a:t>(Astro 2010),  </a:t>
            </a:r>
            <a:r>
              <a:rPr lang="en-US" dirty="0" smtClean="0"/>
              <a:t>Mars Sample Return (Planetary 2011)</a:t>
            </a:r>
          </a:p>
          <a:p>
            <a:pPr lvl="1"/>
            <a:r>
              <a:rPr lang="en-US" dirty="0" smtClean="0"/>
              <a:t>Compelling is not enough…technology readiness and cost must be part of the design process</a:t>
            </a:r>
          </a:p>
          <a:p>
            <a:pPr lvl="2"/>
            <a:endParaRPr lang="en-US" dirty="0" smtClean="0"/>
          </a:p>
        </p:txBody>
      </p:sp>
      <p:sp>
        <p:nvSpPr>
          <p:cNvPr id="4" name="Slide Number Placeholder 3"/>
          <p:cNvSpPr>
            <a:spLocks noGrp="1"/>
          </p:cNvSpPr>
          <p:nvPr>
            <p:ph type="sldNum" sz="quarter" idx="11"/>
          </p:nvPr>
        </p:nvSpPr>
        <p:spPr/>
        <p:txBody>
          <a:bodyPr/>
          <a:lstStyle/>
          <a:p>
            <a:fld id="{66067FEF-5467-47EF-989C-A389AA1AA895}" type="slidenum">
              <a:rPr lang="en-US" smtClean="0"/>
              <a:t>12</a:t>
            </a:fld>
            <a:endParaRPr lang="en-US" dirty="0"/>
          </a:p>
        </p:txBody>
      </p:sp>
    </p:spTree>
    <p:extLst>
      <p:ext uri="{BB962C8B-B14F-4D97-AF65-F5344CB8AC3E}">
        <p14:creationId xmlns:p14="http://schemas.microsoft.com/office/powerpoint/2010/main" val="219551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091540"/>
            <a:ext cx="10363200" cy="815173"/>
          </a:xfrm>
        </p:spPr>
        <p:txBody>
          <a:bodyPr/>
          <a:lstStyle/>
          <a:p>
            <a:pPr algn="ctr"/>
            <a:r>
              <a:rPr lang="en-US" dirty="0" smtClean="0"/>
              <a:t>The CATE</a:t>
            </a:r>
            <a:endParaRPr lang="en-US" dirty="0"/>
          </a:p>
        </p:txBody>
      </p:sp>
      <p:sp>
        <p:nvSpPr>
          <p:cNvPr id="9" name="Text Placeholder 8"/>
          <p:cNvSpPr>
            <a:spLocks noGrp="1"/>
          </p:cNvSpPr>
          <p:nvPr>
            <p:ph type="body" idx="1"/>
          </p:nvPr>
        </p:nvSpPr>
        <p:spPr>
          <a:xfrm>
            <a:off x="963084" y="2906713"/>
            <a:ext cx="10363200" cy="650219"/>
          </a:xfrm>
        </p:spPr>
        <p:txBody>
          <a:bodyPr/>
          <a:lstStyle/>
          <a:p>
            <a:pPr algn="ctr"/>
            <a:r>
              <a:rPr lang="en-US" sz="3600" dirty="0" smtClean="0"/>
              <a:t>Process</a:t>
            </a:r>
            <a:r>
              <a:rPr lang="en-US" sz="3600" dirty="0"/>
              <a:t>, Models and Data</a:t>
            </a:r>
          </a:p>
        </p:txBody>
      </p:sp>
      <p:sp>
        <p:nvSpPr>
          <p:cNvPr id="4" name="Slide Number Placeholder 3"/>
          <p:cNvSpPr>
            <a:spLocks noGrp="1"/>
          </p:cNvSpPr>
          <p:nvPr>
            <p:ph type="sldNum" sz="quarter" idx="11"/>
          </p:nvPr>
        </p:nvSpPr>
        <p:spPr/>
        <p:txBody>
          <a:bodyPr/>
          <a:lstStyle/>
          <a:p>
            <a:fld id="{66067FEF-5467-47EF-989C-A389AA1AA895}" type="slidenum">
              <a:rPr lang="en-US" smtClean="0"/>
              <a:t>13</a:t>
            </a:fld>
            <a:endParaRPr lang="en-US" dirty="0"/>
          </a:p>
        </p:txBody>
      </p:sp>
    </p:spTree>
    <p:extLst>
      <p:ext uri="{BB962C8B-B14F-4D97-AF65-F5344CB8AC3E}">
        <p14:creationId xmlns:p14="http://schemas.microsoft.com/office/powerpoint/2010/main" val="174011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3"/>
          <a:srcRect/>
          <a:stretch>
            <a:fillRect/>
          </a:stretch>
        </p:blipFill>
        <p:spPr bwMode="auto">
          <a:xfrm>
            <a:off x="8295694" y="3878318"/>
            <a:ext cx="2095204" cy="889739"/>
          </a:xfrm>
          <a:prstGeom prst="rect">
            <a:avLst/>
          </a:prstGeom>
          <a:noFill/>
          <a:ln w="12700">
            <a:solidFill>
              <a:schemeClr val="tx2">
                <a:lumMod val="65000"/>
                <a:lumOff val="35000"/>
              </a:schemeClr>
            </a:solidFill>
            <a:miter lim="800000"/>
            <a:headEnd/>
            <a:tailEnd/>
          </a:ln>
        </p:spPr>
      </p:pic>
      <p:pic>
        <p:nvPicPr>
          <p:cNvPr id="28" name="Picture 2"/>
          <p:cNvPicPr>
            <a:picLocks noChangeAspect="1" noChangeArrowheads="1"/>
          </p:cNvPicPr>
          <p:nvPr/>
        </p:nvPicPr>
        <p:blipFill>
          <a:blip r:embed="rId4"/>
          <a:srcRect/>
          <a:stretch>
            <a:fillRect/>
          </a:stretch>
        </p:blipFill>
        <p:spPr bwMode="auto">
          <a:xfrm>
            <a:off x="8741415" y="1140720"/>
            <a:ext cx="1600661" cy="995490"/>
          </a:xfrm>
          <a:prstGeom prst="rect">
            <a:avLst/>
          </a:prstGeom>
          <a:noFill/>
          <a:ln w="12700">
            <a:solidFill>
              <a:schemeClr val="tx2">
                <a:lumMod val="65000"/>
                <a:lumOff val="35000"/>
              </a:schemeClr>
            </a:solidFill>
            <a:miter lim="800000"/>
            <a:headEnd/>
            <a:tailEnd/>
          </a:ln>
        </p:spPr>
      </p:pic>
      <p:pic>
        <p:nvPicPr>
          <p:cNvPr id="29" name="Picture 1"/>
          <p:cNvPicPr>
            <a:picLocks noChangeAspect="1" noChangeArrowheads="1"/>
          </p:cNvPicPr>
          <p:nvPr/>
        </p:nvPicPr>
        <p:blipFill>
          <a:blip r:embed="rId5"/>
          <a:srcRect/>
          <a:stretch>
            <a:fillRect/>
          </a:stretch>
        </p:blipFill>
        <p:spPr bwMode="auto">
          <a:xfrm>
            <a:off x="2894174" y="1122631"/>
            <a:ext cx="1678827" cy="955815"/>
          </a:xfrm>
          <a:prstGeom prst="rect">
            <a:avLst/>
          </a:prstGeom>
          <a:noFill/>
          <a:ln w="12700">
            <a:solidFill>
              <a:schemeClr val="tx2">
                <a:lumMod val="65000"/>
                <a:lumOff val="35000"/>
              </a:schemeClr>
            </a:solidFill>
            <a:miter lim="800000"/>
            <a:headEnd/>
            <a:tailEnd/>
          </a:ln>
        </p:spPr>
      </p:pic>
      <p:pic>
        <p:nvPicPr>
          <p:cNvPr id="30" name="Picture 1"/>
          <p:cNvPicPr>
            <a:picLocks noChangeAspect="1" noChangeArrowheads="1"/>
          </p:cNvPicPr>
          <p:nvPr/>
        </p:nvPicPr>
        <p:blipFill>
          <a:blip r:embed="rId6"/>
          <a:srcRect/>
          <a:stretch>
            <a:fillRect/>
          </a:stretch>
        </p:blipFill>
        <p:spPr bwMode="auto">
          <a:xfrm>
            <a:off x="3174320" y="3739081"/>
            <a:ext cx="1450290" cy="986809"/>
          </a:xfrm>
          <a:prstGeom prst="rect">
            <a:avLst/>
          </a:prstGeom>
          <a:noFill/>
          <a:ln w="12700">
            <a:solidFill>
              <a:schemeClr val="tx2">
                <a:lumMod val="65000"/>
                <a:lumOff val="35000"/>
              </a:schemeClr>
            </a:solidFill>
            <a:miter lim="800000"/>
            <a:headEnd/>
            <a:tailEnd/>
          </a:ln>
        </p:spPr>
      </p:pic>
      <p:pic>
        <p:nvPicPr>
          <p:cNvPr id="31" name="Picture 2"/>
          <p:cNvPicPr>
            <a:picLocks noChangeAspect="1" noChangeArrowheads="1"/>
          </p:cNvPicPr>
          <p:nvPr/>
        </p:nvPicPr>
        <p:blipFill>
          <a:blip r:embed="rId7"/>
          <a:srcRect/>
          <a:stretch>
            <a:fillRect/>
          </a:stretch>
        </p:blipFill>
        <p:spPr bwMode="auto">
          <a:xfrm>
            <a:off x="5926401" y="3763422"/>
            <a:ext cx="1522412" cy="1046162"/>
          </a:xfrm>
          <a:prstGeom prst="rect">
            <a:avLst/>
          </a:prstGeom>
          <a:noFill/>
          <a:ln w="12700">
            <a:solidFill>
              <a:schemeClr val="tx2">
                <a:lumMod val="65000"/>
                <a:lumOff val="35000"/>
              </a:schemeClr>
            </a:solidFill>
            <a:miter lim="800000"/>
            <a:headEnd/>
            <a:tailEnd/>
          </a:ln>
        </p:spPr>
      </p:pic>
      <p:pic>
        <p:nvPicPr>
          <p:cNvPr id="32" name="Picture 1"/>
          <p:cNvPicPr>
            <a:picLocks noChangeAspect="1" noChangeArrowheads="1"/>
          </p:cNvPicPr>
          <p:nvPr/>
        </p:nvPicPr>
        <p:blipFill>
          <a:blip r:embed="rId8"/>
          <a:srcRect/>
          <a:stretch>
            <a:fillRect/>
          </a:stretch>
        </p:blipFill>
        <p:spPr bwMode="auto">
          <a:xfrm>
            <a:off x="6150322" y="1082956"/>
            <a:ext cx="1229825" cy="987616"/>
          </a:xfrm>
          <a:prstGeom prst="rect">
            <a:avLst/>
          </a:prstGeom>
          <a:noFill/>
          <a:ln w="12700">
            <a:solidFill>
              <a:schemeClr val="tx2">
                <a:lumMod val="65000"/>
                <a:lumOff val="35000"/>
              </a:schemeClr>
            </a:solidFill>
            <a:miter lim="800000"/>
            <a:headEnd/>
            <a:tailEnd/>
          </a:ln>
        </p:spPr>
      </p:pic>
      <p:sp>
        <p:nvSpPr>
          <p:cNvPr id="59" name="Rectangle 58"/>
          <p:cNvSpPr/>
          <p:nvPr/>
        </p:nvSpPr>
        <p:spPr bwMode="auto">
          <a:xfrm>
            <a:off x="8902561" y="3080513"/>
            <a:ext cx="196556" cy="550255"/>
          </a:xfrm>
          <a:prstGeom prst="rect">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80" charset="0"/>
              <a:ea typeface="ＭＳ Ｐゴシック" pitchFamily="80" charset="-128"/>
              <a:cs typeface="ＭＳ Ｐゴシック" pitchFamily="80" charset="-128"/>
            </a:endParaRPr>
          </a:p>
        </p:txBody>
      </p:sp>
      <p:sp>
        <p:nvSpPr>
          <p:cNvPr id="51" name="Right Arrow 50"/>
          <p:cNvSpPr/>
          <p:nvPr/>
        </p:nvSpPr>
        <p:spPr bwMode="auto">
          <a:xfrm>
            <a:off x="6712923" y="5135679"/>
            <a:ext cx="959668"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80" charset="0"/>
              <a:ea typeface="ＭＳ Ｐゴシック" pitchFamily="80" charset="-128"/>
              <a:cs typeface="ＭＳ Ｐゴシック" pitchFamily="80" charset="-128"/>
            </a:endParaRPr>
          </a:p>
        </p:txBody>
      </p:sp>
      <p:sp>
        <p:nvSpPr>
          <p:cNvPr id="52" name="Right Arrow 51"/>
          <p:cNvSpPr/>
          <p:nvPr/>
        </p:nvSpPr>
        <p:spPr bwMode="auto">
          <a:xfrm>
            <a:off x="3732734" y="5113908"/>
            <a:ext cx="959668"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80" charset="0"/>
              <a:ea typeface="ＭＳ Ｐゴシック" pitchFamily="80" charset="-128"/>
              <a:cs typeface="ＭＳ Ｐゴシック" pitchFamily="80" charset="-128"/>
            </a:endParaRPr>
          </a:p>
        </p:txBody>
      </p:sp>
      <p:sp>
        <p:nvSpPr>
          <p:cNvPr id="53" name="Right Arrow 52"/>
          <p:cNvSpPr/>
          <p:nvPr/>
        </p:nvSpPr>
        <p:spPr bwMode="auto">
          <a:xfrm>
            <a:off x="6606008" y="2495893"/>
            <a:ext cx="1097962"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80" charset="0"/>
              <a:ea typeface="ＭＳ Ｐゴシック" pitchFamily="80" charset="-128"/>
              <a:cs typeface="ＭＳ Ｐゴシック" pitchFamily="80" charset="-128"/>
            </a:endParaRPr>
          </a:p>
        </p:txBody>
      </p:sp>
      <p:sp>
        <p:nvSpPr>
          <p:cNvPr id="520194" name="Rectangle 2"/>
          <p:cNvSpPr>
            <a:spLocks noGrp="1" noChangeArrowheads="1"/>
          </p:cNvSpPr>
          <p:nvPr>
            <p:ph type="title"/>
          </p:nvPr>
        </p:nvSpPr>
        <p:spPr>
          <a:xfrm>
            <a:off x="1752600" y="304801"/>
            <a:ext cx="8229600" cy="492443"/>
          </a:xfrm>
        </p:spPr>
        <p:txBody>
          <a:bodyPr/>
          <a:lstStyle/>
          <a:p>
            <a:r>
              <a:rPr lang="en-US" dirty="0" smtClean="0"/>
              <a:t>CATE</a:t>
            </a:r>
            <a:r>
              <a:rPr lang="en-US" sz="2200" dirty="0"/>
              <a:t> </a:t>
            </a:r>
            <a:r>
              <a:rPr lang="en-US" dirty="0" smtClean="0"/>
              <a:t>Cost Estimating Process</a:t>
            </a:r>
            <a:endParaRPr lang="en-US" dirty="0"/>
          </a:p>
        </p:txBody>
      </p:sp>
      <p:sp>
        <p:nvSpPr>
          <p:cNvPr id="520220" name="Line 28"/>
          <p:cNvSpPr>
            <a:spLocks noChangeShapeType="1"/>
          </p:cNvSpPr>
          <p:nvPr/>
        </p:nvSpPr>
        <p:spPr bwMode="auto">
          <a:xfrm>
            <a:off x="6255652" y="2138616"/>
            <a:ext cx="44450" cy="34925"/>
          </a:xfrm>
          <a:prstGeom prst="line">
            <a:avLst/>
          </a:prstGeom>
          <a:noFill/>
          <a:ln w="120650">
            <a:solidFill>
              <a:schemeClr val="bg1"/>
            </a:solidFill>
            <a:round/>
            <a:headEnd/>
            <a:tailEnd/>
          </a:ln>
          <a:effectLst/>
        </p:spPr>
        <p:txBody>
          <a:bodyPr/>
          <a:lstStyle/>
          <a:p>
            <a:endParaRPr lang="en-US" dirty="0"/>
          </a:p>
        </p:txBody>
      </p:sp>
      <p:pic>
        <p:nvPicPr>
          <p:cNvPr id="520227" name="Picture 35"/>
          <p:cNvPicPr>
            <a:picLocks noChangeAspect="1" noChangeArrowheads="1"/>
          </p:cNvPicPr>
          <p:nvPr/>
        </p:nvPicPr>
        <p:blipFill>
          <a:blip r:embed="rId9"/>
          <a:srcRect/>
          <a:stretch>
            <a:fillRect/>
          </a:stretch>
        </p:blipFill>
        <p:spPr bwMode="auto">
          <a:xfrm>
            <a:off x="3135314" y="4622121"/>
            <a:ext cx="1316037" cy="898525"/>
          </a:xfrm>
          <a:prstGeom prst="rect">
            <a:avLst/>
          </a:prstGeom>
          <a:noFill/>
          <a:ln w="9525">
            <a:noFill/>
            <a:miter lim="800000"/>
            <a:headEnd/>
            <a:tailEnd/>
          </a:ln>
          <a:effectLst/>
        </p:spPr>
      </p:pic>
      <p:sp>
        <p:nvSpPr>
          <p:cNvPr id="35" name="Right Arrow 34"/>
          <p:cNvSpPr/>
          <p:nvPr/>
        </p:nvSpPr>
        <p:spPr bwMode="auto">
          <a:xfrm>
            <a:off x="3700076" y="2495893"/>
            <a:ext cx="1032995"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80" charset="0"/>
              <a:ea typeface="ＭＳ Ｐゴシック" pitchFamily="80" charset="-128"/>
              <a:cs typeface="ＭＳ Ｐゴシック" pitchFamily="80" charset="-128"/>
            </a:endParaRPr>
          </a:p>
        </p:txBody>
      </p:sp>
      <p:sp>
        <p:nvSpPr>
          <p:cNvPr id="520197" name="Text Box 5"/>
          <p:cNvSpPr txBox="1">
            <a:spLocks noChangeArrowheads="1"/>
          </p:cNvSpPr>
          <p:nvPr/>
        </p:nvSpPr>
        <p:spPr bwMode="auto">
          <a:xfrm>
            <a:off x="1705075" y="2019370"/>
            <a:ext cx="2670772" cy="112338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a:t>Estimate Instruments &amp; Spacecraft </a:t>
            </a:r>
          </a:p>
          <a:p>
            <a:pPr algn="ctr" eaLnBrk="1" hangingPunct="1">
              <a:spcBef>
                <a:spcPct val="50000"/>
              </a:spcBef>
            </a:pPr>
            <a:r>
              <a:rPr lang="en-US" sz="1400" dirty="0"/>
              <a:t>Multiple analogies and models</a:t>
            </a:r>
          </a:p>
        </p:txBody>
      </p:sp>
      <p:sp>
        <p:nvSpPr>
          <p:cNvPr id="20" name="Text Box 5"/>
          <p:cNvSpPr txBox="1">
            <a:spLocks noChangeArrowheads="1"/>
          </p:cNvSpPr>
          <p:nvPr/>
        </p:nvSpPr>
        <p:spPr bwMode="auto">
          <a:xfrm>
            <a:off x="4727567" y="2019370"/>
            <a:ext cx="2586124" cy="112338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a:t>Estimate Other Elements</a:t>
            </a:r>
          </a:p>
          <a:p>
            <a:pPr algn="ctr" eaLnBrk="1" hangingPunct="1">
              <a:spcBef>
                <a:spcPct val="50000"/>
              </a:spcBef>
            </a:pPr>
            <a:r>
              <a:rPr lang="en-US" sz="1400" dirty="0"/>
              <a:t>Based on historical data</a:t>
            </a:r>
          </a:p>
        </p:txBody>
      </p:sp>
      <p:sp>
        <p:nvSpPr>
          <p:cNvPr id="23" name="Text Box 5"/>
          <p:cNvSpPr txBox="1">
            <a:spLocks noChangeArrowheads="1"/>
          </p:cNvSpPr>
          <p:nvPr/>
        </p:nvSpPr>
        <p:spPr bwMode="auto">
          <a:xfrm>
            <a:off x="7697720" y="2017716"/>
            <a:ext cx="2590032" cy="1126692"/>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a:r>
              <a:rPr lang="en-US" sz="1600" b="1" dirty="0"/>
              <a:t>Estimate Cost Reserves</a:t>
            </a:r>
          </a:p>
          <a:p>
            <a:pPr algn="ctr"/>
            <a:r>
              <a:rPr lang="en-US" sz="1600" b="1" dirty="0"/>
              <a:t> </a:t>
            </a:r>
          </a:p>
          <a:p>
            <a:pPr algn="ctr" eaLnBrk="1" hangingPunct="1">
              <a:spcBef>
                <a:spcPct val="50000"/>
              </a:spcBef>
            </a:pPr>
            <a:r>
              <a:rPr lang="en-US" sz="1400" dirty="0"/>
              <a:t>Based on probabilistic cost risk analysis</a:t>
            </a:r>
          </a:p>
        </p:txBody>
      </p:sp>
      <p:sp>
        <p:nvSpPr>
          <p:cNvPr id="25" name="Text Box 5"/>
          <p:cNvSpPr txBox="1">
            <a:spLocks noChangeArrowheads="1"/>
          </p:cNvSpPr>
          <p:nvPr/>
        </p:nvSpPr>
        <p:spPr bwMode="auto">
          <a:xfrm>
            <a:off x="1696022" y="4656260"/>
            <a:ext cx="2688878" cy="112338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a:t>Estimate Mass and Power Contingency Threat</a:t>
            </a:r>
          </a:p>
          <a:p>
            <a:pPr algn="ctr" eaLnBrk="1" hangingPunct="1">
              <a:spcBef>
                <a:spcPct val="50000"/>
              </a:spcBef>
            </a:pPr>
            <a:r>
              <a:rPr lang="en-US" sz="1400" dirty="0"/>
              <a:t>Re-run estimate with Aerospace contingencies</a:t>
            </a:r>
          </a:p>
        </p:txBody>
      </p:sp>
      <p:sp>
        <p:nvSpPr>
          <p:cNvPr id="26" name="Text Box 5"/>
          <p:cNvSpPr txBox="1">
            <a:spLocks noChangeArrowheads="1"/>
          </p:cNvSpPr>
          <p:nvPr/>
        </p:nvSpPr>
        <p:spPr bwMode="auto">
          <a:xfrm>
            <a:off x="4688109" y="4656260"/>
            <a:ext cx="2665040" cy="1123384"/>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eaLnBrk="1" hangingPunct="1">
              <a:spcBef>
                <a:spcPct val="50000"/>
              </a:spcBef>
            </a:pPr>
            <a:r>
              <a:rPr lang="en-US" sz="1600" b="1" dirty="0"/>
              <a:t>Estimate Schedule Threat </a:t>
            </a:r>
          </a:p>
          <a:p>
            <a:pPr algn="ctr" eaLnBrk="1" hangingPunct="1">
              <a:spcBef>
                <a:spcPct val="50000"/>
              </a:spcBef>
            </a:pPr>
            <a:r>
              <a:rPr lang="en-US" sz="1400" dirty="0"/>
              <a:t>Based on ISE results and project burn rates</a:t>
            </a:r>
          </a:p>
        </p:txBody>
      </p:sp>
      <p:sp>
        <p:nvSpPr>
          <p:cNvPr id="27" name="Text Box 5"/>
          <p:cNvSpPr txBox="1">
            <a:spLocks noChangeArrowheads="1"/>
          </p:cNvSpPr>
          <p:nvPr/>
        </p:nvSpPr>
        <p:spPr bwMode="auto">
          <a:xfrm>
            <a:off x="7673142" y="4658015"/>
            <a:ext cx="2639188" cy="111987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a:t>Integrate Results &amp; Level Across Concepts</a:t>
            </a:r>
          </a:p>
          <a:p>
            <a:pPr algn="ctr" eaLnBrk="1" hangingPunct="1">
              <a:spcBef>
                <a:spcPct val="50000"/>
              </a:spcBef>
            </a:pPr>
            <a:r>
              <a:rPr lang="en-US" sz="1400" dirty="0"/>
              <a:t>Cross-check with CoBRA</a:t>
            </a:r>
          </a:p>
        </p:txBody>
      </p:sp>
      <p:sp>
        <p:nvSpPr>
          <p:cNvPr id="54" name="Right Arrow 53"/>
          <p:cNvSpPr/>
          <p:nvPr/>
        </p:nvSpPr>
        <p:spPr bwMode="auto">
          <a:xfrm rot="5400000">
            <a:off x="2423688" y="3888507"/>
            <a:ext cx="1203995"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80" charset="0"/>
              <a:ea typeface="ＭＳ Ｐゴシック" pitchFamily="80" charset="-128"/>
              <a:cs typeface="ＭＳ Ｐゴシック" pitchFamily="80" charset="-128"/>
            </a:endParaRPr>
          </a:p>
        </p:txBody>
      </p:sp>
      <p:sp>
        <p:nvSpPr>
          <p:cNvPr id="55" name="Rectangle 54"/>
          <p:cNvSpPr/>
          <p:nvPr/>
        </p:nvSpPr>
        <p:spPr bwMode="auto">
          <a:xfrm>
            <a:off x="3072143" y="3449355"/>
            <a:ext cx="5857592" cy="186243"/>
          </a:xfrm>
          <a:prstGeom prst="rect">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pitchFamily="80" charset="0"/>
              <a:ea typeface="ＭＳ Ｐゴシック" pitchFamily="80" charset="-128"/>
              <a:cs typeface="ＭＳ Ｐゴシック" pitchFamily="80" charset="-128"/>
            </a:endParaRPr>
          </a:p>
        </p:txBody>
      </p:sp>
    </p:spTree>
    <p:extLst>
      <p:ext uri="{BB962C8B-B14F-4D97-AF65-F5344CB8AC3E}">
        <p14:creationId xmlns:p14="http://schemas.microsoft.com/office/powerpoint/2010/main" val="1155095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en-US" dirty="0" smtClean="0">
                <a:latin typeface="Arial" pitchFamily="34" charset="0"/>
                <a:ea typeface="ＭＳ Ｐゴシック"/>
                <a:cs typeface="ＭＳ Ｐゴシック"/>
              </a:rPr>
              <a:t>Example Hardware Estimate Results</a:t>
            </a:r>
            <a:endParaRPr lang="en-US" sz="2400" i="1" dirty="0">
              <a:solidFill>
                <a:srgbClr val="8C8D8E"/>
              </a:solidFill>
            </a:endParaRPr>
          </a:p>
        </p:txBody>
      </p:sp>
      <p:graphicFrame>
        <p:nvGraphicFramePr>
          <p:cNvPr id="5" name="Object 2"/>
          <p:cNvGraphicFramePr>
            <a:graphicFrameLocks noChangeAspect="1"/>
          </p:cNvGraphicFramePr>
          <p:nvPr/>
        </p:nvGraphicFramePr>
        <p:xfrm>
          <a:off x="1904247" y="1141413"/>
          <a:ext cx="843782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6320109" y="1074085"/>
            <a:ext cx="2199992" cy="316871"/>
          </a:xfrm>
          <a:prstGeom prst="rect">
            <a:avLst/>
          </a:prstGeom>
          <a:solidFill>
            <a:schemeClr val="accent1">
              <a:lumMod val="40000"/>
              <a:lumOff val="60000"/>
            </a:schemeClr>
          </a:solidFill>
          <a:ln>
            <a:solidFill>
              <a:schemeClr val="tx1"/>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Notional Results</a:t>
            </a:r>
          </a:p>
        </p:txBody>
      </p:sp>
    </p:spTree>
    <p:extLst>
      <p:ext uri="{BB962C8B-B14F-4D97-AF65-F5344CB8AC3E}">
        <p14:creationId xmlns:p14="http://schemas.microsoft.com/office/powerpoint/2010/main" val="20444731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CATE Models and Analogue Data</a:t>
            </a:r>
            <a:endParaRPr lang="en-US" dirty="0"/>
          </a:p>
        </p:txBody>
      </p:sp>
      <p:sp>
        <p:nvSpPr>
          <p:cNvPr id="5" name="Content Placeholder 4"/>
          <p:cNvSpPr>
            <a:spLocks noGrp="1"/>
          </p:cNvSpPr>
          <p:nvPr>
            <p:ph idx="1"/>
          </p:nvPr>
        </p:nvSpPr>
        <p:spPr/>
        <p:txBody>
          <a:bodyPr/>
          <a:lstStyle/>
          <a:p>
            <a:r>
              <a:rPr lang="en-US" b="1" dirty="0"/>
              <a:t>Instruments and spacecraft buses</a:t>
            </a:r>
          </a:p>
          <a:p>
            <a:pPr lvl="1"/>
            <a:r>
              <a:rPr lang="en-US" dirty="0"/>
              <a:t>Multiple analogies are used for each element</a:t>
            </a:r>
          </a:p>
          <a:p>
            <a:pPr lvl="2"/>
            <a:r>
              <a:rPr lang="en-US" sz="1800" dirty="0" smtClean="0"/>
              <a:t>Analogue costs and technical descriptions taken from NASA CADRe, NICM and internal Aerospace </a:t>
            </a:r>
            <a:r>
              <a:rPr lang="en-US" sz="1800" dirty="0"/>
              <a:t>s</a:t>
            </a:r>
            <a:r>
              <a:rPr lang="en-US" sz="1800" dirty="0" smtClean="0"/>
              <a:t>ources</a:t>
            </a:r>
            <a:endParaRPr lang="en-US" sz="1800" dirty="0"/>
          </a:p>
          <a:p>
            <a:pPr lvl="2"/>
            <a:r>
              <a:rPr lang="en-US" sz="1800" dirty="0"/>
              <a:t>Analogies chosen based on similarity to proposed instrument and by supplier</a:t>
            </a:r>
          </a:p>
          <a:p>
            <a:pPr lvl="1"/>
            <a:r>
              <a:rPr lang="en-US" dirty="0"/>
              <a:t>Multiple cost models are also used for each element</a:t>
            </a:r>
          </a:p>
          <a:p>
            <a:pPr lvl="2"/>
            <a:r>
              <a:rPr lang="en-US" sz="1800" dirty="0"/>
              <a:t>Instruments - </a:t>
            </a:r>
            <a:r>
              <a:rPr lang="en-US" sz="1800" dirty="0" smtClean="0"/>
              <a:t>MICM, NICM</a:t>
            </a:r>
            <a:endParaRPr lang="en-US" sz="1800" dirty="0"/>
          </a:p>
          <a:p>
            <a:pPr lvl="2"/>
            <a:r>
              <a:rPr lang="en-US" sz="1800" dirty="0"/>
              <a:t>Spacecraft - NAFCOM, </a:t>
            </a:r>
            <a:r>
              <a:rPr lang="en-US" sz="1800" dirty="0" smtClean="0"/>
              <a:t>SSCM</a:t>
            </a:r>
          </a:p>
          <a:p>
            <a:pPr lvl="2"/>
            <a:r>
              <a:rPr lang="en-US" sz="1800" dirty="0" smtClean="0"/>
              <a:t>NICM, MICM and SSCM used on Probe studies. PRICE-H used for starshade</a:t>
            </a:r>
            <a:endParaRPr lang="en-US" sz="1800" dirty="0"/>
          </a:p>
          <a:p>
            <a:endParaRPr lang="en-US" dirty="0"/>
          </a:p>
        </p:txBody>
      </p:sp>
      <p:sp>
        <p:nvSpPr>
          <p:cNvPr id="3" name="Slide Number Placeholder 2"/>
          <p:cNvSpPr>
            <a:spLocks noGrp="1"/>
          </p:cNvSpPr>
          <p:nvPr>
            <p:ph type="sldNum" sz="quarter" idx="11"/>
          </p:nvPr>
        </p:nvSpPr>
        <p:spPr/>
        <p:txBody>
          <a:bodyPr/>
          <a:lstStyle/>
          <a:p>
            <a:fld id="{66067FEF-5467-47EF-989C-A389AA1AA895}" type="slidenum">
              <a:rPr lang="en-US" smtClean="0"/>
              <a:t>16</a:t>
            </a:fld>
            <a:endParaRPr lang="en-US" dirty="0"/>
          </a:p>
        </p:txBody>
      </p:sp>
    </p:spTree>
    <p:extLst>
      <p:ext uri="{BB962C8B-B14F-4D97-AF65-F5344CB8AC3E}">
        <p14:creationId xmlns:p14="http://schemas.microsoft.com/office/powerpoint/2010/main" val="15157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Stahl Telescope Model</a:t>
            </a:r>
            <a:endParaRPr lang="en-US" dirty="0"/>
          </a:p>
        </p:txBody>
      </p:sp>
      <p:sp>
        <p:nvSpPr>
          <p:cNvPr id="2" name="Content Placeholder 1"/>
          <p:cNvSpPr>
            <a:spLocks noGrp="1"/>
          </p:cNvSpPr>
          <p:nvPr>
            <p:ph idx="1"/>
          </p:nvPr>
        </p:nvSpPr>
        <p:spPr>
          <a:xfrm>
            <a:off x="234462" y="4443593"/>
            <a:ext cx="11469858" cy="379868"/>
          </a:xfrm>
        </p:spPr>
        <p:txBody>
          <a:bodyPr/>
          <a:lstStyle/>
          <a:p>
            <a:pPr marL="0" indent="0">
              <a:buNone/>
            </a:pPr>
            <a:r>
              <a:rPr lang="en-US" sz="1600" dirty="0" smtClean="0"/>
              <a:t>Stahl, et.al., “Update </a:t>
            </a:r>
            <a:r>
              <a:rPr lang="en-US" sz="1600" dirty="0"/>
              <a:t>to </a:t>
            </a:r>
            <a:r>
              <a:rPr lang="en-US" sz="1600" dirty="0" smtClean="0"/>
              <a:t>Single-variable Parametric Cost Models </a:t>
            </a:r>
            <a:r>
              <a:rPr lang="en-US" sz="1600" dirty="0"/>
              <a:t>for </a:t>
            </a:r>
            <a:r>
              <a:rPr lang="en-US" sz="1600" dirty="0" smtClean="0"/>
              <a:t>Space Telescopes”, 2013</a:t>
            </a:r>
          </a:p>
          <a:p>
            <a:pPr marL="0" indent="0">
              <a:buNone/>
            </a:pPr>
            <a:endParaRPr lang="en-US" sz="1600" dirty="0" smtClean="0"/>
          </a:p>
          <a:p>
            <a:r>
              <a:rPr lang="en-US" dirty="0" smtClean="0"/>
              <a:t>Model data is current and independent parameters are objective</a:t>
            </a:r>
          </a:p>
          <a:p>
            <a:r>
              <a:rPr lang="en-US" dirty="0" smtClean="0"/>
              <a:t>Model is publicly available</a:t>
            </a:r>
          </a:p>
          <a:p>
            <a:r>
              <a:rPr lang="en-US" dirty="0" smtClean="0"/>
              <a:t>Primary model used by CATE on Probe studies</a:t>
            </a:r>
            <a:endParaRPr lang="en-US" dirty="0"/>
          </a:p>
        </p:txBody>
      </p:sp>
      <p:sp>
        <p:nvSpPr>
          <p:cNvPr id="5" name="Slide Number Placeholder 4"/>
          <p:cNvSpPr>
            <a:spLocks noGrp="1"/>
          </p:cNvSpPr>
          <p:nvPr>
            <p:ph type="sldNum" sz="quarter" idx="11"/>
          </p:nvPr>
        </p:nvSpPr>
        <p:spPr/>
        <p:txBody>
          <a:bodyPr/>
          <a:lstStyle/>
          <a:p>
            <a:fld id="{66067FEF-5467-47EF-989C-A389AA1AA895}" type="slidenum">
              <a:rPr lang="en-US" smtClean="0"/>
              <a:t>17</a:t>
            </a:fld>
            <a:endParaRPr lang="en-US" dirty="0"/>
          </a:p>
        </p:txBody>
      </p:sp>
      <p:pic>
        <p:nvPicPr>
          <p:cNvPr id="6" name="Picture 5"/>
          <p:cNvPicPr>
            <a:picLocks noChangeAspect="1"/>
          </p:cNvPicPr>
          <p:nvPr/>
        </p:nvPicPr>
        <p:blipFill>
          <a:blip r:embed="rId2"/>
          <a:stretch>
            <a:fillRect/>
          </a:stretch>
        </p:blipFill>
        <p:spPr>
          <a:xfrm>
            <a:off x="157655" y="1072053"/>
            <a:ext cx="6082223" cy="3371539"/>
          </a:xfrm>
          <a:prstGeom prst="rect">
            <a:avLst/>
          </a:prstGeom>
        </p:spPr>
      </p:pic>
      <p:pic>
        <p:nvPicPr>
          <p:cNvPr id="7" name="Picture 6"/>
          <p:cNvPicPr>
            <a:picLocks noChangeAspect="1"/>
          </p:cNvPicPr>
          <p:nvPr/>
        </p:nvPicPr>
        <p:blipFill>
          <a:blip r:embed="rId3"/>
          <a:stretch>
            <a:fillRect/>
          </a:stretch>
        </p:blipFill>
        <p:spPr>
          <a:xfrm>
            <a:off x="6327226" y="1072053"/>
            <a:ext cx="5780691" cy="3371539"/>
          </a:xfrm>
          <a:prstGeom prst="rect">
            <a:avLst/>
          </a:prstGeom>
        </p:spPr>
      </p:pic>
    </p:spTree>
    <p:extLst>
      <p:ext uri="{BB962C8B-B14F-4D97-AF65-F5344CB8AC3E}">
        <p14:creationId xmlns:p14="http://schemas.microsoft.com/office/powerpoint/2010/main" val="12248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229600" cy="892552"/>
          </a:xfrm>
        </p:spPr>
        <p:txBody>
          <a:bodyPr/>
          <a:lstStyle/>
          <a:p>
            <a:r>
              <a:rPr lang="en-US" dirty="0" smtClean="0"/>
              <a:t>Analogy-Based </a:t>
            </a:r>
            <a:r>
              <a:rPr lang="en-US" dirty="0"/>
              <a:t>Estimate Process</a:t>
            </a:r>
            <a:br>
              <a:rPr lang="en-US" dirty="0"/>
            </a:br>
            <a:r>
              <a:rPr lang="en-US" sz="2400" i="1" dirty="0">
                <a:solidFill>
                  <a:schemeClr val="bg2"/>
                </a:solidFill>
              </a:rPr>
              <a:t>Ties the Estimated Cost to Historical Actuals</a:t>
            </a:r>
          </a:p>
        </p:txBody>
      </p:sp>
      <p:sp>
        <p:nvSpPr>
          <p:cNvPr id="4" name="Content Placeholder 3"/>
          <p:cNvSpPr>
            <a:spLocks noGrp="1"/>
          </p:cNvSpPr>
          <p:nvPr>
            <p:ph sz="quarter" idx="15"/>
          </p:nvPr>
        </p:nvSpPr>
        <p:spPr>
          <a:xfrm>
            <a:off x="1790437" y="1232028"/>
            <a:ext cx="8077200" cy="2449901"/>
          </a:xfrm>
        </p:spPr>
        <p:txBody>
          <a:bodyPr/>
          <a:lstStyle/>
          <a:p>
            <a:r>
              <a:rPr lang="en-US" sz="1600" dirty="0"/>
              <a:t>Analogy-based estimates use historical items as the basis for an estimate</a:t>
            </a:r>
          </a:p>
          <a:p>
            <a:pPr lvl="1"/>
            <a:r>
              <a:rPr lang="en-US" dirty="0"/>
              <a:t>Technical and programmatic differences often require adjustment to the historical costs</a:t>
            </a:r>
          </a:p>
          <a:p>
            <a:pPr lvl="1"/>
            <a:r>
              <a:rPr lang="en-US" dirty="0"/>
              <a:t>Every historical program has “unique” aspects that affected the cost, but should not affect the cost of a new element</a:t>
            </a:r>
          </a:p>
          <a:p>
            <a:pPr lvl="2"/>
            <a:r>
              <a:rPr lang="en-US" dirty="0"/>
              <a:t>Using multiple analogies can potentially average out the impacts of these unique aspects</a:t>
            </a:r>
          </a:p>
          <a:p>
            <a:pPr algn="ctr">
              <a:spcBef>
                <a:spcPts val="0"/>
              </a:spcBef>
              <a:buNone/>
            </a:pPr>
            <a:endParaRPr lang="en-US" sz="600" dirty="0" smtClean="0"/>
          </a:p>
          <a:p>
            <a:pPr algn="ctr">
              <a:spcBef>
                <a:spcPts val="0"/>
              </a:spcBef>
              <a:buNone/>
            </a:pPr>
            <a:endParaRPr lang="en-US" sz="600" dirty="0"/>
          </a:p>
          <a:p>
            <a:pPr algn="ctr">
              <a:spcBef>
                <a:spcPts val="0"/>
              </a:spcBef>
              <a:buNone/>
            </a:pPr>
            <a:endParaRPr lang="en-US" sz="600" dirty="0" smtClean="0"/>
          </a:p>
          <a:p>
            <a:pPr algn="ctr">
              <a:spcBef>
                <a:spcPts val="0"/>
              </a:spcBef>
              <a:buNone/>
            </a:pPr>
            <a:endParaRPr lang="en-US" sz="600" dirty="0"/>
          </a:p>
          <a:p>
            <a:pPr algn="ctr">
              <a:spcBef>
                <a:spcPts val="0"/>
              </a:spcBef>
              <a:buNone/>
            </a:pPr>
            <a:endParaRPr lang="en-US" sz="600" dirty="0" smtClean="0"/>
          </a:p>
          <a:p>
            <a:pPr algn="ctr">
              <a:spcBef>
                <a:spcPts val="0"/>
              </a:spcBef>
              <a:buNone/>
            </a:pPr>
            <a:endParaRPr lang="en-US" sz="600" dirty="0"/>
          </a:p>
          <a:p>
            <a:pPr marL="0" algn="ctr" eaLnBrk="0" hangingPunct="0">
              <a:buNone/>
            </a:pPr>
            <a:r>
              <a:rPr lang="en-US" b="1" dirty="0">
                <a:solidFill>
                  <a:srgbClr val="FCBA63"/>
                </a:solidFill>
                <a:latin typeface="+mn-lt"/>
                <a:cs typeface="+mn-cs"/>
              </a:rPr>
              <a:t>Analogy-based Estimate </a:t>
            </a:r>
            <a:r>
              <a:rPr lang="en-US" b="1" dirty="0">
                <a:solidFill>
                  <a:srgbClr val="8B2346"/>
                </a:solidFill>
              </a:rPr>
              <a:t>= </a:t>
            </a:r>
            <a:r>
              <a:rPr lang="en-US" b="1" dirty="0">
                <a:solidFill>
                  <a:srgbClr val="879862"/>
                </a:solidFill>
                <a:latin typeface="+mn-lt"/>
                <a:cs typeface="+mn-cs"/>
              </a:rPr>
              <a:t>Actual cost of analogy </a:t>
            </a:r>
            <a:r>
              <a:rPr lang="en-US" b="1" dirty="0"/>
              <a:t>x</a:t>
            </a:r>
            <a:r>
              <a:rPr lang="en-US" b="1" dirty="0">
                <a:solidFill>
                  <a:srgbClr val="9933FF"/>
                </a:solidFill>
              </a:rPr>
              <a:t> </a:t>
            </a:r>
            <a:r>
              <a:rPr lang="en-US" b="1" dirty="0">
                <a:solidFill>
                  <a:srgbClr val="9933FF"/>
                </a:solidFill>
                <a:latin typeface="+mn-lt"/>
                <a:cs typeface="+mn-cs"/>
              </a:rPr>
              <a:t>CER (new) </a:t>
            </a:r>
            <a:r>
              <a:rPr lang="en-US" b="1" dirty="0">
                <a:solidFill>
                  <a:srgbClr val="8B2346"/>
                </a:solidFill>
              </a:rPr>
              <a:t>/ </a:t>
            </a:r>
            <a:r>
              <a:rPr lang="en-US" b="1" dirty="0">
                <a:solidFill>
                  <a:srgbClr val="0070C0"/>
                </a:solidFill>
                <a:latin typeface="+mn-lt"/>
                <a:cs typeface="+mn-cs"/>
              </a:rPr>
              <a:t>CER (analogy)</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273" y="3664939"/>
            <a:ext cx="5207528" cy="261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54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dirty="0" smtClean="0">
                <a:solidFill>
                  <a:schemeClr val="tx1"/>
                </a:solidFill>
                <a:latin typeface="Arial" pitchFamily="34" charset="0"/>
                <a:ea typeface="ＭＳ Ｐゴシック"/>
                <a:cs typeface="ＭＳ Ｐゴシック"/>
              </a:rPr>
              <a:t>Example</a:t>
            </a:r>
            <a:r>
              <a:rPr lang="en-US" dirty="0" smtClean="0">
                <a:latin typeface="Arial" pitchFamily="34" charset="0"/>
                <a:ea typeface="ＭＳ Ｐゴシック"/>
                <a:cs typeface="ＭＳ Ｐゴシック"/>
              </a:rPr>
              <a:t> Cost Estimate Table</a:t>
            </a:r>
            <a:endParaRPr lang="en-US" sz="2000" i="1" dirty="0">
              <a:solidFill>
                <a:schemeClr val="bg2">
                  <a:lumMod val="75000"/>
                </a:schemeClr>
              </a:solidFill>
            </a:endParaRPr>
          </a:p>
        </p:txBody>
      </p:sp>
      <p:graphicFrame>
        <p:nvGraphicFramePr>
          <p:cNvPr id="136194" name="Object 3"/>
          <p:cNvGraphicFramePr>
            <a:graphicFrameLocks noChangeAspect="1"/>
          </p:cNvGraphicFramePr>
          <p:nvPr>
            <p:extLst/>
          </p:nvPr>
        </p:nvGraphicFramePr>
        <p:xfrm>
          <a:off x="1717102" y="1331844"/>
          <a:ext cx="8623300" cy="3587750"/>
        </p:xfrm>
        <a:graphic>
          <a:graphicData uri="http://schemas.openxmlformats.org/presentationml/2006/ole">
            <mc:AlternateContent xmlns:mc="http://schemas.openxmlformats.org/markup-compatibility/2006">
              <mc:Choice xmlns:v="urn:schemas-microsoft-com:vml" Requires="v">
                <p:oleObj spid="_x0000_s1026" name="Worksheet" r:id="rId4" imgW="6800700" imgH="2743200" progId="Excel.Sheet.8">
                  <p:embed/>
                </p:oleObj>
              </mc:Choice>
              <mc:Fallback>
                <p:oleObj name="Worksheet" r:id="rId4" imgW="6800700" imgH="2743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7102" y="1331844"/>
                        <a:ext cx="862330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4" name="TextBox 1"/>
          <p:cNvSpPr txBox="1"/>
          <p:nvPr/>
        </p:nvSpPr>
        <p:spPr>
          <a:xfrm>
            <a:off x="8140410" y="1014974"/>
            <a:ext cx="2199992" cy="316871"/>
          </a:xfrm>
          <a:prstGeom prst="rect">
            <a:avLst/>
          </a:prstGeom>
          <a:solidFill>
            <a:schemeClr val="accent1">
              <a:lumMod val="40000"/>
              <a:lumOff val="60000"/>
            </a:schemeClr>
          </a:solidFill>
          <a:ln>
            <a:solidFill>
              <a:schemeClr val="tx1"/>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Notional Results</a:t>
            </a:r>
          </a:p>
        </p:txBody>
      </p:sp>
    </p:spTree>
    <p:extLst>
      <p:ext uri="{BB962C8B-B14F-4D97-AF65-F5344CB8AC3E}">
        <p14:creationId xmlns:p14="http://schemas.microsoft.com/office/powerpoint/2010/main" val="24417511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Compelling and Feasible</a:t>
            </a:r>
            <a:endParaRPr lang="en-US" dirty="0"/>
          </a:p>
        </p:txBody>
      </p:sp>
      <p:sp>
        <p:nvSpPr>
          <p:cNvPr id="5" name="Content Placeholder 4"/>
          <p:cNvSpPr>
            <a:spLocks noGrp="1"/>
          </p:cNvSpPr>
          <p:nvPr>
            <p:ph idx="1"/>
          </p:nvPr>
        </p:nvSpPr>
        <p:spPr/>
        <p:txBody>
          <a:bodyPr/>
          <a:lstStyle/>
          <a:p>
            <a:r>
              <a:rPr lang="en-US" dirty="0" smtClean="0"/>
              <a:t>APD </a:t>
            </a:r>
            <a:r>
              <a:rPr lang="en-US" dirty="0"/>
              <a:t>Decadal Success Criteria: </a:t>
            </a:r>
            <a:r>
              <a:rPr lang="en-US" dirty="0" smtClean="0"/>
              <a:t>APD </a:t>
            </a:r>
            <a:r>
              <a:rPr lang="en-US" dirty="0"/>
              <a:t>defines "full success" as delivery to the Decadal Survey Committee of compelling and executable concepts for all four large </a:t>
            </a:r>
            <a:r>
              <a:rPr lang="en-US" dirty="0" smtClean="0"/>
              <a:t>missions so </a:t>
            </a:r>
            <a:r>
              <a:rPr lang="en-US" dirty="0"/>
              <a:t>that science can be adequately </a:t>
            </a:r>
            <a:r>
              <a:rPr lang="en-US" u="sng" dirty="0"/>
              <a:t>prioritized by the Committee</a:t>
            </a:r>
            <a:r>
              <a:rPr lang="en-US" dirty="0"/>
              <a:t>. </a:t>
            </a:r>
          </a:p>
          <a:p>
            <a:pPr lvl="1"/>
            <a:r>
              <a:rPr lang="en-US" dirty="0" smtClean="0"/>
              <a:t>By </a:t>
            </a:r>
            <a:r>
              <a:rPr lang="en-US" dirty="0"/>
              <a:t>executable we mean </a:t>
            </a:r>
            <a:r>
              <a:rPr lang="en-US" i="1" dirty="0" smtClean="0"/>
              <a:t>feasible </a:t>
            </a:r>
            <a:r>
              <a:rPr lang="en-US" dirty="0" smtClean="0"/>
              <a:t>with </a:t>
            </a:r>
            <a:r>
              <a:rPr lang="en-US" dirty="0"/>
              <a:t>respect to technical, cost, and risk resources outlined in the Study </a:t>
            </a:r>
            <a:r>
              <a:rPr lang="en-US" dirty="0" smtClean="0"/>
              <a:t>Report</a:t>
            </a:r>
          </a:p>
          <a:p>
            <a:pPr lvl="1"/>
            <a:endParaRPr lang="en-US" dirty="0" smtClean="0"/>
          </a:p>
          <a:p>
            <a:r>
              <a:rPr lang="en-US" dirty="0" smtClean="0"/>
              <a:t>My interpretation: compelling and feasible* will be determined by the Decadal Survey Committee prioritizing the concept. </a:t>
            </a:r>
          </a:p>
          <a:p>
            <a:pPr marL="228600" lvl="1" indent="0">
              <a:buNone/>
            </a:pPr>
            <a:endParaRPr lang="en-US" sz="2000" dirty="0" smtClean="0"/>
          </a:p>
          <a:p>
            <a:pPr marL="228600" lvl="1" indent="0">
              <a:buNone/>
            </a:pPr>
            <a:r>
              <a:rPr lang="en-US" sz="2000" dirty="0" smtClean="0"/>
              <a:t>*The CATE team will assess cost and risk for the Decadal Survey.</a:t>
            </a:r>
            <a:endParaRPr lang="en-US" sz="2000" dirty="0"/>
          </a:p>
          <a:p>
            <a:pPr marL="0" indent="0">
              <a:buNone/>
            </a:pPr>
            <a:endParaRPr lang="en-US" dirty="0"/>
          </a:p>
        </p:txBody>
      </p:sp>
      <p:sp>
        <p:nvSpPr>
          <p:cNvPr id="3" name="Slide Number Placeholder 2"/>
          <p:cNvSpPr>
            <a:spLocks noGrp="1"/>
          </p:cNvSpPr>
          <p:nvPr>
            <p:ph type="sldNum" sz="quarter" idx="11"/>
          </p:nvPr>
        </p:nvSpPr>
        <p:spPr/>
        <p:txBody>
          <a:bodyPr/>
          <a:lstStyle/>
          <a:p>
            <a:fld id="{59EF2110-0B84-46EA-AFC9-49E3181D785C}" type="slidenum">
              <a:rPr lang="en-US" smtClean="0"/>
              <a:t>2</a:t>
            </a:fld>
            <a:endParaRPr lang="en-US" dirty="0"/>
          </a:p>
        </p:txBody>
      </p:sp>
    </p:spTree>
    <p:extLst>
      <p:ext uri="{BB962C8B-B14F-4D97-AF65-F5344CB8AC3E}">
        <p14:creationId xmlns:p14="http://schemas.microsoft.com/office/powerpoint/2010/main" val="1876659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8229600" cy="492443"/>
          </a:xfrm>
        </p:spPr>
        <p:txBody>
          <a:bodyPr/>
          <a:lstStyle/>
          <a:p>
            <a:r>
              <a:rPr lang="en-US" dirty="0" smtClean="0">
                <a:latin typeface="Arial" pitchFamily="34" charset="0"/>
                <a:ea typeface="ＭＳ Ｐゴシック"/>
                <a:cs typeface="ＭＳ Ｐゴシック"/>
              </a:rPr>
              <a:t>Notional CATE Technical Assessment</a:t>
            </a:r>
            <a:endParaRPr lang="en-US" dirty="0"/>
          </a:p>
        </p:txBody>
      </p:sp>
      <p:sp>
        <p:nvSpPr>
          <p:cNvPr id="4" name="Content Placeholder 3"/>
          <p:cNvSpPr>
            <a:spLocks noGrp="1"/>
          </p:cNvSpPr>
          <p:nvPr>
            <p:ph sz="quarter" idx="15"/>
          </p:nvPr>
        </p:nvSpPr>
        <p:spPr>
          <a:xfrm>
            <a:off x="1859784" y="1752645"/>
            <a:ext cx="8077200" cy="4524315"/>
          </a:xfrm>
        </p:spPr>
        <p:txBody>
          <a:bodyPr/>
          <a:lstStyle/>
          <a:p>
            <a:pPr>
              <a:buFont typeface="Arial" pitchFamily="34" charset="0"/>
              <a:buChar char="•"/>
            </a:pPr>
            <a:r>
              <a:rPr lang="en-US" dirty="0" smtClean="0">
                <a:latin typeface="Arial" pitchFamily="84" charset="0"/>
                <a:ea typeface="ＭＳ Ｐゴシック" pitchFamily="84" charset="-128"/>
              </a:rPr>
              <a:t>Medium new development, mostly in the engineering implementation</a:t>
            </a:r>
          </a:p>
          <a:p>
            <a:pPr lvl="1"/>
            <a:r>
              <a:rPr lang="en-US" dirty="0" smtClean="0">
                <a:latin typeface="Arial" pitchFamily="84" charset="0"/>
                <a:ea typeface="ＭＳ Ｐゴシック" pitchFamily="84" charset="-128"/>
              </a:rPr>
              <a:t>Increase in detector array size</a:t>
            </a:r>
          </a:p>
          <a:p>
            <a:pPr lvl="1"/>
            <a:r>
              <a:rPr lang="en-US" dirty="0" smtClean="0">
                <a:latin typeface="Arial" pitchFamily="84" charset="0"/>
                <a:ea typeface="ＭＳ Ｐゴシック" pitchFamily="84" charset="-128"/>
              </a:rPr>
              <a:t>Migration from FPGAs to ASICs</a:t>
            </a:r>
          </a:p>
          <a:p>
            <a:pPr lvl="1"/>
            <a:r>
              <a:rPr lang="en-US" dirty="0" smtClean="0">
                <a:latin typeface="Arial" pitchFamily="84" charset="0"/>
                <a:ea typeface="ＭＳ Ｐゴシック" pitchFamily="84" charset="-128"/>
              </a:rPr>
              <a:t>Modernization of heritage instrument control unit</a:t>
            </a:r>
          </a:p>
          <a:p>
            <a:pPr>
              <a:buFont typeface="Arial" pitchFamily="34" charset="0"/>
              <a:buChar char="•"/>
            </a:pPr>
            <a:r>
              <a:rPr lang="en-US" dirty="0" smtClean="0">
                <a:latin typeface="Arial" pitchFamily="84" charset="0"/>
                <a:ea typeface="ＭＳ Ｐゴシック" pitchFamily="84" charset="-128"/>
              </a:rPr>
              <a:t>Mass margins and power margins are aggressive and launch mass margin is very sensitive to changes in dry mass</a:t>
            </a:r>
          </a:p>
          <a:p>
            <a:pPr lvl="1"/>
            <a:r>
              <a:rPr lang="en-US" dirty="0" smtClean="0">
                <a:latin typeface="Arial" pitchFamily="84" charset="0"/>
                <a:ea typeface="ＭＳ Ｐゴシック" pitchFamily="84" charset="-128"/>
              </a:rPr>
              <a:t>Concept design is closer than recommended to Atlas V 551 capacity limit and the system is very sensitive to changes in mass</a:t>
            </a:r>
          </a:p>
          <a:p>
            <a:pPr lvl="1"/>
            <a:r>
              <a:rPr lang="en-US" dirty="0" smtClean="0">
                <a:latin typeface="Arial" pitchFamily="84" charset="0"/>
                <a:ea typeface="ＭＳ Ｐゴシック" pitchFamily="84" charset="-128"/>
              </a:rPr>
              <a:t>Several mass liens against concept design</a:t>
            </a:r>
          </a:p>
          <a:p>
            <a:pPr>
              <a:buFont typeface="Arial" pitchFamily="34" charset="0"/>
              <a:buChar char="•"/>
            </a:pPr>
            <a:r>
              <a:rPr lang="en-US" dirty="0" smtClean="0">
                <a:latin typeface="Arial" pitchFamily="84" charset="0"/>
                <a:ea typeface="ＭＳ Ｐゴシック" pitchFamily="84" charset="-128"/>
              </a:rPr>
              <a:t>Time critical mission operations contributes to medium operational risk</a:t>
            </a:r>
          </a:p>
          <a:p>
            <a:pPr lvl="1"/>
            <a:r>
              <a:rPr lang="en-US" dirty="0" smtClean="0">
                <a:latin typeface="Arial" pitchFamily="84" charset="0"/>
                <a:ea typeface="ＭＳ Ｐゴシック" pitchFamily="84" charset="-128"/>
              </a:rPr>
              <a:t>Fault management for autonomous mode requires further definition</a:t>
            </a:r>
          </a:p>
          <a:p>
            <a:pPr lvl="1"/>
            <a:r>
              <a:rPr lang="en-US" dirty="0" smtClean="0">
                <a:latin typeface="Arial" pitchFamily="84" charset="0"/>
                <a:ea typeface="ＭＳ Ｐゴシック" pitchFamily="84" charset="-128"/>
              </a:rPr>
              <a:t>Sampling operations and hardware need further definition</a:t>
            </a:r>
          </a:p>
          <a:p>
            <a:endParaRPr lang="en-US" dirty="0"/>
          </a:p>
        </p:txBody>
      </p:sp>
      <p:sp>
        <p:nvSpPr>
          <p:cNvPr id="6" name="Oval 3"/>
          <p:cNvSpPr>
            <a:spLocks noChangeAspect="1" noChangeArrowheads="1"/>
          </p:cNvSpPr>
          <p:nvPr/>
        </p:nvSpPr>
        <p:spPr bwMode="auto">
          <a:xfrm>
            <a:off x="8665521" y="1160082"/>
            <a:ext cx="354249" cy="343179"/>
          </a:xfrm>
          <a:prstGeom prst="ellipse">
            <a:avLst/>
          </a:prstGeom>
          <a:solidFill>
            <a:srgbClr val="FFFF00"/>
          </a:solidFill>
          <a:ln w="19050">
            <a:solidFill>
              <a:schemeClr val="tx1"/>
            </a:solidFill>
            <a:round/>
            <a:headEnd/>
            <a:tailEnd/>
          </a:ln>
        </p:spPr>
        <p:txBody>
          <a:bodyPr>
            <a:prstTxWarp prst="textNoShape">
              <a:avLst/>
            </a:prstTxWarp>
          </a:bodyPr>
          <a:lstStyle/>
          <a:p>
            <a:pPr eaLnBrk="0" hangingPunct="0"/>
            <a:endParaRPr lang="en-US" dirty="0"/>
          </a:p>
        </p:txBody>
      </p:sp>
      <p:sp>
        <p:nvSpPr>
          <p:cNvPr id="7" name="Rectangle 6"/>
          <p:cNvSpPr/>
          <p:nvPr/>
        </p:nvSpPr>
        <p:spPr>
          <a:xfrm>
            <a:off x="2158196" y="1106045"/>
            <a:ext cx="7354529" cy="369332"/>
          </a:xfrm>
          <a:prstGeom prst="rect">
            <a:avLst/>
          </a:prstGeom>
        </p:spPr>
        <p:txBody>
          <a:bodyPr wrap="square">
            <a:spAutoFit/>
          </a:bodyPr>
          <a:lstStyle/>
          <a:p>
            <a:r>
              <a:rPr lang="en-US" b="1" dirty="0"/>
              <a:t>Project X Technical Risk Rating is Medium</a:t>
            </a:r>
          </a:p>
        </p:txBody>
      </p:sp>
    </p:spTree>
    <p:extLst>
      <p:ext uri="{BB962C8B-B14F-4D97-AF65-F5344CB8AC3E}">
        <p14:creationId xmlns:p14="http://schemas.microsoft.com/office/powerpoint/2010/main" val="202448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59472" y="787972"/>
            <a:ext cx="7107501" cy="2672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ts val="250"/>
              </a:spcBef>
              <a:spcAft>
                <a:spcPts val="250"/>
              </a:spcAft>
              <a:buChar char="•"/>
              <a:defRPr sz="2400">
                <a:solidFill>
                  <a:srgbClr val="333399"/>
                </a:solidFill>
                <a:latin typeface="Calibri" pitchFamily="34" charset="0"/>
                <a:ea typeface="+mn-ea"/>
                <a:cs typeface="Calibri" pitchFamily="34" charset="0"/>
              </a:defRPr>
            </a:lvl1pPr>
            <a:lvl2pPr marL="457200" indent="-228600" algn="l" rtl="0" eaLnBrk="1" fontAlgn="base" hangingPunct="1">
              <a:spcBef>
                <a:spcPts val="250"/>
              </a:spcBef>
              <a:spcAft>
                <a:spcPts val="250"/>
              </a:spcAft>
              <a:buChar char="–"/>
              <a:defRPr sz="2200">
                <a:solidFill>
                  <a:srgbClr val="333399"/>
                </a:solidFill>
                <a:latin typeface="Calibri" pitchFamily="34" charset="0"/>
                <a:cs typeface="Calibri" pitchFamily="34" charset="0"/>
              </a:defRPr>
            </a:lvl2pPr>
            <a:lvl3pPr marL="685800" indent="-228600" algn="l" rtl="0" eaLnBrk="1" fontAlgn="base" hangingPunct="1">
              <a:spcBef>
                <a:spcPts val="250"/>
              </a:spcBef>
              <a:spcAft>
                <a:spcPts val="250"/>
              </a:spcAft>
              <a:buChar char="•"/>
              <a:defRPr sz="2000">
                <a:solidFill>
                  <a:srgbClr val="333399"/>
                </a:solidFill>
                <a:latin typeface="Calibri" pitchFamily="34" charset="0"/>
                <a:cs typeface="Calibri" pitchFamily="34" charset="0"/>
              </a:defRPr>
            </a:lvl3pPr>
            <a:lvl4pPr marL="914400" indent="-228600" algn="l" rtl="0" eaLnBrk="1" fontAlgn="base" hangingPunct="1">
              <a:spcBef>
                <a:spcPts val="200"/>
              </a:spcBef>
              <a:spcAft>
                <a:spcPts val="200"/>
              </a:spcAft>
              <a:buChar char="–"/>
              <a:defRPr>
                <a:solidFill>
                  <a:srgbClr val="333399"/>
                </a:solidFill>
                <a:latin typeface="Calibri" pitchFamily="34" charset="0"/>
                <a:cs typeface="Calibri" pitchFamily="34" charset="0"/>
              </a:defRPr>
            </a:lvl4pPr>
            <a:lvl5pPr marL="1143000" indent="-228600" algn="l" rtl="0" eaLnBrk="1" fontAlgn="base" hangingPunct="1">
              <a:spcBef>
                <a:spcPts val="200"/>
              </a:spcBef>
              <a:spcAft>
                <a:spcPts val="200"/>
              </a:spcAft>
              <a:buChar char="»"/>
              <a:defRPr sz="1600">
                <a:solidFill>
                  <a:srgbClr val="333399"/>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600">
                <a:solidFill>
                  <a:srgbClr val="333399"/>
                </a:solidFill>
                <a:latin typeface="+mn-lt"/>
              </a:defRPr>
            </a:lvl6pPr>
            <a:lvl7pPr marL="2971800" indent="-228600" algn="l" rtl="0" eaLnBrk="1" fontAlgn="base" hangingPunct="1">
              <a:spcBef>
                <a:spcPct val="20000"/>
              </a:spcBef>
              <a:spcAft>
                <a:spcPct val="0"/>
              </a:spcAft>
              <a:buChar char="»"/>
              <a:defRPr sz="1600">
                <a:solidFill>
                  <a:srgbClr val="333399"/>
                </a:solidFill>
                <a:latin typeface="+mn-lt"/>
              </a:defRPr>
            </a:lvl7pPr>
            <a:lvl8pPr marL="3429000" indent="-228600" algn="l" rtl="0" eaLnBrk="1" fontAlgn="base" hangingPunct="1">
              <a:spcBef>
                <a:spcPct val="20000"/>
              </a:spcBef>
              <a:spcAft>
                <a:spcPct val="0"/>
              </a:spcAft>
              <a:buChar char="»"/>
              <a:defRPr sz="1600">
                <a:solidFill>
                  <a:srgbClr val="333399"/>
                </a:solidFill>
                <a:latin typeface="+mn-lt"/>
              </a:defRPr>
            </a:lvl8pPr>
            <a:lvl9pPr marL="3886200" indent="-228600" algn="l" rtl="0" eaLnBrk="1" fontAlgn="base" hangingPunct="1">
              <a:spcBef>
                <a:spcPct val="20000"/>
              </a:spcBef>
              <a:spcAft>
                <a:spcPct val="0"/>
              </a:spcAft>
              <a:buChar char="»"/>
              <a:defRPr sz="1600">
                <a:solidFill>
                  <a:srgbClr val="333399"/>
                </a:solidFill>
                <a:latin typeface="+mn-lt"/>
              </a:defRPr>
            </a:lvl9pPr>
          </a:lstStyle>
          <a:p>
            <a:r>
              <a:rPr lang="en-US" sz="1800" kern="0" dirty="0" smtClean="0"/>
              <a:t>The National Academies has released 10 Decadal Surveys since 1964</a:t>
            </a:r>
          </a:p>
          <a:p>
            <a:pPr lvl="1"/>
            <a:r>
              <a:rPr lang="en-US" sz="1600" kern="0" dirty="0" smtClean="0"/>
              <a:t>First Decadal was ground-based only</a:t>
            </a:r>
          </a:p>
          <a:p>
            <a:pPr lvl="1"/>
            <a:r>
              <a:rPr lang="en-US" sz="1600" kern="0" dirty="0" smtClean="0"/>
              <a:t>Astrophysics has done the most Decadal Surveys (6)</a:t>
            </a:r>
          </a:p>
          <a:p>
            <a:pPr lvl="1"/>
            <a:r>
              <a:rPr lang="en-US" sz="1600" kern="0" dirty="0" smtClean="0"/>
              <a:t>Decadal Surveys are now done by all Divisions in SMD </a:t>
            </a:r>
          </a:p>
          <a:p>
            <a:pPr lvl="1"/>
            <a:r>
              <a:rPr lang="en-US" sz="1600" kern="0" dirty="0" smtClean="0"/>
              <a:t>All Survey reports can be downloaded for free from the National Academies</a:t>
            </a:r>
          </a:p>
          <a:p>
            <a:r>
              <a:rPr lang="en-US" sz="1800" kern="0" dirty="0" smtClean="0"/>
              <a:t>In 2015 the Academies issued a report on Decadal Survey </a:t>
            </a:r>
            <a:r>
              <a:rPr lang="en-US" sz="1800" kern="0" dirty="0"/>
              <a:t>best practices </a:t>
            </a:r>
            <a:endParaRPr lang="en-US" sz="1800" kern="0" dirty="0" smtClean="0"/>
          </a:p>
          <a:p>
            <a:pPr lvl="1"/>
            <a:r>
              <a:rPr lang="en-US" sz="1600" kern="0" dirty="0" smtClean="0"/>
              <a:t>Report looked to </a:t>
            </a:r>
            <a:r>
              <a:rPr lang="en-US" sz="1600" kern="0" dirty="0"/>
              <a:t>minimize challenges experienced in the last round of surveys</a:t>
            </a:r>
          </a:p>
          <a:p>
            <a:pPr lvl="1"/>
            <a:r>
              <a:rPr lang="en-US" sz="1600" kern="0" dirty="0"/>
              <a:t>Report chartered by SMD</a:t>
            </a:r>
          </a:p>
          <a:p>
            <a:pPr lvl="1"/>
            <a:r>
              <a:rPr lang="en-US" sz="1200" kern="0" dirty="0">
                <a:hlinkClick r:id="rId3"/>
              </a:rPr>
              <a:t>http://</a:t>
            </a:r>
            <a:r>
              <a:rPr lang="en-US" sz="1200" kern="0" dirty="0" smtClean="0">
                <a:hlinkClick r:id="rId3"/>
              </a:rPr>
              <a:t>www.nap.edu/catalog/21788/the-space-science-decadal-surveys-lessons-learned-and-best-practices</a:t>
            </a:r>
            <a:r>
              <a:rPr lang="en-US" sz="1200" kern="0" dirty="0" smtClean="0"/>
              <a:t> </a:t>
            </a:r>
            <a:endParaRPr lang="en-US" sz="1200" kern="0" dirty="0"/>
          </a:p>
        </p:txBody>
      </p:sp>
      <p:sp>
        <p:nvSpPr>
          <p:cNvPr id="2" name="Title 1"/>
          <p:cNvSpPr>
            <a:spLocks noGrp="1"/>
          </p:cNvSpPr>
          <p:nvPr>
            <p:ph type="title"/>
          </p:nvPr>
        </p:nvSpPr>
        <p:spPr/>
        <p:txBody>
          <a:bodyPr/>
          <a:lstStyle/>
          <a:p>
            <a:r>
              <a:rPr lang="en-US" dirty="0" smtClean="0"/>
              <a:t>Decadal Survey Data Sources</a:t>
            </a:r>
            <a:endParaRPr lang="en-US" dirty="0"/>
          </a:p>
        </p:txBody>
      </p:sp>
      <p:sp>
        <p:nvSpPr>
          <p:cNvPr id="12" name="Slide Number Placeholder 11"/>
          <p:cNvSpPr>
            <a:spLocks noGrp="1"/>
          </p:cNvSpPr>
          <p:nvPr>
            <p:ph type="sldNum" sz="quarter" idx="11"/>
          </p:nvPr>
        </p:nvSpPr>
        <p:spPr/>
        <p:txBody>
          <a:bodyPr/>
          <a:lstStyle/>
          <a:p>
            <a:fld id="{66067FEF-5467-47EF-989C-A389AA1AA895}" type="slidenum">
              <a:rPr lang="en-US" smtClean="0"/>
              <a:t>3</a:t>
            </a:fld>
            <a:endParaRPr lang="en-US" dirty="0"/>
          </a:p>
        </p:txBody>
      </p:sp>
      <p:pic>
        <p:nvPicPr>
          <p:cNvPr id="4" name="Picture 3"/>
          <p:cNvPicPr>
            <a:picLocks noChangeAspect="1"/>
          </p:cNvPicPr>
          <p:nvPr/>
        </p:nvPicPr>
        <p:blipFill>
          <a:blip r:embed="rId4"/>
          <a:stretch>
            <a:fillRect/>
          </a:stretch>
        </p:blipFill>
        <p:spPr>
          <a:xfrm>
            <a:off x="1341487" y="3885663"/>
            <a:ext cx="4105598" cy="2696214"/>
          </a:xfrm>
          <a:prstGeom prst="rect">
            <a:avLst/>
          </a:prstGeom>
        </p:spPr>
      </p:pic>
      <p:grpSp>
        <p:nvGrpSpPr>
          <p:cNvPr id="11" name="Group 10"/>
          <p:cNvGrpSpPr/>
          <p:nvPr/>
        </p:nvGrpSpPr>
        <p:grpSpPr>
          <a:xfrm>
            <a:off x="7376449" y="3062648"/>
            <a:ext cx="3125591" cy="3485441"/>
            <a:chOff x="7193569" y="2947970"/>
            <a:chExt cx="3125591" cy="3485441"/>
          </a:xfrm>
        </p:grpSpPr>
        <p:pic>
          <p:nvPicPr>
            <p:cNvPr id="9" name="Picture 8"/>
            <p:cNvPicPr>
              <a:picLocks noChangeAspect="1"/>
            </p:cNvPicPr>
            <p:nvPr/>
          </p:nvPicPr>
          <p:blipFill>
            <a:blip r:embed="rId5"/>
            <a:stretch>
              <a:fillRect/>
            </a:stretch>
          </p:blipFill>
          <p:spPr>
            <a:xfrm rot="1860187">
              <a:off x="8393578" y="3143515"/>
              <a:ext cx="1925582" cy="2359040"/>
            </a:xfrm>
            <a:prstGeom prst="rect">
              <a:avLst/>
            </a:prstGeom>
          </p:spPr>
        </p:pic>
        <p:pic>
          <p:nvPicPr>
            <p:cNvPr id="8" name="Picture 7"/>
            <p:cNvPicPr>
              <a:picLocks noChangeAspect="1"/>
            </p:cNvPicPr>
            <p:nvPr/>
          </p:nvPicPr>
          <p:blipFill>
            <a:blip r:embed="rId6"/>
            <a:stretch>
              <a:fillRect/>
            </a:stretch>
          </p:blipFill>
          <p:spPr>
            <a:xfrm rot="494952">
              <a:off x="7965979" y="2999936"/>
              <a:ext cx="1926361" cy="2359040"/>
            </a:xfrm>
            <a:prstGeom prst="rect">
              <a:avLst/>
            </a:prstGeom>
          </p:spPr>
        </p:pic>
        <p:pic>
          <p:nvPicPr>
            <p:cNvPr id="7" name="Picture 6"/>
            <p:cNvPicPr>
              <a:picLocks noChangeAspect="1"/>
            </p:cNvPicPr>
            <p:nvPr/>
          </p:nvPicPr>
          <p:blipFill>
            <a:blip r:embed="rId7"/>
            <a:stretch>
              <a:fillRect/>
            </a:stretch>
          </p:blipFill>
          <p:spPr>
            <a:xfrm rot="21238611">
              <a:off x="7483726" y="2947970"/>
              <a:ext cx="1926361" cy="2359040"/>
            </a:xfrm>
            <a:prstGeom prst="rect">
              <a:avLst/>
            </a:prstGeom>
          </p:spPr>
        </p:pic>
        <p:pic>
          <p:nvPicPr>
            <p:cNvPr id="6" name="Picture 5"/>
            <p:cNvPicPr>
              <a:picLocks noChangeAspect="1"/>
            </p:cNvPicPr>
            <p:nvPr/>
          </p:nvPicPr>
          <p:blipFill>
            <a:blip r:embed="rId8"/>
            <a:stretch>
              <a:fillRect/>
            </a:stretch>
          </p:blipFill>
          <p:spPr>
            <a:xfrm rot="20477567">
              <a:off x="7193569" y="3088684"/>
              <a:ext cx="1926361" cy="2359040"/>
            </a:xfrm>
            <a:prstGeom prst="rect">
              <a:avLst/>
            </a:prstGeom>
          </p:spPr>
        </p:pic>
        <p:pic>
          <p:nvPicPr>
            <p:cNvPr id="5" name="Picture 4"/>
            <p:cNvPicPr>
              <a:picLocks noChangeAspect="1"/>
            </p:cNvPicPr>
            <p:nvPr/>
          </p:nvPicPr>
          <p:blipFill>
            <a:blip r:embed="rId9"/>
            <a:stretch>
              <a:fillRect/>
            </a:stretch>
          </p:blipFill>
          <p:spPr>
            <a:xfrm>
              <a:off x="7838830" y="3951361"/>
              <a:ext cx="1919111" cy="2482050"/>
            </a:xfrm>
            <a:prstGeom prst="rect">
              <a:avLst/>
            </a:prstGeom>
            <a:ln>
              <a:solidFill>
                <a:schemeClr val="tx1"/>
              </a:solidFill>
            </a:ln>
          </p:spPr>
        </p:pic>
      </p:grpSp>
    </p:spTree>
    <p:extLst>
      <p:ext uri="{BB962C8B-B14F-4D97-AF65-F5344CB8AC3E}">
        <p14:creationId xmlns:p14="http://schemas.microsoft.com/office/powerpoint/2010/main" val="300903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Report – Selected Process Findings and Recommendations</a:t>
            </a:r>
            <a:endParaRPr lang="en-US" dirty="0"/>
          </a:p>
        </p:txBody>
      </p:sp>
      <p:sp>
        <p:nvSpPr>
          <p:cNvPr id="3" name="Content Placeholder 2"/>
          <p:cNvSpPr>
            <a:spLocks noGrp="1"/>
          </p:cNvSpPr>
          <p:nvPr>
            <p:ph idx="1"/>
          </p:nvPr>
        </p:nvSpPr>
        <p:spPr>
          <a:xfrm>
            <a:off x="449395" y="762000"/>
            <a:ext cx="11186160" cy="5552440"/>
          </a:xfrm>
        </p:spPr>
        <p:txBody>
          <a:bodyPr/>
          <a:lstStyle/>
          <a:p>
            <a:r>
              <a:rPr lang="en-US" sz="2000" dirty="0" smtClean="0"/>
              <a:t>2015 report discussed how </a:t>
            </a:r>
            <a:r>
              <a:rPr lang="en-US" sz="2000" dirty="0"/>
              <a:t>missions are prioritized</a:t>
            </a:r>
          </a:p>
          <a:p>
            <a:pPr lvl="1"/>
            <a:r>
              <a:rPr lang="en-US" sz="1800" b="1" dirty="0" smtClean="0"/>
              <a:t>Finding balance is key</a:t>
            </a:r>
          </a:p>
          <a:p>
            <a:pPr lvl="2"/>
            <a:r>
              <a:rPr lang="en-US" sz="1600" b="1" dirty="0" smtClean="0"/>
              <a:t>Example: </a:t>
            </a:r>
            <a:r>
              <a:rPr lang="en-US" sz="1600" b="1" dirty="0"/>
              <a:t>balance across the sub-disciplines, between mission and non-mission activities, between new and continued observations, across mission sizes, and between competed and directed missions. </a:t>
            </a:r>
          </a:p>
          <a:p>
            <a:pPr lvl="1"/>
            <a:r>
              <a:rPr lang="en-US" sz="1800" dirty="0"/>
              <a:t>All surveys used science merit, cost and technology readiness as prioritization factors</a:t>
            </a:r>
          </a:p>
          <a:p>
            <a:pPr lvl="1"/>
            <a:r>
              <a:rPr lang="en-US" sz="1800" dirty="0" smtClean="0"/>
              <a:t>All </a:t>
            </a:r>
            <a:r>
              <a:rPr lang="en-US" sz="1800" dirty="0"/>
              <a:t>disciplines must make progress during the decade</a:t>
            </a:r>
          </a:p>
          <a:p>
            <a:r>
              <a:rPr lang="en-US" sz="2000" dirty="0"/>
              <a:t>Recommends using “reference missions” </a:t>
            </a:r>
            <a:r>
              <a:rPr lang="en-US" sz="2000" dirty="0" smtClean="0"/>
              <a:t>to </a:t>
            </a:r>
            <a:r>
              <a:rPr lang="en-US" sz="2000" dirty="0"/>
              <a:t>avoid over specifying the mission implementation </a:t>
            </a:r>
          </a:p>
          <a:p>
            <a:r>
              <a:rPr lang="en-US" sz="2000" dirty="0"/>
              <a:t>Recommends including all past survey large concepts that have not </a:t>
            </a:r>
            <a:r>
              <a:rPr lang="en-US" sz="2000" dirty="0" smtClean="0"/>
              <a:t>started</a:t>
            </a:r>
          </a:p>
          <a:p>
            <a:r>
              <a:rPr lang="en-US" sz="2000" dirty="0"/>
              <a:t>Surveys should avoid recommending “discipline-disrupting” missions</a:t>
            </a:r>
          </a:p>
          <a:p>
            <a:r>
              <a:rPr lang="en-US" sz="2000" dirty="0"/>
              <a:t>Decision Rules and Cost Management</a:t>
            </a:r>
          </a:p>
          <a:p>
            <a:pPr lvl="1"/>
            <a:r>
              <a:rPr lang="en-US" sz="1800" dirty="0"/>
              <a:t>Recognizes that science creep on large missions is a major contributor to cost growth.</a:t>
            </a:r>
          </a:p>
          <a:p>
            <a:pPr lvl="1"/>
            <a:r>
              <a:rPr lang="en-US" sz="1800" dirty="0"/>
              <a:t>Recommends that the survey clearly state what science must remain to retain consensus priority</a:t>
            </a:r>
          </a:p>
          <a:p>
            <a:pPr lvl="2"/>
            <a:r>
              <a:rPr lang="en-US" sz="1600" dirty="0"/>
              <a:t>“It is imperative that survey committees make clear which parts of a performance-driven mission are truly required, and where any compromises or de-scopes might be acceptable.”</a:t>
            </a:r>
          </a:p>
          <a:p>
            <a:pPr lvl="1"/>
            <a:r>
              <a:rPr lang="en-US" sz="1800" dirty="0"/>
              <a:t>Recommends using decision rules to change or reevaluate survey priorities during the decade</a:t>
            </a:r>
          </a:p>
          <a:p>
            <a:pPr lvl="1"/>
            <a:r>
              <a:rPr lang="en-US" sz="1800" dirty="0"/>
              <a:t>Recommends including descope and cancellation triggers in the decision </a:t>
            </a:r>
            <a:r>
              <a:rPr lang="en-US" sz="1800" dirty="0" smtClean="0"/>
              <a:t>rules</a:t>
            </a:r>
          </a:p>
          <a:p>
            <a:endParaRPr lang="en-US" sz="1800" dirty="0"/>
          </a:p>
          <a:p>
            <a:endParaRPr lang="en-US" dirty="0" smtClean="0"/>
          </a:p>
        </p:txBody>
      </p:sp>
      <p:sp>
        <p:nvSpPr>
          <p:cNvPr id="5" name="Slide Number Placeholder 4"/>
          <p:cNvSpPr>
            <a:spLocks noGrp="1"/>
          </p:cNvSpPr>
          <p:nvPr>
            <p:ph type="sldNum" sz="quarter" idx="11"/>
          </p:nvPr>
        </p:nvSpPr>
        <p:spPr/>
        <p:txBody>
          <a:bodyPr/>
          <a:lstStyle/>
          <a:p>
            <a:fld id="{66067FEF-5467-47EF-989C-A389AA1AA895}" type="slidenum">
              <a:rPr lang="en-US" smtClean="0"/>
              <a:t>4</a:t>
            </a:fld>
            <a:endParaRPr lang="en-US" dirty="0"/>
          </a:p>
        </p:txBody>
      </p:sp>
      <p:sp>
        <p:nvSpPr>
          <p:cNvPr id="4" name="TextBox 3"/>
          <p:cNvSpPr txBox="1"/>
          <p:nvPr/>
        </p:nvSpPr>
        <p:spPr>
          <a:xfrm>
            <a:off x="3023744" y="6333420"/>
            <a:ext cx="6037462" cy="276999"/>
          </a:xfrm>
          <a:prstGeom prst="rect">
            <a:avLst/>
          </a:prstGeom>
          <a:solidFill>
            <a:schemeClr val="accent3">
              <a:lumMod val="95000"/>
            </a:schemeClr>
          </a:solidFill>
          <a:ln>
            <a:solidFill>
              <a:schemeClr val="tx1">
                <a:lumMod val="75000"/>
                <a:lumOff val="25000"/>
              </a:schemeClr>
            </a:solidFill>
          </a:ln>
        </p:spPr>
        <p:txBody>
          <a:bodyPr wrap="square" rtlCol="0" anchor="ctr">
            <a:spAutoFit/>
          </a:bodyPr>
          <a:lstStyle/>
          <a:p>
            <a:pPr marL="0" lvl="1" algn="ctr"/>
            <a:r>
              <a:rPr lang="en-US" sz="1200" dirty="0" smtClean="0"/>
              <a:t>For the full list of recommendations, see the </a:t>
            </a:r>
            <a:r>
              <a:rPr lang="en-US" sz="1200" dirty="0" smtClean="0">
                <a:hlinkClick r:id="rId2"/>
              </a:rPr>
              <a:t>2015 Decadal Survey report</a:t>
            </a:r>
            <a:r>
              <a:rPr lang="en-US" sz="1200" dirty="0" smtClean="0"/>
              <a:t>.</a:t>
            </a:r>
            <a:r>
              <a:rPr lang="en-US" sz="1200" kern="0" dirty="0" smtClean="0"/>
              <a:t> </a:t>
            </a:r>
            <a:endParaRPr lang="en-US" sz="1200" kern="0" dirty="0"/>
          </a:p>
        </p:txBody>
      </p:sp>
    </p:spTree>
    <p:extLst>
      <p:ext uri="{BB962C8B-B14F-4D97-AF65-F5344CB8AC3E}">
        <p14:creationId xmlns:p14="http://schemas.microsoft.com/office/powerpoint/2010/main" val="162388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Mission</a:t>
            </a:r>
            <a:endParaRPr lang="en-US" dirty="0"/>
          </a:p>
        </p:txBody>
      </p:sp>
      <p:sp>
        <p:nvSpPr>
          <p:cNvPr id="4" name="Slide Number Placeholder 3"/>
          <p:cNvSpPr>
            <a:spLocks noGrp="1"/>
          </p:cNvSpPr>
          <p:nvPr>
            <p:ph type="sldNum" sz="quarter" idx="11"/>
          </p:nvPr>
        </p:nvSpPr>
        <p:spPr/>
        <p:txBody>
          <a:bodyPr/>
          <a:lstStyle/>
          <a:p>
            <a:fld id="{66067FEF-5467-47EF-989C-A389AA1AA895}" type="slidenum">
              <a:rPr lang="en-US" smtClean="0"/>
              <a:t>5</a:t>
            </a:fld>
            <a:endParaRPr lang="en-US" dirty="0"/>
          </a:p>
        </p:txBody>
      </p:sp>
      <p:pic>
        <p:nvPicPr>
          <p:cNvPr id="7" name="Picture 6"/>
          <p:cNvPicPr>
            <a:picLocks noChangeAspect="1"/>
          </p:cNvPicPr>
          <p:nvPr/>
        </p:nvPicPr>
        <p:blipFill>
          <a:blip r:embed="rId2"/>
          <a:stretch>
            <a:fillRect/>
          </a:stretch>
        </p:blipFill>
        <p:spPr>
          <a:xfrm>
            <a:off x="6823719" y="822960"/>
            <a:ext cx="2926940" cy="5135880"/>
          </a:xfrm>
          <a:prstGeom prst="rect">
            <a:avLst/>
          </a:prstGeom>
        </p:spPr>
      </p:pic>
      <p:pic>
        <p:nvPicPr>
          <p:cNvPr id="8" name="Picture 7"/>
          <p:cNvPicPr>
            <a:picLocks noChangeAspect="1"/>
          </p:cNvPicPr>
          <p:nvPr/>
        </p:nvPicPr>
        <p:blipFill>
          <a:blip r:embed="rId3"/>
          <a:stretch>
            <a:fillRect/>
          </a:stretch>
        </p:blipFill>
        <p:spPr>
          <a:xfrm rot="4251544">
            <a:off x="700350" y="2946794"/>
            <a:ext cx="4499896" cy="2517290"/>
          </a:xfrm>
          <a:prstGeom prst="rect">
            <a:avLst/>
          </a:prstGeom>
        </p:spPr>
      </p:pic>
      <p:sp>
        <p:nvSpPr>
          <p:cNvPr id="11" name="TextBox 10"/>
          <p:cNvSpPr txBox="1"/>
          <p:nvPr/>
        </p:nvSpPr>
        <p:spPr>
          <a:xfrm>
            <a:off x="1110693" y="5969853"/>
            <a:ext cx="3837076" cy="553998"/>
          </a:xfrm>
          <a:prstGeom prst="rect">
            <a:avLst/>
          </a:prstGeom>
          <a:noFill/>
        </p:spPr>
        <p:txBody>
          <a:bodyPr wrap="none" rtlCol="0">
            <a:spAutoFit/>
          </a:bodyPr>
          <a:lstStyle/>
          <a:p>
            <a:pPr algn="ctr"/>
            <a:r>
              <a:rPr lang="en-US" dirty="0" smtClean="0"/>
              <a:t>Astro 2010 “Reference Mission”</a:t>
            </a:r>
            <a:br>
              <a:rPr lang="en-US" dirty="0" smtClean="0"/>
            </a:br>
            <a:r>
              <a:rPr lang="en-US" sz="1200" dirty="0" smtClean="0"/>
              <a:t>1.5m JDEM Omega</a:t>
            </a:r>
            <a:endParaRPr lang="en-US" sz="1200" dirty="0"/>
          </a:p>
        </p:txBody>
      </p:sp>
      <p:sp>
        <p:nvSpPr>
          <p:cNvPr id="12" name="TextBox 11"/>
          <p:cNvSpPr txBox="1"/>
          <p:nvPr/>
        </p:nvSpPr>
        <p:spPr>
          <a:xfrm>
            <a:off x="6697462" y="5992145"/>
            <a:ext cx="3015569" cy="553998"/>
          </a:xfrm>
          <a:prstGeom prst="rect">
            <a:avLst/>
          </a:prstGeom>
          <a:noFill/>
        </p:spPr>
        <p:txBody>
          <a:bodyPr wrap="none" rtlCol="0">
            <a:spAutoFit/>
          </a:bodyPr>
          <a:lstStyle/>
          <a:p>
            <a:pPr algn="ctr"/>
            <a:r>
              <a:rPr lang="en-US" dirty="0" smtClean="0"/>
              <a:t>Current Mission Concept</a:t>
            </a:r>
            <a:br>
              <a:rPr lang="en-US" dirty="0" smtClean="0"/>
            </a:br>
            <a:r>
              <a:rPr lang="en-US" sz="1200" dirty="0" smtClean="0"/>
              <a:t>2.4m WFIRST</a:t>
            </a:r>
            <a:endParaRPr lang="en-US" sz="1200" dirty="0"/>
          </a:p>
        </p:txBody>
      </p:sp>
    </p:spTree>
    <p:extLst>
      <p:ext uri="{BB962C8B-B14F-4D97-AF65-F5344CB8AC3E}">
        <p14:creationId xmlns:p14="http://schemas.microsoft.com/office/powerpoint/2010/main" val="185141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Data Assessment Method</a:t>
            </a:r>
            <a:endParaRPr lang="en-US" dirty="0"/>
          </a:p>
        </p:txBody>
      </p:sp>
      <p:sp>
        <p:nvSpPr>
          <p:cNvPr id="3" name="Content Placeholder 2"/>
          <p:cNvSpPr>
            <a:spLocks noGrp="1"/>
          </p:cNvSpPr>
          <p:nvPr>
            <p:ph idx="1"/>
          </p:nvPr>
        </p:nvSpPr>
        <p:spPr>
          <a:xfrm>
            <a:off x="304800" y="926330"/>
            <a:ext cx="11582400" cy="5562600"/>
          </a:xfrm>
        </p:spPr>
        <p:txBody>
          <a:bodyPr/>
          <a:lstStyle/>
          <a:p>
            <a:r>
              <a:rPr lang="en-US" sz="2000" dirty="0" smtClean="0"/>
              <a:t>My goal was to see if there are patterns in past Decadal Survey selections that might give us insight into Committee tolerances for mission concept cost and new technologies (risk)</a:t>
            </a:r>
          </a:p>
          <a:p>
            <a:pPr lvl="1"/>
            <a:r>
              <a:rPr lang="en-US" sz="1800" dirty="0" smtClean="0"/>
              <a:t>Was not interested in actual mission cost or number of actual technologies developed, but rather what the Committee thought a mission would cost and how many technologies they thought it needed </a:t>
            </a:r>
          </a:p>
          <a:p>
            <a:r>
              <a:rPr lang="en-US" sz="2000" dirty="0" smtClean="0"/>
              <a:t>Collected all reported cost data on all large (&gt;$1B FY16) space missions in all past reports</a:t>
            </a:r>
          </a:p>
          <a:p>
            <a:pPr lvl="1"/>
            <a:r>
              <a:rPr lang="en-US" sz="1800" dirty="0" smtClean="0"/>
              <a:t>Converted reported costs to $ FY16 using the 2015 NASA New Start Inflation Index</a:t>
            </a:r>
          </a:p>
          <a:p>
            <a:pPr lvl="1"/>
            <a:r>
              <a:rPr lang="en-US" sz="1800" dirty="0" smtClean="0"/>
              <a:t>Sorted into “prioritized” and “deferred” groupings</a:t>
            </a:r>
          </a:p>
          <a:p>
            <a:r>
              <a:rPr lang="en-US" sz="2000" dirty="0" smtClean="0"/>
              <a:t>Then took the reported cost data and divided by the expected Astrophysics Division funding level at the time of the report</a:t>
            </a:r>
          </a:p>
          <a:p>
            <a:pPr lvl="1"/>
            <a:r>
              <a:rPr lang="en-US" sz="1800" dirty="0" smtClean="0"/>
              <a:t>Most Survey reports made reference to at least an annual funding level</a:t>
            </a:r>
          </a:p>
          <a:p>
            <a:pPr lvl="1"/>
            <a:r>
              <a:rPr lang="en-US" sz="1800" dirty="0" smtClean="0"/>
              <a:t>One report did not have the funding data but the following report identified the funding level during the prior Survey</a:t>
            </a:r>
          </a:p>
          <a:p>
            <a:pPr lvl="1"/>
            <a:r>
              <a:rPr lang="en-US" sz="1800" dirty="0" smtClean="0"/>
              <a:t>Another report also had no funding data. Data found in a presentation by the then APD Manager on-line. All other reports contained at least annual funding levels.</a:t>
            </a:r>
          </a:p>
          <a:p>
            <a:r>
              <a:rPr lang="en-US" sz="2000" dirty="0" smtClean="0"/>
              <a:t>Finally, read all reports back to Astro1991 for information on the number of new technologies required for each concept listed in Survey cost estimates.</a:t>
            </a:r>
          </a:p>
          <a:p>
            <a:endParaRPr lang="en-US" sz="1600" dirty="0"/>
          </a:p>
        </p:txBody>
      </p:sp>
      <p:sp>
        <p:nvSpPr>
          <p:cNvPr id="4" name="Slide Number Placeholder 3"/>
          <p:cNvSpPr>
            <a:spLocks noGrp="1"/>
          </p:cNvSpPr>
          <p:nvPr>
            <p:ph type="sldNum" sz="quarter" idx="11"/>
          </p:nvPr>
        </p:nvSpPr>
        <p:spPr/>
        <p:txBody>
          <a:bodyPr/>
          <a:lstStyle/>
          <a:p>
            <a:fld id="{66067FEF-5467-47EF-989C-A389AA1AA895}" type="slidenum">
              <a:rPr lang="en-US" smtClean="0"/>
              <a:t>6</a:t>
            </a:fld>
            <a:endParaRPr lang="en-US" dirty="0"/>
          </a:p>
        </p:txBody>
      </p:sp>
    </p:spTree>
    <p:extLst>
      <p:ext uri="{BB962C8B-B14F-4D97-AF65-F5344CB8AC3E}">
        <p14:creationId xmlns:p14="http://schemas.microsoft.com/office/powerpoint/2010/main" val="47530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067FEF-5467-47EF-989C-A389AA1AA895}" type="slidenum">
              <a:rPr lang="en-US" smtClean="0"/>
              <a:t>7</a:t>
            </a:fld>
            <a:endParaRPr lang="en-US" dirty="0"/>
          </a:p>
        </p:txBody>
      </p:sp>
      <p:pic>
        <p:nvPicPr>
          <p:cNvPr id="5" name="Picture 4"/>
          <p:cNvPicPr>
            <a:picLocks noChangeAspect="1"/>
          </p:cNvPicPr>
          <p:nvPr/>
        </p:nvPicPr>
        <p:blipFill>
          <a:blip r:embed="rId3"/>
          <a:stretch>
            <a:fillRect/>
          </a:stretch>
        </p:blipFill>
        <p:spPr>
          <a:xfrm>
            <a:off x="799070" y="0"/>
            <a:ext cx="10495006" cy="6612660"/>
          </a:xfrm>
          <a:prstGeom prst="rect">
            <a:avLst/>
          </a:prstGeom>
        </p:spPr>
      </p:pic>
    </p:spTree>
    <p:extLst>
      <p:ext uri="{BB962C8B-B14F-4D97-AF65-F5344CB8AC3E}">
        <p14:creationId xmlns:p14="http://schemas.microsoft.com/office/powerpoint/2010/main" val="153858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6480" y="0"/>
            <a:ext cx="9946105" cy="6530712"/>
          </a:xfrm>
          <a:prstGeom prst="rect">
            <a:avLst/>
          </a:prstGeom>
        </p:spPr>
      </p:pic>
      <p:sp>
        <p:nvSpPr>
          <p:cNvPr id="4" name="Slide Number Placeholder 3"/>
          <p:cNvSpPr>
            <a:spLocks noGrp="1"/>
          </p:cNvSpPr>
          <p:nvPr>
            <p:ph type="sldNum" sz="quarter" idx="11"/>
          </p:nvPr>
        </p:nvSpPr>
        <p:spPr/>
        <p:txBody>
          <a:bodyPr/>
          <a:lstStyle/>
          <a:p>
            <a:fld id="{66067FEF-5467-47EF-989C-A389AA1AA895}" type="slidenum">
              <a:rPr lang="en-US" smtClean="0"/>
              <a:t>8</a:t>
            </a:fld>
            <a:endParaRPr lang="en-US" dirty="0"/>
          </a:p>
        </p:txBody>
      </p:sp>
    </p:spTree>
    <p:extLst>
      <p:ext uri="{BB962C8B-B14F-4D97-AF65-F5344CB8AC3E}">
        <p14:creationId xmlns:p14="http://schemas.microsoft.com/office/powerpoint/2010/main" val="248323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067FEF-5467-47EF-989C-A389AA1AA895}" type="slidenum">
              <a:rPr lang="en-US" smtClean="0"/>
              <a:t>9</a:t>
            </a:fld>
            <a:endParaRPr lang="en-US" dirty="0"/>
          </a:p>
        </p:txBody>
      </p:sp>
      <p:pic>
        <p:nvPicPr>
          <p:cNvPr id="2" name="Picture 1"/>
          <p:cNvPicPr>
            <a:picLocks noChangeAspect="1"/>
          </p:cNvPicPr>
          <p:nvPr/>
        </p:nvPicPr>
        <p:blipFill>
          <a:blip r:embed="rId2"/>
          <a:stretch>
            <a:fillRect/>
          </a:stretch>
        </p:blipFill>
        <p:spPr>
          <a:xfrm>
            <a:off x="970116" y="1"/>
            <a:ext cx="9996191" cy="6629400"/>
          </a:xfrm>
          <a:prstGeom prst="rect">
            <a:avLst/>
          </a:prstGeom>
        </p:spPr>
      </p:pic>
    </p:spTree>
    <p:extLst>
      <p:ext uri="{BB962C8B-B14F-4D97-AF65-F5344CB8AC3E}">
        <p14:creationId xmlns:p14="http://schemas.microsoft.com/office/powerpoint/2010/main" val="2592543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xEP template_print">
  <a:themeElements>
    <a:clrScheme name="NP template_pr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P template_print">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P template_pr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 template_pr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 template_pr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 template_pr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 template_pr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 template_pr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 template_pr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 template_pr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 template_pr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 template_pr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 template_pr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 template_pr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EP template_print">
  <a:themeElements>
    <a:clrScheme name="NP template_pr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P template_print">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P template_pr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 template_pr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 template_pr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 template_pr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 template_pr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 template_pr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 template_pr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 template_pr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 template_pr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 template_pr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 template_pr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 template_pr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xEP template_print">
  <a:themeElements>
    <a:clrScheme name="NP template_pr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P template_print">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P template_pr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 template_pr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 template_pr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 template_pr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 template_pr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 template_pr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 template_pr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 template_pr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 template_pr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 template_pr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 template_pr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 template_pr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Program Core Team Meeting _ 2014_10_21</Template>
  <TotalTime>7274</TotalTime>
  <Words>1517</Words>
  <Application>Microsoft Office PowerPoint</Application>
  <PresentationFormat>Widescreen</PresentationFormat>
  <Paragraphs>159</Paragraphs>
  <Slides>20</Slides>
  <Notes>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3" baseType="lpstr">
      <vt:lpstr>ＭＳ Ｐゴシック</vt:lpstr>
      <vt:lpstr>Arial</vt:lpstr>
      <vt:lpstr>Arial Narrow</vt:lpstr>
      <vt:lpstr>Calibri</vt:lpstr>
      <vt:lpstr>Garamond</vt:lpstr>
      <vt:lpstr>HelveticaNeue LT 55 Roman</vt:lpstr>
      <vt:lpstr>HelveticaNeue LT 75 Bold</vt:lpstr>
      <vt:lpstr>Tahoma</vt:lpstr>
      <vt:lpstr>Verdana</vt:lpstr>
      <vt:lpstr>2_ExEP template_print</vt:lpstr>
      <vt:lpstr>ExEP template_print</vt:lpstr>
      <vt:lpstr>1_ExEP template_print</vt:lpstr>
      <vt:lpstr>Worksheet</vt:lpstr>
      <vt:lpstr>Observations on Past Decadal Surveys</vt:lpstr>
      <vt:lpstr>Compelling and Feasible</vt:lpstr>
      <vt:lpstr>Decadal Survey Data Sources</vt:lpstr>
      <vt:lpstr>2015 Report – Selected Process Findings and Recommendations</vt:lpstr>
      <vt:lpstr>Reference Mission</vt:lpstr>
      <vt:lpstr>Report Data Assessment Method</vt:lpstr>
      <vt:lpstr>PowerPoint Presentation</vt:lpstr>
      <vt:lpstr>PowerPoint Presentation</vt:lpstr>
      <vt:lpstr>PowerPoint Presentation</vt:lpstr>
      <vt:lpstr>Congressional Requirements on the Decadal Survey</vt:lpstr>
      <vt:lpstr>2015 Report – CATE Findings and Recommendations</vt:lpstr>
      <vt:lpstr>Observations about the Decadal Survey Process</vt:lpstr>
      <vt:lpstr>The CATE</vt:lpstr>
      <vt:lpstr>CATE Cost Estimating Process</vt:lpstr>
      <vt:lpstr>Example Hardware Estimate Results</vt:lpstr>
      <vt:lpstr>CATE Models and Analogue Data</vt:lpstr>
      <vt:lpstr>Stahl Telescope Model</vt:lpstr>
      <vt:lpstr>Analogy-Based Estimate Process Ties the Estimated Cost to Historical Actuals</vt:lpstr>
      <vt:lpstr>Example Cost Estimate Table</vt:lpstr>
      <vt:lpstr>Notional CATE Technical Assessment</vt:lpstr>
    </vt:vector>
  </TitlesOfParts>
  <Company>JPL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Warfield, Keith R (312A)</dc:creator>
  <cp:lastModifiedBy>Warfield, Keith R (312A)</cp:lastModifiedBy>
  <cp:revision>156</cp:revision>
  <dcterms:created xsi:type="dcterms:W3CDTF">2016-03-11T18:04:40Z</dcterms:created>
  <dcterms:modified xsi:type="dcterms:W3CDTF">2016-09-26T14:41:51Z</dcterms:modified>
</cp:coreProperties>
</file>