
<file path=[Content_Types].xml><?xml version="1.0" encoding="utf-8"?>
<Types xmlns="http://schemas.openxmlformats.org/package/2006/content-types">
  <Default Extension="xml" ContentType="application/xml"/>
  <Default Extension="png" ContentType="image/png"/>
  <Default Extension="wdp" ContentType="image/vnd.ms-photo"/>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44" r:id="rId3"/>
    <p:sldMasterId id="2147483756" r:id="rId4"/>
  </p:sldMasterIdLst>
  <p:notesMasterIdLst>
    <p:notesMasterId r:id="rId35"/>
  </p:notesMasterIdLst>
  <p:handoutMasterIdLst>
    <p:handoutMasterId r:id="rId36"/>
  </p:handoutMasterIdLst>
  <p:sldIdLst>
    <p:sldId id="272" r:id="rId5"/>
    <p:sldId id="1263" r:id="rId6"/>
    <p:sldId id="1268" r:id="rId7"/>
    <p:sldId id="1269" r:id="rId8"/>
    <p:sldId id="1283" r:id="rId9"/>
    <p:sldId id="1170" r:id="rId10"/>
    <p:sldId id="1178" r:id="rId11"/>
    <p:sldId id="1230" r:id="rId12"/>
    <p:sldId id="1239" r:id="rId13"/>
    <p:sldId id="1240" r:id="rId14"/>
    <p:sldId id="1241" r:id="rId15"/>
    <p:sldId id="1244" r:id="rId16"/>
    <p:sldId id="1270" r:id="rId17"/>
    <p:sldId id="1282" r:id="rId18"/>
    <p:sldId id="1271" r:id="rId19"/>
    <p:sldId id="1272" r:id="rId20"/>
    <p:sldId id="1273" r:id="rId21"/>
    <p:sldId id="1274" r:id="rId22"/>
    <p:sldId id="1276" r:id="rId23"/>
    <p:sldId id="1277" r:id="rId24"/>
    <p:sldId id="1278" r:id="rId25"/>
    <p:sldId id="1286" r:id="rId26"/>
    <p:sldId id="1242" r:id="rId27"/>
    <p:sldId id="1285" r:id="rId28"/>
    <p:sldId id="1213" r:id="rId29"/>
    <p:sldId id="1279" r:id="rId30"/>
    <p:sldId id="1275" r:id="rId31"/>
    <p:sldId id="1280" r:id="rId32"/>
    <p:sldId id="1281" r:id="rId33"/>
    <p:sldId id="122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2444">
          <p15:clr>
            <a:srgbClr val="A4A3A4"/>
          </p15:clr>
        </p15:guide>
      </p15:sldGuideLst>
    </p:ext>
    <p:ext uri="{2D200454-40CA-4A62-9FC3-DE9A4176ACB9}">
      <p15:notesGuideLst xmlns:p15="http://schemas.microsoft.com/office/powerpoint/2012/main">
        <p15:guide id="1" orient="horz" pos="3235">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6FCF"/>
    <a:srgbClr val="3BFF45"/>
    <a:srgbClr val="FFBD5B"/>
    <a:srgbClr val="BFBF00"/>
    <a:srgbClr val="FF8000"/>
    <a:srgbClr val="0982FF"/>
    <a:srgbClr val="7D96B6"/>
    <a:srgbClr val="AA4FE4"/>
    <a:srgbClr val="49C5E6"/>
    <a:srgbClr val="399B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68" autoAdjust="0"/>
    <p:restoredTop sz="86451" autoAdjust="0"/>
  </p:normalViewPr>
  <p:slideViewPr>
    <p:cSldViewPr snapToGrid="0">
      <p:cViewPr>
        <p:scale>
          <a:sx n="88" d="100"/>
          <a:sy n="88" d="100"/>
        </p:scale>
        <p:origin x="448" y="456"/>
      </p:cViewPr>
      <p:guideLst>
        <p:guide orient="horz" pos="4319"/>
        <p:guide pos="2444"/>
      </p:guideLst>
    </p:cSldViewPr>
  </p:slideViewPr>
  <p:outlineViewPr>
    <p:cViewPr>
      <p:scale>
        <a:sx n="33" d="100"/>
        <a:sy n="33" d="100"/>
      </p:scale>
      <p:origin x="0" y="-6016"/>
    </p:cViewPr>
  </p:outlineViewPr>
  <p:notesTextViewPr>
    <p:cViewPr>
      <p:scale>
        <a:sx n="100" d="100"/>
        <a:sy n="100" d="100"/>
      </p:scale>
      <p:origin x="0" y="0"/>
    </p:cViewPr>
  </p:notesTextViewPr>
  <p:sorterViewPr>
    <p:cViewPr>
      <p:scale>
        <a:sx n="60" d="100"/>
        <a:sy n="60" d="100"/>
      </p:scale>
      <p:origin x="0" y="0"/>
    </p:cViewPr>
  </p:sorterViewPr>
  <p:notesViewPr>
    <p:cSldViewPr snapToGrid="0" snapToObjects="1" showGuides="1">
      <p:cViewPr varScale="1">
        <p:scale>
          <a:sx n="77" d="100"/>
          <a:sy n="77" d="100"/>
        </p:scale>
        <p:origin x="-2696" y="-96"/>
      </p:cViewPr>
      <p:guideLst>
        <p:guide orient="horz" pos="3235"/>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932879-7C6B-E349-ACD4-BA93E508AE75}" type="datetimeFigureOut">
              <a:rPr lang="en-US" smtClean="0"/>
              <a:t>5/16/16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A331FD-5E65-F44D-916E-1F44A5DE62FA}" type="slidenum">
              <a:rPr lang="en-US" smtClean="0"/>
              <a:t>‹#›</a:t>
            </a:fld>
            <a:endParaRPr lang="en-US"/>
          </a:p>
        </p:txBody>
      </p:sp>
    </p:spTree>
    <p:extLst>
      <p:ext uri="{BB962C8B-B14F-4D97-AF65-F5344CB8AC3E}">
        <p14:creationId xmlns:p14="http://schemas.microsoft.com/office/powerpoint/2010/main" val="2573698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B7A385-32F0-E245-AC47-509A54D79DDF}" type="datetimeFigureOut">
              <a:rPr lang="en-US" smtClean="0"/>
              <a:t>5/16/16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F7E4C8-F1BE-7543-931A-8453149385CA}" type="slidenum">
              <a:rPr lang="en-US" smtClean="0"/>
              <a:t>‹#›</a:t>
            </a:fld>
            <a:endParaRPr lang="en-US"/>
          </a:p>
        </p:txBody>
      </p:sp>
    </p:spTree>
    <p:extLst>
      <p:ext uri="{BB962C8B-B14F-4D97-AF65-F5344CB8AC3E}">
        <p14:creationId xmlns:p14="http://schemas.microsoft.com/office/powerpoint/2010/main" val="1991758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Helvetica" charset="0"/>
                <a:ea typeface="ＭＳ Ｐゴシック" charset="0"/>
                <a:cs typeface="ＭＳ Ｐゴシック" charset="0"/>
              </a:defRPr>
            </a:lvl1pPr>
            <a:lvl2pPr marL="37931725" indent="-37474525">
              <a:defRPr sz="2400">
                <a:solidFill>
                  <a:schemeClr val="tx1"/>
                </a:solidFill>
                <a:latin typeface="Helvetica" charset="0"/>
                <a:ea typeface="ＭＳ Ｐゴシック" charset="0"/>
              </a:defRPr>
            </a:lvl2pPr>
            <a:lvl3pPr>
              <a:defRPr sz="2400">
                <a:solidFill>
                  <a:schemeClr val="tx1"/>
                </a:solidFill>
                <a:latin typeface="Helvetica" charset="0"/>
                <a:ea typeface="ＭＳ Ｐゴシック" charset="0"/>
              </a:defRPr>
            </a:lvl3pPr>
            <a:lvl4pPr>
              <a:defRPr sz="2400">
                <a:solidFill>
                  <a:schemeClr val="tx1"/>
                </a:solidFill>
                <a:latin typeface="Helvetica" charset="0"/>
                <a:ea typeface="ＭＳ Ｐゴシック" charset="0"/>
              </a:defRPr>
            </a:lvl4pPr>
            <a:lvl5pPr>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fld id="{77478404-1294-524B-8BD9-93959BAF508B}" type="slidenum">
              <a:rPr lang="en-US" sz="1200">
                <a:latin typeface="Arial" charset="0"/>
              </a:rPr>
              <a:pPr/>
              <a:t>1</a:t>
            </a:fld>
            <a:endParaRPr lang="en-US" sz="1200">
              <a:latin typeface="Arial"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Tree>
    <p:extLst>
      <p:ext uri="{BB962C8B-B14F-4D97-AF65-F5344CB8AC3E}">
        <p14:creationId xmlns:p14="http://schemas.microsoft.com/office/powerpoint/2010/main" val="31758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The current results are dominated by systematic uncertainties.</a:t>
            </a:r>
          </a:p>
          <a:p>
            <a:r>
              <a:rPr lang="en-US" sz="1200" b="0" i="0" u="none" strike="noStrike" kern="1200" baseline="0" dirty="0" smtClean="0">
                <a:solidFill>
                  <a:schemeClr val="tx1"/>
                </a:solidFill>
                <a:latin typeface="+mn-lt"/>
                <a:ea typeface="+mn-ea"/>
                <a:cs typeface="+mn-cs"/>
              </a:rPr>
              <a:t>Unlike statistical uncertainties that are limited by the</a:t>
            </a:r>
          </a:p>
          <a:p>
            <a:r>
              <a:rPr lang="en-US" sz="1200" b="0" i="0" u="none" strike="noStrike" kern="1200" baseline="0" dirty="0" smtClean="0">
                <a:solidFill>
                  <a:schemeClr val="tx1"/>
                </a:solidFill>
                <a:latin typeface="+mn-lt"/>
                <a:ea typeface="+mn-ea"/>
                <a:cs typeface="+mn-cs"/>
              </a:rPr>
              <a:t>quantity and quality of data, these systematic uncertainties can</a:t>
            </a:r>
          </a:p>
          <a:p>
            <a:r>
              <a:rPr lang="en-US" sz="1200" b="0" i="0" u="none" strike="noStrike" kern="1200" baseline="0" dirty="0" smtClean="0">
                <a:solidFill>
                  <a:schemeClr val="tx1"/>
                </a:solidFill>
                <a:latin typeface="+mn-lt"/>
                <a:ea typeface="+mn-ea"/>
                <a:cs typeface="+mn-cs"/>
              </a:rPr>
              <a:t>be minimized with additional study. From our analysis, we</a:t>
            </a:r>
          </a:p>
          <a:p>
            <a:r>
              <a:rPr lang="en-US" sz="1200" b="0" i="0" u="none" strike="noStrike" kern="1200" baseline="0" dirty="0" smtClean="0">
                <a:solidFill>
                  <a:schemeClr val="tx1"/>
                </a:solidFill>
                <a:latin typeface="+mn-lt"/>
                <a:ea typeface="+mn-ea"/>
                <a:cs typeface="+mn-cs"/>
              </a:rPr>
              <a:t>identify the leading sources of systematics: instrumental false</a:t>
            </a:r>
          </a:p>
          <a:p>
            <a:r>
              <a:rPr lang="en-US" sz="1200" b="0" i="0" u="none" strike="noStrike" kern="1200" baseline="0" dirty="0" smtClean="0">
                <a:solidFill>
                  <a:schemeClr val="tx1"/>
                </a:solidFill>
                <a:latin typeface="+mn-lt"/>
                <a:ea typeface="+mn-ea"/>
                <a:cs typeface="+mn-cs"/>
              </a:rPr>
              <a:t> alarm contamination of the planet candidate sample, determining</a:t>
            </a:r>
          </a:p>
          <a:p>
            <a:r>
              <a:rPr lang="en-US" sz="1200" b="0" i="0" u="none" strike="noStrike" kern="1200" baseline="0" dirty="0" smtClean="0">
                <a:solidFill>
                  <a:schemeClr val="tx1"/>
                </a:solidFill>
                <a:latin typeface="+mn-lt"/>
                <a:ea typeface="+mn-ea"/>
                <a:cs typeface="+mn-cs"/>
              </a:rPr>
              <a:t>planet radii ( independent of the degeneracy with R) ,</a:t>
            </a:r>
          </a:p>
          <a:p>
            <a:r>
              <a:rPr lang="en-US" sz="1200" b="0" i="0" u="none" strike="noStrike" kern="1200" baseline="0" dirty="0" smtClean="0">
                <a:solidFill>
                  <a:schemeClr val="tx1"/>
                </a:solidFill>
                <a:latin typeface="+mn-lt"/>
                <a:ea typeface="+mn-ea"/>
                <a:cs typeface="+mn-cs"/>
              </a:rPr>
              <a:t>pipeline completeness, and stellar parameters.</a:t>
            </a:r>
            <a:endParaRPr lang="en-US" dirty="0"/>
          </a:p>
        </p:txBody>
      </p:sp>
      <p:sp>
        <p:nvSpPr>
          <p:cNvPr id="4" name="Slide Number Placeholder 3"/>
          <p:cNvSpPr>
            <a:spLocks noGrp="1"/>
          </p:cNvSpPr>
          <p:nvPr>
            <p:ph type="sldNum" sz="quarter" idx="10"/>
          </p:nvPr>
        </p:nvSpPr>
        <p:spPr/>
        <p:txBody>
          <a:bodyPr/>
          <a:lstStyle/>
          <a:p>
            <a:fld id="{8FF7E4C8-F1BE-7543-931A-8453149385CA}" type="slidenum">
              <a:rPr lang="en-US" smtClean="0"/>
              <a:t>13</a:t>
            </a:fld>
            <a:endParaRPr lang="en-US"/>
          </a:p>
        </p:txBody>
      </p:sp>
    </p:spTree>
    <p:extLst>
      <p:ext uri="{BB962C8B-B14F-4D97-AF65-F5344CB8AC3E}">
        <p14:creationId xmlns:p14="http://schemas.microsoft.com/office/powerpoint/2010/main" val="922664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976135-C931-4E6D-B649-FA626FB272A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45864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F7E4C8-F1BE-7543-931A-8453149385CA}" type="slidenum">
              <a:rPr lang="en-US" smtClean="0"/>
              <a:t>20</a:t>
            </a:fld>
            <a:endParaRPr lang="en-US"/>
          </a:p>
        </p:txBody>
      </p:sp>
    </p:spTree>
    <p:extLst>
      <p:ext uri="{BB962C8B-B14F-4D97-AF65-F5344CB8AC3E}">
        <p14:creationId xmlns:p14="http://schemas.microsoft.com/office/powerpoint/2010/main" val="2145138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Helvetica" charset="0"/>
                <a:ea typeface="ＭＳ Ｐゴシック" charset="0"/>
                <a:cs typeface="ＭＳ Ｐゴシック" charset="0"/>
              </a:defRPr>
            </a:lvl1pPr>
            <a:lvl2pPr marL="37931725" indent="-37474525">
              <a:defRPr sz="2400">
                <a:solidFill>
                  <a:schemeClr val="tx1"/>
                </a:solidFill>
                <a:latin typeface="Helvetica" charset="0"/>
                <a:ea typeface="ＭＳ Ｐゴシック" charset="0"/>
              </a:defRPr>
            </a:lvl2pPr>
            <a:lvl3pPr>
              <a:defRPr sz="2400">
                <a:solidFill>
                  <a:schemeClr val="tx1"/>
                </a:solidFill>
                <a:latin typeface="Helvetica" charset="0"/>
                <a:ea typeface="ＭＳ Ｐゴシック" charset="0"/>
              </a:defRPr>
            </a:lvl3pPr>
            <a:lvl4pPr>
              <a:defRPr sz="2400">
                <a:solidFill>
                  <a:schemeClr val="tx1"/>
                </a:solidFill>
                <a:latin typeface="Helvetica" charset="0"/>
                <a:ea typeface="ＭＳ Ｐゴシック" charset="0"/>
              </a:defRPr>
            </a:lvl4pPr>
            <a:lvl5pPr>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fld id="{08609486-2429-804A-B5CF-5F5580F23DEB}" type="slidenum">
              <a:rPr lang="en-US" sz="1200">
                <a:solidFill>
                  <a:prstClr val="black"/>
                </a:solidFill>
                <a:latin typeface="Arial" charset="0"/>
              </a:rPr>
              <a:pPr/>
              <a:t>23</a:t>
            </a:fld>
            <a:endParaRPr lang="en-US" sz="1200">
              <a:solidFill>
                <a:prstClr val="black"/>
              </a:solidFill>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ea typeface="ＭＳ Ｐゴシック" charset="0"/>
                <a:cs typeface="ＭＳ Ｐゴシック" charset="0"/>
              </a:rPr>
              <a:t>To do:</a:t>
            </a:r>
            <a:r>
              <a:rPr lang="en-US" baseline="0" dirty="0" smtClean="0">
                <a:ea typeface="ＭＳ Ｐゴシック" charset="0"/>
                <a:cs typeface="ＭＳ Ｐゴシック" charset="0"/>
              </a:rPr>
              <a:t> Add Gaia and GPI/Sphere parameter space</a:t>
            </a:r>
          </a:p>
          <a:p>
            <a:pPr eaLnBrk="1" hangingPunct="1"/>
            <a:r>
              <a:rPr lang="en-US" baseline="0" dirty="0" smtClean="0">
                <a:ea typeface="ＭＳ Ｐゴシック" charset="0"/>
                <a:cs typeface="ＭＳ Ｐゴシック" charset="0"/>
              </a:rPr>
              <a:t>Astrometry area is for 1 </a:t>
            </a:r>
            <a:r>
              <a:rPr lang="en-US" baseline="0" dirty="0" err="1" smtClean="0">
                <a:ea typeface="ＭＳ Ｐゴシック" charset="0"/>
                <a:cs typeface="ＭＳ Ｐゴシック" charset="0"/>
              </a:rPr>
              <a:t>Msun</a:t>
            </a:r>
            <a:r>
              <a:rPr lang="en-US" baseline="0" dirty="0" smtClean="0">
                <a:ea typeface="ＭＳ Ｐゴシック" charset="0"/>
                <a:cs typeface="ＭＳ Ｐゴシック" charset="0"/>
              </a:rPr>
              <a:t> star at 200 pc</a:t>
            </a:r>
            <a:r>
              <a:rPr lang="en-US" baseline="0" dirty="0">
                <a:ea typeface="ＭＳ Ｐゴシック" charset="0"/>
                <a:cs typeface="ＭＳ Ｐゴシック" charset="0"/>
              </a:rPr>
              <a:t> </a:t>
            </a:r>
            <a:r>
              <a:rPr lang="en-US" baseline="0" dirty="0" smtClean="0">
                <a:ea typeface="ＭＳ Ｐゴシック" charset="0"/>
                <a:cs typeface="ＭＳ Ｐゴシック" charset="0"/>
              </a:rPr>
              <a:t>(upper line)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0.4-M⊙ M dwarf at 25 pc (lower not-filled line)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Smaller</a:t>
            </a:r>
            <a:r>
              <a:rPr lang="en-US" sz="1200" kern="1200" baseline="0" dirty="0" smtClean="0">
                <a:solidFill>
                  <a:schemeClr val="tx1"/>
                </a:solidFill>
                <a:effectLst/>
                <a:latin typeface="+mn-lt"/>
                <a:ea typeface="+mn-ea"/>
                <a:cs typeface="+mn-cs"/>
              </a:rPr>
              <a:t> filled triangle is approximate </a:t>
            </a:r>
            <a:r>
              <a:rPr lang="en-US" sz="1200" kern="1200" baseline="0" dirty="0" err="1" smtClean="0">
                <a:solidFill>
                  <a:schemeClr val="tx1"/>
                </a:solidFill>
                <a:effectLst/>
                <a:latin typeface="+mn-lt"/>
                <a:ea typeface="+mn-ea"/>
                <a:cs typeface="+mn-cs"/>
              </a:rPr>
              <a:t>Sahlmann</a:t>
            </a:r>
            <a:r>
              <a:rPr lang="en-US" sz="1200" kern="1200" baseline="0" dirty="0" smtClean="0">
                <a:solidFill>
                  <a:schemeClr val="tx1"/>
                </a:solidFill>
                <a:effectLst/>
                <a:latin typeface="+mn-lt"/>
                <a:ea typeface="+mn-ea"/>
                <a:cs typeface="+mn-cs"/>
              </a:rPr>
              <a:t> et al. (2014) sensitivity region (ground-based survey of nearby M-L transition objects)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Filled triangle at longer orbits is the Lurie et al. (2014) approximate sensitivity region for the RECONS survey of nearby M dwarfs on </a:t>
            </a:r>
            <a:r>
              <a:rPr lang="en-US" sz="1200" kern="1200" dirty="0" smtClean="0">
                <a:solidFill>
                  <a:schemeClr val="tx1"/>
                </a:solidFill>
                <a:effectLst/>
                <a:latin typeface="+mn-lt"/>
                <a:ea typeface="+mn-ea"/>
                <a:cs typeface="+mn-cs"/>
              </a:rPr>
              <a:t>CTIO/SMARTS 0.9 m telescope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Orange shaded region is from Nielsen &amp; Close 2010 NICI survey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Orange line is estimate of 50% completeness area for GPIES survey (from Graham 2007). </a:t>
            </a:r>
          </a:p>
        </p:txBody>
      </p:sp>
    </p:spTree>
    <p:extLst>
      <p:ext uri="{BB962C8B-B14F-4D97-AF65-F5344CB8AC3E}">
        <p14:creationId xmlns:p14="http://schemas.microsoft.com/office/powerpoint/2010/main" val="73831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976135-C931-4E6D-B649-FA626FB272A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922450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Helvetica" charset="0"/>
                <a:ea typeface="ＭＳ Ｐゴシック" charset="0"/>
                <a:cs typeface="ＭＳ Ｐゴシック" charset="0"/>
              </a:defRPr>
            </a:lvl1pPr>
            <a:lvl2pPr marL="37931725" indent="-37474525">
              <a:defRPr sz="2400">
                <a:solidFill>
                  <a:schemeClr val="tx1"/>
                </a:solidFill>
                <a:latin typeface="Helvetica" charset="0"/>
                <a:ea typeface="ＭＳ Ｐゴシック" charset="0"/>
              </a:defRPr>
            </a:lvl2pPr>
            <a:lvl3pPr>
              <a:defRPr sz="2400">
                <a:solidFill>
                  <a:schemeClr val="tx1"/>
                </a:solidFill>
                <a:latin typeface="Helvetica" charset="0"/>
                <a:ea typeface="ＭＳ Ｐゴシック" charset="0"/>
              </a:defRPr>
            </a:lvl3pPr>
            <a:lvl4pPr>
              <a:defRPr sz="2400">
                <a:solidFill>
                  <a:schemeClr val="tx1"/>
                </a:solidFill>
                <a:latin typeface="Helvetica" charset="0"/>
                <a:ea typeface="ＭＳ Ｐゴシック" charset="0"/>
              </a:defRPr>
            </a:lvl4pPr>
            <a:lvl5pPr>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fld id="{457D826F-6CCF-1843-A4E2-21333AF6287B}" type="slidenum">
              <a:rPr lang="en-US" sz="1200">
                <a:solidFill>
                  <a:prstClr val="black"/>
                </a:solidFill>
                <a:latin typeface="Arial" charset="0"/>
              </a:rPr>
              <a:pPr/>
              <a:t>28</a:t>
            </a:fld>
            <a:endParaRPr lang="en-US" sz="1200">
              <a:solidFill>
                <a:prstClr val="black"/>
              </a:solidFill>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Petigura</a:t>
            </a:r>
            <a:r>
              <a:rPr lang="en-US" sz="1200" kern="1200" baseline="0" dirty="0" smtClean="0">
                <a:solidFill>
                  <a:schemeClr val="tx1"/>
                </a:solidFill>
                <a:effectLst/>
                <a:latin typeface="+mn-lt"/>
                <a:ea typeface="+mn-ea"/>
                <a:cs typeface="+mn-cs"/>
              </a:rPr>
              <a:t> et al. (2013)b </a:t>
            </a:r>
            <a:r>
              <a:rPr lang="en-US" sz="1200" kern="1200" dirty="0" smtClean="0">
                <a:solidFill>
                  <a:schemeClr val="tx1"/>
                </a:solidFill>
                <a:effectLst/>
                <a:latin typeface="+mn-lt"/>
                <a:ea typeface="+mn-ea"/>
                <a:cs typeface="+mn-cs"/>
              </a:rPr>
              <a:t>603 detected planets in our survey of 42,557 bright Sun- like stars (</a:t>
            </a:r>
            <a:r>
              <a:rPr lang="en-US" sz="1200" kern="1200" dirty="0" err="1" smtClean="0">
                <a:solidFill>
                  <a:schemeClr val="tx1"/>
                </a:solidFill>
                <a:effectLst/>
                <a:latin typeface="+mn-lt"/>
                <a:ea typeface="+mn-ea"/>
                <a:cs typeface="+mn-cs"/>
              </a:rPr>
              <a:t>Kp</a:t>
            </a:r>
            <a:r>
              <a:rPr lang="en-US" sz="1200" kern="1200" dirty="0" smtClean="0">
                <a:solidFill>
                  <a:schemeClr val="tx1"/>
                </a:solidFill>
                <a:effectLst/>
                <a:latin typeface="+mn-lt"/>
                <a:ea typeface="+mn-ea"/>
                <a:cs typeface="+mn-cs"/>
              </a:rPr>
              <a:t> = 10–15 mag, GK spectral type). </a:t>
            </a:r>
            <a:endParaRPr lang="en-US" dirty="0" smtClean="0"/>
          </a:p>
          <a:p>
            <a:endParaRPr lang="en-US" dirty="0" smtClean="0"/>
          </a:p>
          <a:p>
            <a:r>
              <a:rPr lang="en-US" dirty="0" smtClean="0"/>
              <a:t>About 50%</a:t>
            </a:r>
            <a:r>
              <a:rPr lang="en-US" baseline="0" dirty="0" smtClean="0"/>
              <a:t> of stars have planets smaller than Neptune (</a:t>
            </a:r>
            <a:r>
              <a:rPr lang="en-US" baseline="0" dirty="0" err="1" smtClean="0"/>
              <a:t>Rp</a:t>
            </a:r>
            <a:r>
              <a:rPr lang="en-US" baseline="0" dirty="0" smtClean="0"/>
              <a:t> =1-4 </a:t>
            </a:r>
            <a:r>
              <a:rPr lang="en-US" baseline="0" dirty="0" err="1" smtClean="0"/>
              <a:t>Rearth</a:t>
            </a:r>
            <a:r>
              <a:rPr lang="en-US" baseline="0" dirty="0" smtClean="0"/>
              <a:t>) with orbital periods less between 5 and 100 days (</a:t>
            </a:r>
            <a:r>
              <a:rPr lang="en-US" baseline="0" dirty="0" err="1" smtClean="0"/>
              <a:t>Petigura</a:t>
            </a:r>
            <a:r>
              <a:rPr lang="en-US" baseline="0" dirty="0" smtClean="0"/>
              <a:t> et al. 2013)</a:t>
            </a:r>
          </a:p>
          <a:p>
            <a:r>
              <a:rPr lang="en-US" baseline="0" dirty="0" smtClean="0"/>
              <a:t>Based on 42000 lowest noise </a:t>
            </a:r>
            <a:r>
              <a:rPr lang="en-US" baseline="0" dirty="0" err="1" smtClean="0"/>
              <a:t>Kepler</a:t>
            </a:r>
            <a:r>
              <a:rPr lang="en-US" baseline="0" dirty="0" smtClean="0"/>
              <a:t> G &amp; K stars </a:t>
            </a:r>
            <a:r>
              <a:rPr lang="en-US" baseline="0" dirty="0" err="1" smtClean="0"/>
              <a:t>Petigura</a:t>
            </a:r>
            <a:r>
              <a:rPr lang="en-US" baseline="0" dirty="0" smtClean="0"/>
              <a:t> 2013b</a:t>
            </a:r>
          </a:p>
          <a:p>
            <a:endParaRPr lang="en-US" baseline="0" dirty="0" smtClean="0"/>
          </a:p>
          <a:p>
            <a:r>
              <a:rPr lang="en-US" sz="1200" kern="1200" dirty="0" smtClean="0">
                <a:solidFill>
                  <a:schemeClr val="tx1"/>
                </a:solidFill>
                <a:effectLst/>
                <a:latin typeface="+mn-lt"/>
                <a:ea typeface="+mn-ea"/>
                <a:cs typeface="+mn-cs"/>
              </a:rPr>
              <a:t>Extrapolating the cumulative period distribution </a:t>
            </a:r>
            <a:endParaRPr lang="en-US" dirty="0" smtClean="0"/>
          </a:p>
          <a:p>
            <a:r>
              <a:rPr lang="en-US" sz="1200" kern="1200" dirty="0" smtClean="0">
                <a:solidFill>
                  <a:schemeClr val="tx1"/>
                </a:solidFill>
                <a:effectLst/>
                <a:latin typeface="+mn-lt"/>
                <a:ea typeface="+mn-ea"/>
                <a:cs typeface="+mn-cs"/>
              </a:rPr>
              <a:t>predicts 5:7+1:7 % occurrence of Earth-size 1 − 2 R⊕ planets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orbital periods of ∼1 y (P = 200–400 d). </a:t>
            </a:r>
            <a:endParaRPr lang="en-US" dirty="0" smtClean="0"/>
          </a:p>
          <a:p>
            <a:endParaRPr lang="en-US" baseline="0" dirty="0" smtClean="0"/>
          </a:p>
          <a:p>
            <a:r>
              <a:rPr lang="en-US" baseline="0" dirty="0" smtClean="0"/>
              <a:t>Outnumber planets larger than 4 Earth radii at these orbital periods by more than an order of magnitude.</a:t>
            </a:r>
            <a:endParaRPr lang="en-US" dirty="0" smtClean="0"/>
          </a:p>
          <a:p>
            <a:endParaRPr lang="en-US" dirty="0" smtClean="0"/>
          </a:p>
          <a:p>
            <a:r>
              <a:rPr lang="en-US" dirty="0" smtClean="0"/>
              <a:t>About 24.5% +2.1%/-3.4%</a:t>
            </a:r>
            <a:r>
              <a:rPr lang="en-US" baseline="0" dirty="0" smtClean="0"/>
              <a:t> of stars have planets smaller than Neptune with orbital periods less between 5 and 50 days (</a:t>
            </a:r>
            <a:r>
              <a:rPr lang="en-US" baseline="0" dirty="0" err="1" smtClean="0"/>
              <a:t>Petigura</a:t>
            </a:r>
            <a:r>
              <a:rPr lang="en-US" baseline="0" dirty="0" smtClean="0"/>
              <a:t> et al. 2013)</a:t>
            </a:r>
          </a:p>
          <a:p>
            <a:r>
              <a:rPr lang="en-US" baseline="0" dirty="0" smtClean="0"/>
              <a:t>Based on 12000 lowest noise </a:t>
            </a:r>
            <a:r>
              <a:rPr lang="en-US" baseline="0" dirty="0" err="1" smtClean="0"/>
              <a:t>Kepler</a:t>
            </a:r>
            <a:r>
              <a:rPr lang="en-US" baseline="0" dirty="0" smtClean="0"/>
              <a:t> G &amp; K stars </a:t>
            </a:r>
            <a:r>
              <a:rPr lang="en-US" baseline="0" dirty="0" err="1" smtClean="0"/>
              <a:t>Petigura</a:t>
            </a:r>
            <a:r>
              <a:rPr lang="en-US" baseline="0" dirty="0" smtClean="0"/>
              <a:t> 2013a</a:t>
            </a:r>
            <a:endParaRPr kumimoji="0" lang="en-US" sz="2000" b="0" i="0" u="none" strike="noStrike" kern="1200" cap="none" spc="0" normalizeH="0" baseline="0" noProof="0" dirty="0" smtClean="0">
              <a:ln>
                <a:noFill/>
              </a:ln>
              <a:solidFill>
                <a:srgbClr val="000000"/>
              </a:solidFill>
              <a:effectLst/>
              <a:uLnTx/>
              <a:uFillTx/>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000000"/>
              </a:solidFill>
              <a:effectLst/>
              <a:uLnTx/>
              <a:uFillTx/>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Fressing</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 et al. 0.649±0.047 planets per star</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mn-lt"/>
                <a:ea typeface="+mn-ea"/>
                <a:cs typeface="+mn-cs"/>
              </a:rPr>
              <a:t>For planets with: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mn-lt"/>
                <a:ea typeface="+mn-ea"/>
                <a:cs typeface="+mn-cs"/>
              </a:rPr>
              <a:t>0.8 &lt;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R</a:t>
            </a:r>
            <a:r>
              <a:rPr kumimoji="0" lang="en-US" sz="2000" b="0" i="0" u="none" strike="noStrike" kern="1200" cap="none" spc="0" normalizeH="0" baseline="-25000" noProof="0" dirty="0" err="1" smtClean="0">
                <a:ln>
                  <a:noFill/>
                </a:ln>
                <a:solidFill>
                  <a:srgbClr val="000000"/>
                </a:solidFill>
                <a:effectLst/>
                <a:uLnTx/>
                <a:uFillTx/>
                <a:latin typeface="+mn-lt"/>
                <a:ea typeface="+mn-ea"/>
                <a:cs typeface="+mn-cs"/>
              </a:rPr>
              <a:t>p</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&lt; 4.0 </a:t>
            </a:r>
            <a:r>
              <a:rPr kumimoji="0" lang="en-US" sz="2000" b="0" i="0" u="none" strike="noStrike" kern="1200" cap="none" spc="0" normalizeH="0" baseline="0" noProof="0" dirty="0" smtClean="0">
                <a:ln>
                  <a:noFill/>
                </a:ln>
                <a:solidFill>
                  <a:srgbClr val="000000"/>
                </a:solidFill>
                <a:effectLst/>
                <a:uLnTx/>
                <a:uFillTx/>
                <a:latin typeface="+mn-lt"/>
                <a:ea typeface="+mn-ea"/>
                <a:cs typeface="Helvetica"/>
              </a:rPr>
              <a:t>R</a:t>
            </a:r>
            <a:r>
              <a:rPr kumimoji="0" lang="en-US" sz="2000" b="0" i="0" u="none" strike="noStrike" kern="1200" cap="none" spc="0" normalizeH="0" baseline="-25000" noProof="0" dirty="0" smtClean="0">
                <a:ln>
                  <a:noFill/>
                </a:ln>
                <a:solidFill>
                  <a:srgbClr val="000000"/>
                </a:solidFill>
                <a:effectLst/>
                <a:uLnTx/>
                <a:uFillTx/>
                <a:latin typeface="+mn-lt"/>
                <a:ea typeface="+mn-ea"/>
                <a:cs typeface="+mn-cs"/>
              </a:rPr>
              <a:t></a:t>
            </a:r>
            <a:endParaRPr kumimoji="0" lang="en-US" sz="2000" b="0" i="0" u="none" strike="noStrike" kern="1200" cap="none" spc="0" normalizeH="0" baseline="0" noProof="0" dirty="0" smtClean="0">
              <a:ln>
                <a:noFill/>
              </a:ln>
              <a:solidFill>
                <a:srgbClr val="000000"/>
              </a:solidFill>
              <a:effectLst/>
              <a:uLnTx/>
              <a:uFillTx/>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2000" b="0" i="0" u="none" strike="noStrike" kern="1200" cap="none" spc="0" normalizeH="0" baseline="0" noProof="0" dirty="0" err="1" smtClean="0">
                <a:ln>
                  <a:noFill/>
                </a:ln>
                <a:solidFill>
                  <a:srgbClr val="000000"/>
                </a:solidFill>
                <a:effectLst/>
                <a:uLnTx/>
                <a:uFillTx/>
                <a:latin typeface="+mn-lt"/>
                <a:ea typeface="+mn-ea"/>
                <a:cs typeface="+mn-cs"/>
              </a:rPr>
              <a:t>P</a:t>
            </a:r>
            <a:r>
              <a:rPr kumimoji="0" lang="en-US" sz="2000" b="0" i="0" u="none" strike="noStrike" kern="1200" cap="none" spc="0" normalizeH="0" baseline="-25000" noProof="0" dirty="0" err="1" smtClean="0">
                <a:ln>
                  <a:noFill/>
                </a:ln>
                <a:solidFill>
                  <a:srgbClr val="000000"/>
                </a:solidFill>
                <a:effectLst/>
                <a:uLnTx/>
                <a:uFillTx/>
                <a:latin typeface="+mn-lt"/>
                <a:ea typeface="+mn-ea"/>
                <a:cs typeface="+mn-cs"/>
              </a:rPr>
              <a:t>orb</a:t>
            </a:r>
            <a:r>
              <a:rPr kumimoji="0" lang="en-US" sz="2000" b="0" i="0" u="none" strike="noStrike" kern="1200" cap="none" spc="0" normalizeH="0" baseline="0" noProof="0" dirty="0" smtClean="0">
                <a:ln>
                  <a:noFill/>
                </a:ln>
                <a:solidFill>
                  <a:srgbClr val="000000"/>
                </a:solidFill>
                <a:effectLst/>
                <a:uLnTx/>
                <a:uFillTx/>
                <a:latin typeface="+mn-lt"/>
                <a:ea typeface="+mn-ea"/>
                <a:cs typeface="+mn-cs"/>
              </a:rPr>
              <a:t>&lt; 85 days</a:t>
            </a:r>
            <a:endParaRPr lang="en-US" dirty="0" smtClean="0"/>
          </a:p>
          <a:p>
            <a:endParaRPr lang="en-US" dirty="0" smtClean="0"/>
          </a:p>
          <a:p>
            <a:r>
              <a:rPr lang="en-US" dirty="0" smtClean="0"/>
              <a:t>Observational techniques are now sensitive to smaller planets. </a:t>
            </a:r>
            <a:endParaRPr lang="en-US" sz="1200" kern="1200" dirty="0" smtClean="0">
              <a:solidFill>
                <a:schemeClr val="tx1"/>
              </a:solidFill>
              <a:effectLst/>
              <a:latin typeface="+mn-lt"/>
              <a:ea typeface="+mn-ea"/>
              <a:cs typeface="+mn-cs"/>
            </a:endParaRPr>
          </a:p>
          <a:p>
            <a:r>
              <a:rPr lang="en-US" dirty="0" err="1" smtClean="0"/>
              <a:t>M</a:t>
            </a:r>
            <a:r>
              <a:rPr lang="en-US" sz="1200" kern="1200" dirty="0" err="1" smtClean="0">
                <a:solidFill>
                  <a:schemeClr val="tx1"/>
                </a:solidFill>
                <a:effectLst/>
                <a:latin typeface="+mn-lt"/>
                <a:ea typeface="+mn-ea"/>
                <a:cs typeface="+mn-cs"/>
              </a:rPr>
              <a:t>icrolensing</a:t>
            </a:r>
            <a:r>
              <a:rPr lang="en-US" sz="1200" kern="1200" dirty="0" smtClean="0">
                <a:solidFill>
                  <a:schemeClr val="tx1"/>
                </a:solidFill>
                <a:effectLst/>
                <a:latin typeface="+mn-lt"/>
                <a:ea typeface="+mn-ea"/>
                <a:cs typeface="+mn-cs"/>
              </a:rPr>
              <a:t>, radial velocity and transit surveys have revealed that sub-Neptune and super-Earth planets are common around other stars. More than 80% of the transiting planet candidates found by </a:t>
            </a:r>
            <a:r>
              <a:rPr lang="en-US" sz="1200" kern="1200" dirty="0" err="1" smtClean="0">
                <a:solidFill>
                  <a:schemeClr val="tx1"/>
                </a:solidFill>
                <a:effectLst/>
                <a:latin typeface="+mn-lt"/>
                <a:ea typeface="+mn-ea"/>
                <a:cs typeface="+mn-cs"/>
              </a:rPr>
              <a:t>Kepler</a:t>
            </a:r>
            <a:r>
              <a:rPr lang="en-US" sz="1200" kern="1200" dirty="0" smtClean="0">
                <a:solidFill>
                  <a:schemeClr val="tx1"/>
                </a:solidFill>
                <a:effectLst/>
                <a:latin typeface="+mn-lt"/>
                <a:ea typeface="+mn-ea"/>
                <a:cs typeface="+mn-cs"/>
              </a:rPr>
              <a:t> are smaller than Neptune. </a:t>
            </a:r>
          </a:p>
          <a:p>
            <a:r>
              <a:rPr lang="en-US" sz="1200" kern="1200" dirty="0" smtClean="0">
                <a:solidFill>
                  <a:schemeClr val="tx1"/>
                </a:solidFill>
                <a:effectLst/>
                <a:latin typeface="+mn-lt"/>
                <a:ea typeface="+mn-ea"/>
                <a:cs typeface="+mn-cs"/>
              </a:rPr>
              <a:t>Understanding the nature of sub-Neptune planets can has important implications for our understanding of planet formation.</a:t>
            </a:r>
          </a:p>
          <a:p>
            <a:pPr eaLnBrk="1" hangingPunct="1"/>
            <a:endParaRPr lang="en-US" baseline="0" dirty="0" smtClean="0">
              <a:ea typeface="ＭＳ Ｐゴシック" charset="0"/>
              <a:cs typeface="ＭＳ Ｐゴシック" charset="0"/>
            </a:endParaRPr>
          </a:p>
          <a:p>
            <a:pPr eaLnBrk="1" hangingPunct="1"/>
            <a:r>
              <a:rPr lang="en-US" baseline="0" dirty="0" smtClean="0">
                <a:ea typeface="ＭＳ Ｐゴシック" charset="0"/>
                <a:cs typeface="ＭＳ Ｐゴシック" charset="0"/>
              </a:rPr>
              <a:t>*********</a:t>
            </a:r>
          </a:p>
          <a:p>
            <a:r>
              <a:rPr lang="en-US" dirty="0" err="1" smtClean="0"/>
              <a:t>Microlensing</a:t>
            </a:r>
            <a:r>
              <a:rPr lang="en-US" dirty="0" smtClean="0"/>
              <a:t>: </a:t>
            </a:r>
            <a:r>
              <a:rPr lang="en-US" dirty="0" err="1" smtClean="0"/>
              <a:t>Sumi</a:t>
            </a:r>
            <a:r>
              <a:rPr lang="en-US" dirty="0" smtClean="0"/>
              <a:t> et al. (2010)</a:t>
            </a:r>
          </a:p>
          <a:p>
            <a:pPr marL="285750" indent="-285750">
              <a:buFont typeface="Arial"/>
              <a:buChar char="•"/>
            </a:pPr>
            <a:r>
              <a:rPr lang="en-US" dirty="0" smtClean="0"/>
              <a:t>Beyond the snow-line, Neptune-mass planets are at least three times more common than </a:t>
            </a:r>
            <a:r>
              <a:rPr lang="en-US" dirty="0" err="1" smtClean="0"/>
              <a:t>Jupiters</a:t>
            </a:r>
            <a:r>
              <a:rPr lang="en-US" dirty="0" smtClean="0"/>
              <a:t> at the 95% confidence level.</a:t>
            </a:r>
          </a:p>
          <a:p>
            <a:endParaRPr lang="en-US" dirty="0" smtClean="0"/>
          </a:p>
          <a:p>
            <a:r>
              <a:rPr lang="en-US" dirty="0" smtClean="0"/>
              <a:t>Radial Velocity:</a:t>
            </a:r>
          </a:p>
          <a:p>
            <a:endParaRPr lang="en-US" dirty="0" smtClean="0"/>
          </a:p>
          <a:p>
            <a:r>
              <a:rPr lang="en-US" dirty="0" smtClean="0"/>
              <a:t>Transit Observations:</a:t>
            </a:r>
          </a:p>
          <a:p>
            <a:r>
              <a:rPr lang="en-US" dirty="0" smtClean="0"/>
              <a:t>Over 74% of the </a:t>
            </a:r>
            <a:r>
              <a:rPr lang="en-US" i="1" dirty="0" err="1" smtClean="0"/>
              <a:t>Kepler</a:t>
            </a:r>
            <a:r>
              <a:rPr lang="en-US" i="1" dirty="0" smtClean="0"/>
              <a:t> </a:t>
            </a:r>
            <a:r>
              <a:rPr lang="en-US" dirty="0" smtClean="0"/>
              <a:t>planetary candidates are smaller than Neptune (</a:t>
            </a:r>
            <a:r>
              <a:rPr lang="en-US" dirty="0" err="1" smtClean="0"/>
              <a:t>Borucki</a:t>
            </a:r>
            <a:r>
              <a:rPr lang="en-US" dirty="0" smtClean="0"/>
              <a:t> et al. 2011).</a:t>
            </a:r>
          </a:p>
          <a:p>
            <a:r>
              <a:rPr lang="en-US" dirty="0" smtClean="0"/>
              <a:t>Howard et al. (2011) predict occurrence rates of 0.130 ± 0.008 (2-4 </a:t>
            </a:r>
            <a:r>
              <a:rPr lang="en-US" dirty="0" err="1" smtClean="0"/>
              <a:t>Rearth</a:t>
            </a:r>
            <a:r>
              <a:rPr lang="en-US" dirty="0" smtClean="0"/>
              <a:t>), 0.023 ± 0.003 (4-8 </a:t>
            </a:r>
            <a:r>
              <a:rPr lang="en-US" dirty="0" err="1" smtClean="0"/>
              <a:t>Rearth</a:t>
            </a:r>
            <a:r>
              <a:rPr lang="en-US" dirty="0" smtClean="0"/>
              <a:t>), and 0.013 ± 0.002 (8-32 </a:t>
            </a:r>
            <a:r>
              <a:rPr lang="en-US" dirty="0" err="1" smtClean="0"/>
              <a:t>Rearth</a:t>
            </a:r>
            <a:r>
              <a:rPr lang="en-US" dirty="0" smtClean="0"/>
              <a:t>) </a:t>
            </a:r>
          </a:p>
          <a:p>
            <a:endParaRPr lang="en-US" dirty="0" smtClean="0"/>
          </a:p>
          <a:p>
            <a:endParaRPr lang="en-US" dirty="0" smtClean="0"/>
          </a:p>
          <a:p>
            <a:r>
              <a:rPr lang="en-US" dirty="0" err="1" smtClean="0"/>
              <a:t>Kepler</a:t>
            </a:r>
            <a:r>
              <a:rPr lang="en-US" dirty="0" smtClean="0"/>
              <a:t>:</a:t>
            </a:r>
            <a:r>
              <a:rPr lang="en-US" baseline="0" dirty="0" smtClean="0"/>
              <a:t> Earth Size (&lt;1.25 </a:t>
            </a:r>
            <a:r>
              <a:rPr lang="en-US" baseline="0" dirty="0" err="1" smtClean="0"/>
              <a:t>Rearth</a:t>
            </a:r>
            <a:r>
              <a:rPr lang="en-US" baseline="0" dirty="0" smtClean="0"/>
              <a:t>) SE (1.25-2Re) N (2-6 Re) J (6-15 Re) SJ (15-22 Re)</a:t>
            </a:r>
            <a:endParaRPr lang="en-US" dirty="0" smtClean="0"/>
          </a:p>
        </p:txBody>
      </p:sp>
    </p:spTree>
    <p:extLst>
      <p:ext uri="{BB962C8B-B14F-4D97-AF65-F5344CB8AC3E}">
        <p14:creationId xmlns:p14="http://schemas.microsoft.com/office/powerpoint/2010/main" val="486654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Helvetica" charset="0"/>
                <a:ea typeface="ＭＳ Ｐゴシック" charset="0"/>
                <a:cs typeface="ＭＳ Ｐゴシック" charset="0"/>
              </a:defRPr>
            </a:lvl1pPr>
            <a:lvl2pPr marL="37931725" indent="-37474525">
              <a:defRPr sz="2400">
                <a:solidFill>
                  <a:schemeClr val="tx1"/>
                </a:solidFill>
                <a:latin typeface="Helvetica" charset="0"/>
                <a:ea typeface="ＭＳ Ｐゴシック" charset="0"/>
              </a:defRPr>
            </a:lvl2pPr>
            <a:lvl3pPr>
              <a:defRPr sz="2400">
                <a:solidFill>
                  <a:schemeClr val="tx1"/>
                </a:solidFill>
                <a:latin typeface="Helvetica" charset="0"/>
                <a:ea typeface="ＭＳ Ｐゴシック" charset="0"/>
              </a:defRPr>
            </a:lvl3pPr>
            <a:lvl4pPr>
              <a:defRPr sz="2400">
                <a:solidFill>
                  <a:schemeClr val="tx1"/>
                </a:solidFill>
                <a:latin typeface="Helvetica" charset="0"/>
                <a:ea typeface="ＭＳ Ｐゴシック" charset="0"/>
              </a:defRPr>
            </a:lvl4pPr>
            <a:lvl5pPr>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fld id="{457D826F-6CCF-1843-A4E2-21333AF6287B}" type="slidenum">
              <a:rPr lang="en-US" sz="1200">
                <a:solidFill>
                  <a:prstClr val="black"/>
                </a:solidFill>
                <a:latin typeface="Arial" charset="0"/>
              </a:rPr>
              <a:pPr/>
              <a:t>29</a:t>
            </a:fld>
            <a:endParaRPr lang="en-US" sz="1200">
              <a:solidFill>
                <a:prstClr val="black"/>
              </a:solidFill>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err="1" smtClean="0"/>
              <a:t>M</a:t>
            </a:r>
            <a:r>
              <a:rPr lang="en-US" sz="1200" kern="1200" dirty="0" err="1" smtClean="0">
                <a:solidFill>
                  <a:schemeClr val="tx1"/>
                </a:solidFill>
                <a:effectLst/>
                <a:latin typeface="+mn-lt"/>
                <a:ea typeface="+mn-ea"/>
                <a:cs typeface="+mn-cs"/>
              </a:rPr>
              <a:t>icrolensing</a:t>
            </a:r>
            <a:r>
              <a:rPr lang="en-US" sz="1200" kern="1200" dirty="0" smtClean="0">
                <a:solidFill>
                  <a:schemeClr val="tx1"/>
                </a:solidFill>
                <a:effectLst/>
                <a:latin typeface="+mn-lt"/>
                <a:ea typeface="+mn-ea"/>
                <a:cs typeface="+mn-cs"/>
              </a:rPr>
              <a:t>, radial velocity and transit surveys have revealed that sub-Neptune and super-Earth planets are common around other stars.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Understanding the nature of sub-Neptune planets can has important implications for our understanding of planet formation.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Planets smaller than Neptune are</a:t>
            </a:r>
            <a:r>
              <a:rPr lang="en-US" sz="1200" kern="1200" baseline="0" dirty="0" smtClean="0">
                <a:solidFill>
                  <a:schemeClr val="tx1"/>
                </a:solidFill>
                <a:effectLst/>
                <a:latin typeface="+mn-lt"/>
                <a:ea typeface="+mn-ea"/>
                <a:cs typeface="+mn-cs"/>
              </a:rPr>
              <a:t> common, but what are they? </a:t>
            </a:r>
            <a:endParaRPr lang="en-US" sz="1200" kern="1200" dirty="0" smtClean="0">
              <a:solidFill>
                <a:schemeClr val="tx1"/>
              </a:solidFill>
              <a:effectLst/>
              <a:latin typeface="+mn-lt"/>
              <a:ea typeface="+mn-ea"/>
              <a:cs typeface="+mn-cs"/>
            </a:endParaRPr>
          </a:p>
          <a:p>
            <a:pPr eaLnBrk="1" hangingPunct="1"/>
            <a:endParaRPr lang="en-US" baseline="0" dirty="0" smtClean="0">
              <a:ea typeface="ＭＳ Ｐゴシック" charset="0"/>
              <a:cs typeface="ＭＳ Ｐゴシック" charset="0"/>
            </a:endParaRPr>
          </a:p>
          <a:p>
            <a:pPr eaLnBrk="1" hangingPunct="1"/>
            <a:r>
              <a:rPr lang="en-US" baseline="0" dirty="0" smtClean="0">
                <a:ea typeface="ＭＳ Ｐゴシック" charset="0"/>
                <a:cs typeface="ＭＳ Ｐゴシック" charset="0"/>
              </a:rPr>
              <a:t>*********</a:t>
            </a:r>
          </a:p>
          <a:p>
            <a:r>
              <a:rPr lang="en-US" dirty="0" err="1" smtClean="0"/>
              <a:t>Microlensing</a:t>
            </a:r>
            <a:r>
              <a:rPr lang="en-US" dirty="0" smtClean="0"/>
              <a:t>: </a:t>
            </a:r>
            <a:r>
              <a:rPr lang="en-US" dirty="0" err="1" smtClean="0"/>
              <a:t>Sumi</a:t>
            </a:r>
            <a:r>
              <a:rPr lang="en-US" dirty="0" smtClean="0"/>
              <a:t> et al. (2010)</a:t>
            </a:r>
          </a:p>
          <a:p>
            <a:pPr marL="285750" indent="-285750">
              <a:buFont typeface="Arial"/>
              <a:buChar char="•"/>
            </a:pPr>
            <a:r>
              <a:rPr lang="en-US" dirty="0" smtClean="0"/>
              <a:t>Beyond the snow-line, Neptune-mass planets are at least three times more common than </a:t>
            </a:r>
            <a:r>
              <a:rPr lang="en-US" dirty="0" err="1" smtClean="0"/>
              <a:t>Jupiters</a:t>
            </a:r>
            <a:r>
              <a:rPr lang="en-US" dirty="0" smtClean="0"/>
              <a:t> at the 95% confidence level.</a:t>
            </a:r>
          </a:p>
          <a:p>
            <a:endParaRPr lang="en-US" dirty="0" smtClean="0"/>
          </a:p>
          <a:p>
            <a:r>
              <a:rPr lang="en-US" dirty="0" smtClean="0"/>
              <a:t>Radial Velocity:</a:t>
            </a:r>
          </a:p>
          <a:p>
            <a:endParaRPr lang="en-US" dirty="0" smtClean="0"/>
          </a:p>
          <a:p>
            <a:r>
              <a:rPr lang="en-US" dirty="0" smtClean="0"/>
              <a:t>Transit Observations:</a:t>
            </a:r>
          </a:p>
          <a:p>
            <a:r>
              <a:rPr lang="en-US" dirty="0" smtClean="0"/>
              <a:t>Over 74% of the </a:t>
            </a:r>
            <a:r>
              <a:rPr lang="en-US" i="1" dirty="0" err="1" smtClean="0"/>
              <a:t>Kepler</a:t>
            </a:r>
            <a:r>
              <a:rPr lang="en-US" i="1" dirty="0" smtClean="0"/>
              <a:t> </a:t>
            </a:r>
            <a:r>
              <a:rPr lang="en-US" dirty="0" smtClean="0"/>
              <a:t>planetary candidates are smaller than Neptune (</a:t>
            </a:r>
            <a:r>
              <a:rPr lang="en-US" dirty="0" err="1" smtClean="0"/>
              <a:t>Borucki</a:t>
            </a:r>
            <a:r>
              <a:rPr lang="en-US" dirty="0" smtClean="0"/>
              <a:t> et al. 2011).</a:t>
            </a:r>
          </a:p>
          <a:p>
            <a:r>
              <a:rPr lang="en-US" dirty="0" smtClean="0"/>
              <a:t>Howard et al. (2011) predict occurrence rates of 0.130 ± 0.008 (2-4 </a:t>
            </a:r>
            <a:r>
              <a:rPr lang="en-US" dirty="0" err="1" smtClean="0"/>
              <a:t>Rearth</a:t>
            </a:r>
            <a:r>
              <a:rPr lang="en-US" dirty="0" smtClean="0"/>
              <a:t>), 0.023 ± 0.003 (4-8 </a:t>
            </a:r>
            <a:r>
              <a:rPr lang="en-US" dirty="0" err="1" smtClean="0"/>
              <a:t>Rearth</a:t>
            </a:r>
            <a:r>
              <a:rPr lang="en-US" dirty="0" smtClean="0"/>
              <a:t>), and 0.013 ± 0.002 (8-32 </a:t>
            </a:r>
            <a:r>
              <a:rPr lang="en-US" dirty="0" err="1" smtClean="0"/>
              <a:t>Rearth</a:t>
            </a:r>
            <a:r>
              <a:rPr lang="en-US" dirty="0" smtClean="0"/>
              <a:t>) </a:t>
            </a:r>
          </a:p>
          <a:p>
            <a:endParaRPr lang="en-US" dirty="0" smtClean="0"/>
          </a:p>
          <a:p>
            <a:endParaRPr lang="en-US" dirty="0" smtClean="0"/>
          </a:p>
          <a:p>
            <a:r>
              <a:rPr lang="en-US" dirty="0" err="1" smtClean="0"/>
              <a:t>Kepler</a:t>
            </a:r>
            <a:r>
              <a:rPr lang="en-US" dirty="0" smtClean="0"/>
              <a:t>:</a:t>
            </a:r>
            <a:r>
              <a:rPr lang="en-US" baseline="0" dirty="0" smtClean="0"/>
              <a:t> Earth Size (&lt;1.25 </a:t>
            </a:r>
            <a:r>
              <a:rPr lang="en-US" baseline="0" dirty="0" err="1" smtClean="0"/>
              <a:t>Rearth</a:t>
            </a:r>
            <a:r>
              <a:rPr lang="en-US" baseline="0" dirty="0" smtClean="0"/>
              <a:t>) SE (1.25-2Re) N (2-6 Re) J (6-15 Re) SJ (15-22 Re)</a:t>
            </a:r>
            <a:endParaRPr lang="en-US" dirty="0" smtClean="0"/>
          </a:p>
        </p:txBody>
      </p:sp>
    </p:spTree>
    <p:extLst>
      <p:ext uri="{BB962C8B-B14F-4D97-AF65-F5344CB8AC3E}">
        <p14:creationId xmlns:p14="http://schemas.microsoft.com/office/powerpoint/2010/main" val="1242269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Imaging</a:t>
            </a:r>
            <a:r>
              <a:rPr lang="en-US" baseline="0" dirty="0" smtClean="0"/>
              <a:t> a true earth-Analog exoplanet (a </a:t>
            </a:r>
            <a:r>
              <a:rPr lang="en-US" baseline="0" dirty="0" err="1" smtClean="0"/>
              <a:t>potenially</a:t>
            </a:r>
            <a:r>
              <a:rPr lang="en-US" baseline="0" dirty="0" smtClean="0"/>
              <a:t> the visible, </a:t>
            </a:r>
            <a:r>
              <a:rPr lang="en-US" baseline="0" dirty="0" err="1" smtClean="0"/>
              <a:t>tially</a:t>
            </a:r>
            <a:r>
              <a:rPr lang="en-US" baseline="0" dirty="0" smtClean="0"/>
              <a:t> habitable rocky planet orbiting a sun-like star) is a driving impetus in the field of exoplanets. Imaging an </a:t>
            </a:r>
            <a:r>
              <a:rPr lang="en-US" baseline="0" dirty="0" err="1" smtClean="0"/>
              <a:t>exo</a:t>
            </a:r>
            <a:r>
              <a:rPr lang="en-US" baseline="0" dirty="0" smtClean="0"/>
              <a:t>-Earth analog is also a tremendous technological challenge, since the Earth is 10 billion times fainter than the sun, While the Cassini wide-angle camera used Saturn as an external </a:t>
            </a:r>
            <a:r>
              <a:rPr lang="en-US" baseline="0" dirty="0" err="1" smtClean="0"/>
              <a:t>occulter</a:t>
            </a:r>
            <a:r>
              <a:rPr lang="en-US" baseline="0" dirty="0" smtClean="0"/>
              <a:t> to </a:t>
            </a:r>
            <a:r>
              <a:rPr lang="en-US" baseline="0" dirty="0" err="1" smtClean="0"/>
              <a:t>blo</a:t>
            </a:r>
            <a:endParaRPr lang="en-US" dirty="0"/>
          </a:p>
        </p:txBody>
      </p:sp>
      <p:sp>
        <p:nvSpPr>
          <p:cNvPr id="4" name="Slide Number Placeholder 3"/>
          <p:cNvSpPr>
            <a:spLocks noGrp="1"/>
          </p:cNvSpPr>
          <p:nvPr>
            <p:ph type="sldNum" sz="quarter" idx="10"/>
          </p:nvPr>
        </p:nvSpPr>
        <p:spPr/>
        <p:txBody>
          <a:bodyPr/>
          <a:lstStyle/>
          <a:p>
            <a:fld id="{8FF7E4C8-F1BE-7543-931A-8453149385CA}" type="slidenum">
              <a:rPr lang="en-US" smtClean="0"/>
              <a:t>30</a:t>
            </a:fld>
            <a:endParaRPr lang="en-US"/>
          </a:p>
        </p:txBody>
      </p:sp>
    </p:spTree>
    <p:extLst>
      <p:ext uri="{BB962C8B-B14F-4D97-AF65-F5344CB8AC3E}">
        <p14:creationId xmlns:p14="http://schemas.microsoft.com/office/powerpoint/2010/main" val="60427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when fitting</a:t>
            </a:r>
            <a:r>
              <a:rPr lang="en-US" baseline="0" dirty="0" smtClean="0"/>
              <a:t> RV and transit Light Curves of one planet system at a time, it’s typical to assume flat priors on the planet mass and radius. A priori, any mass-radius pair is equally likely, </a:t>
            </a:r>
            <a:endParaRPr lang="en-US" dirty="0" smtClean="0"/>
          </a:p>
        </p:txBody>
      </p:sp>
      <p:sp>
        <p:nvSpPr>
          <p:cNvPr id="4" name="Slide Number Placeholder 3"/>
          <p:cNvSpPr>
            <a:spLocks noGrp="1"/>
          </p:cNvSpPr>
          <p:nvPr>
            <p:ph type="sldNum" sz="quarter" idx="10"/>
          </p:nvPr>
        </p:nvSpPr>
        <p:spPr/>
        <p:txBody>
          <a:bodyPr/>
          <a:lstStyle/>
          <a:p>
            <a:fld id="{8FF7E4C8-F1BE-7543-931A-8453149385CA}" type="slidenum">
              <a:rPr lang="en-US" smtClean="0"/>
              <a:t>3</a:t>
            </a:fld>
            <a:endParaRPr lang="en-US"/>
          </a:p>
        </p:txBody>
      </p:sp>
    </p:spTree>
    <p:extLst>
      <p:ext uri="{BB962C8B-B14F-4D97-AF65-F5344CB8AC3E}">
        <p14:creationId xmlns:p14="http://schemas.microsoft.com/office/powerpoint/2010/main" val="1282092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when fitting</a:t>
            </a:r>
            <a:r>
              <a:rPr lang="en-US" baseline="0" dirty="0" smtClean="0"/>
              <a:t> RV and transit Light Curves of one planet system at a time, it’s typical to assume flat priors on the planet mass and radius. A priori, any mass-radius pair is equally likely, </a:t>
            </a:r>
            <a:endParaRPr lang="en-US" dirty="0" smtClean="0"/>
          </a:p>
        </p:txBody>
      </p:sp>
      <p:sp>
        <p:nvSpPr>
          <p:cNvPr id="4" name="Slide Number Placeholder 3"/>
          <p:cNvSpPr>
            <a:spLocks noGrp="1"/>
          </p:cNvSpPr>
          <p:nvPr>
            <p:ph type="sldNum" sz="quarter" idx="10"/>
          </p:nvPr>
        </p:nvSpPr>
        <p:spPr/>
        <p:txBody>
          <a:bodyPr/>
          <a:lstStyle/>
          <a:p>
            <a:fld id="{8FF7E4C8-F1BE-7543-931A-8453149385CA}" type="slidenum">
              <a:rPr lang="en-US" smtClean="0"/>
              <a:t>4</a:t>
            </a:fld>
            <a:endParaRPr lang="en-US"/>
          </a:p>
        </p:txBody>
      </p:sp>
    </p:spTree>
    <p:extLst>
      <p:ext uri="{BB962C8B-B14F-4D97-AF65-F5344CB8AC3E}">
        <p14:creationId xmlns:p14="http://schemas.microsoft.com/office/powerpoint/2010/main" val="125100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Helvetica" charset="0"/>
                <a:ea typeface="ＭＳ Ｐゴシック" charset="0"/>
                <a:cs typeface="ＭＳ Ｐゴシック" charset="0"/>
              </a:defRPr>
            </a:lvl1pPr>
            <a:lvl2pPr marL="37931725" indent="-37474525">
              <a:defRPr sz="2400">
                <a:solidFill>
                  <a:schemeClr val="tx1"/>
                </a:solidFill>
                <a:latin typeface="Helvetica" charset="0"/>
                <a:ea typeface="ＭＳ Ｐゴシック" charset="0"/>
              </a:defRPr>
            </a:lvl2pPr>
            <a:lvl3pPr>
              <a:defRPr sz="2400">
                <a:solidFill>
                  <a:schemeClr val="tx1"/>
                </a:solidFill>
                <a:latin typeface="Helvetica" charset="0"/>
                <a:ea typeface="ＭＳ Ｐゴシック" charset="0"/>
              </a:defRPr>
            </a:lvl3pPr>
            <a:lvl4pPr>
              <a:defRPr sz="2400">
                <a:solidFill>
                  <a:schemeClr val="tx1"/>
                </a:solidFill>
                <a:latin typeface="Helvetica" charset="0"/>
                <a:ea typeface="ＭＳ Ｐゴシック" charset="0"/>
              </a:defRPr>
            </a:lvl4pPr>
            <a:lvl5pPr>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fld id="{08609486-2429-804A-B5CF-5F5580F23DEB}" type="slidenum">
              <a:rPr lang="en-US" sz="1200">
                <a:solidFill>
                  <a:prstClr val="black"/>
                </a:solidFill>
                <a:latin typeface="Arial" charset="0"/>
              </a:rPr>
              <a:pPr/>
              <a:t>6</a:t>
            </a:fld>
            <a:endParaRPr lang="en-US" sz="1200">
              <a:solidFill>
                <a:prstClr val="black"/>
              </a:solidFill>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200" kern="1200" dirty="0" smtClean="0">
                <a:solidFill>
                  <a:schemeClr val="tx1"/>
                </a:solidFill>
                <a:effectLst/>
                <a:latin typeface="+mn-lt"/>
                <a:ea typeface="+mn-ea"/>
                <a:cs typeface="+mn-cs"/>
              </a:rPr>
              <a:t>To gain insights about the underlying distributions of planets, we must correct for the selection effects, survey completeness, (potential) false positives, stellar multiplicity, and propagate measurement uncertainties</a:t>
            </a:r>
            <a:r>
              <a:rPr lang="en-US" dirty="0" smtClean="0">
                <a:effectLst/>
              </a:rPr>
              <a:t> </a:t>
            </a:r>
            <a:endParaRPr lang="en-US" dirty="0" smtClean="0">
              <a:ea typeface="ＭＳ Ｐゴシック" charset="0"/>
              <a:cs typeface="ＭＳ Ｐゴシック" charset="0"/>
            </a:endParaRPr>
          </a:p>
          <a:p>
            <a:pPr eaLnBrk="1" hangingPunct="1"/>
            <a:endParaRPr lang="en-US" dirty="0" smtClean="0">
              <a:ea typeface="ＭＳ Ｐゴシック" charset="0"/>
              <a:cs typeface="ＭＳ Ｐゴシック" charset="0"/>
            </a:endParaRPr>
          </a:p>
          <a:p>
            <a:pPr eaLnBrk="1" hangingPunct="1"/>
            <a:r>
              <a:rPr lang="en-US" dirty="0" smtClean="0">
                <a:ea typeface="ＭＳ Ｐゴシック" charset="0"/>
                <a:cs typeface="ＭＳ Ｐゴシック" charset="0"/>
              </a:rPr>
              <a:t>To do:</a:t>
            </a:r>
            <a:r>
              <a:rPr lang="en-US" baseline="0" dirty="0" smtClean="0">
                <a:ea typeface="ＭＳ Ｐゴシック" charset="0"/>
                <a:cs typeface="ＭＳ Ｐゴシック" charset="0"/>
              </a:rPr>
              <a:t> Add Gaia and GPI/Sphere parameter space</a:t>
            </a:r>
          </a:p>
          <a:p>
            <a:pPr eaLnBrk="1" hangingPunct="1"/>
            <a:r>
              <a:rPr lang="en-US" baseline="0" dirty="0" smtClean="0">
                <a:ea typeface="ＭＳ Ｐゴシック" charset="0"/>
                <a:cs typeface="ＭＳ Ｐゴシック" charset="0"/>
              </a:rPr>
              <a:t>Astrometry area is for 1 </a:t>
            </a:r>
            <a:r>
              <a:rPr lang="en-US" baseline="0" dirty="0" err="1" smtClean="0">
                <a:ea typeface="ＭＳ Ｐゴシック" charset="0"/>
                <a:cs typeface="ＭＳ Ｐゴシック" charset="0"/>
              </a:rPr>
              <a:t>Mearth</a:t>
            </a:r>
            <a:r>
              <a:rPr lang="en-US" baseline="0" dirty="0" smtClean="0">
                <a:ea typeface="ＭＳ Ｐゴシック" charset="0"/>
                <a:cs typeface="ＭＳ Ｐゴシック" charset="0"/>
              </a:rPr>
              <a:t> star at 200 pc</a:t>
            </a:r>
            <a:r>
              <a:rPr lang="en-US" baseline="0" dirty="0">
                <a:ea typeface="ＭＳ Ｐゴシック" charset="0"/>
                <a:cs typeface="ＭＳ Ｐゴシック" charset="0"/>
              </a:rPr>
              <a:t> </a:t>
            </a:r>
            <a:r>
              <a:rPr lang="en-US" baseline="0" dirty="0" smtClean="0">
                <a:ea typeface="ＭＳ Ｐゴシック" charset="0"/>
                <a:cs typeface="ＭＳ Ｐゴシック" charset="0"/>
              </a:rPr>
              <a:t>(filled)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0.4-M⊙ M dwarf at 25 pc (not-filled line)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Smaller</a:t>
            </a:r>
            <a:r>
              <a:rPr lang="en-US" sz="1200" kern="1200" baseline="0" dirty="0" smtClean="0">
                <a:solidFill>
                  <a:schemeClr val="tx1"/>
                </a:solidFill>
                <a:effectLst/>
                <a:latin typeface="+mn-lt"/>
                <a:ea typeface="+mn-ea"/>
                <a:cs typeface="+mn-cs"/>
              </a:rPr>
              <a:t> filled triangle is approximate </a:t>
            </a:r>
            <a:r>
              <a:rPr lang="en-US" sz="1200" kern="1200" baseline="0" dirty="0" err="1" smtClean="0">
                <a:solidFill>
                  <a:schemeClr val="tx1"/>
                </a:solidFill>
                <a:effectLst/>
                <a:latin typeface="+mn-lt"/>
                <a:ea typeface="+mn-ea"/>
                <a:cs typeface="+mn-cs"/>
              </a:rPr>
              <a:t>Sahlmann</a:t>
            </a:r>
            <a:r>
              <a:rPr lang="en-US" sz="1200" kern="1200" baseline="0" dirty="0" smtClean="0">
                <a:solidFill>
                  <a:schemeClr val="tx1"/>
                </a:solidFill>
                <a:effectLst/>
                <a:latin typeface="+mn-lt"/>
                <a:ea typeface="+mn-ea"/>
                <a:cs typeface="+mn-cs"/>
              </a:rPr>
              <a:t> et al. (2014) sensitivity region (ground-based survey of nearby M-L transition objects)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Filled triangle at longer orbits is the Lurie et al. (2014) approximate sensitivity region for the RECONS survey of nearby M dwarfs on </a:t>
            </a:r>
            <a:r>
              <a:rPr lang="en-US" sz="1200" kern="1200" dirty="0" smtClean="0">
                <a:solidFill>
                  <a:schemeClr val="tx1"/>
                </a:solidFill>
                <a:effectLst/>
                <a:latin typeface="+mn-lt"/>
                <a:ea typeface="+mn-ea"/>
                <a:cs typeface="+mn-cs"/>
              </a:rPr>
              <a:t>CTIO/SMARTS 0.9 m telescope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Orange shaded region is from Nielsen &amp; Close 2010 NICI survey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Orange line is estimate of 50% completeness area for GPIES survey (from Graham 2007). </a:t>
            </a:r>
          </a:p>
        </p:txBody>
      </p:sp>
    </p:spTree>
    <p:extLst>
      <p:ext uri="{BB962C8B-B14F-4D97-AF65-F5344CB8AC3E}">
        <p14:creationId xmlns:p14="http://schemas.microsoft.com/office/powerpoint/2010/main" val="7497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Kepler</a:t>
            </a:r>
            <a:r>
              <a:rPr lang="en-US" dirty="0" smtClean="0"/>
              <a:t> is 0.95 m aperture (1.4m</a:t>
            </a:r>
            <a:r>
              <a:rPr lang="en-US" baseline="0" dirty="0" smtClean="0"/>
              <a:t> primary mirror diameter)</a:t>
            </a:r>
            <a:r>
              <a:rPr lang="en-US" dirty="0" smtClean="0"/>
              <a:t> space</a:t>
            </a:r>
            <a:r>
              <a:rPr lang="en-US" baseline="0" dirty="0" smtClean="0"/>
              <a:t> telescope FOV 105 square degrees monitoring the brightness of 150 000 stars looking for transits.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FF7E4C8-F1BE-7543-931A-8453149385CA}"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723344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F7E4C8-F1BE-7543-931A-8453149385CA}" type="slidenum">
              <a:rPr lang="en-US" smtClean="0"/>
              <a:t>8</a:t>
            </a:fld>
            <a:endParaRPr lang="en-US"/>
          </a:p>
        </p:txBody>
      </p:sp>
    </p:spTree>
    <p:extLst>
      <p:ext uri="{BB962C8B-B14F-4D97-AF65-F5344CB8AC3E}">
        <p14:creationId xmlns:p14="http://schemas.microsoft.com/office/powerpoint/2010/main" val="1141333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Petigura</a:t>
            </a:r>
            <a:r>
              <a:rPr lang="en-US" sz="1200" kern="1200" baseline="0" dirty="0" smtClean="0">
                <a:solidFill>
                  <a:schemeClr val="tx1"/>
                </a:solidFill>
                <a:effectLst/>
                <a:latin typeface="+mn-lt"/>
                <a:ea typeface="+mn-ea"/>
                <a:cs typeface="+mn-cs"/>
              </a:rPr>
              <a:t> et al. (2013)b </a:t>
            </a:r>
            <a:r>
              <a:rPr lang="en-US" sz="1200" kern="1200" dirty="0" smtClean="0">
                <a:solidFill>
                  <a:schemeClr val="tx1"/>
                </a:solidFill>
                <a:effectLst/>
                <a:latin typeface="+mn-lt"/>
                <a:ea typeface="+mn-ea"/>
                <a:cs typeface="+mn-cs"/>
              </a:rPr>
              <a:t>603 detected planets in our survey of 42,557 bright Sun- like stars (</a:t>
            </a:r>
            <a:r>
              <a:rPr lang="en-US" sz="1200" kern="1200" dirty="0" err="1" smtClean="0">
                <a:solidFill>
                  <a:schemeClr val="tx1"/>
                </a:solidFill>
                <a:effectLst/>
                <a:latin typeface="+mn-lt"/>
                <a:ea typeface="+mn-ea"/>
                <a:cs typeface="+mn-cs"/>
              </a:rPr>
              <a:t>Kp</a:t>
            </a:r>
            <a:r>
              <a:rPr lang="en-US" sz="1200" kern="1200" dirty="0" smtClean="0">
                <a:solidFill>
                  <a:schemeClr val="tx1"/>
                </a:solidFill>
                <a:effectLst/>
                <a:latin typeface="+mn-lt"/>
                <a:ea typeface="+mn-ea"/>
                <a:cs typeface="+mn-cs"/>
              </a:rPr>
              <a:t> = 10–15 mag, GK spectral type). </a:t>
            </a:r>
            <a:endParaRPr lang="en-US" dirty="0" smtClean="0"/>
          </a:p>
          <a:p>
            <a:endParaRPr lang="en-US" dirty="0"/>
          </a:p>
        </p:txBody>
      </p:sp>
      <p:sp>
        <p:nvSpPr>
          <p:cNvPr id="4" name="Slide Number Placeholder 3"/>
          <p:cNvSpPr>
            <a:spLocks noGrp="1"/>
          </p:cNvSpPr>
          <p:nvPr>
            <p:ph type="sldNum" sz="quarter" idx="10"/>
          </p:nvPr>
        </p:nvSpPr>
        <p:spPr/>
        <p:txBody>
          <a:bodyPr/>
          <a:lstStyle/>
          <a:p>
            <a:fld id="{8FF7E4C8-F1BE-7543-931A-8453149385CA}" type="slidenum">
              <a:rPr lang="en-US" smtClean="0"/>
              <a:t>9</a:t>
            </a:fld>
            <a:endParaRPr lang="en-US"/>
          </a:p>
        </p:txBody>
      </p:sp>
    </p:spTree>
    <p:extLst>
      <p:ext uri="{BB962C8B-B14F-4D97-AF65-F5344CB8AC3E}">
        <p14:creationId xmlns:p14="http://schemas.microsoft.com/office/powerpoint/2010/main" val="237846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Helvetica" charset="0"/>
                <a:ea typeface="ＭＳ Ｐゴシック" charset="0"/>
                <a:cs typeface="ＭＳ Ｐゴシック" charset="0"/>
              </a:defRPr>
            </a:lvl1pPr>
            <a:lvl2pPr marL="37931725" indent="-37474525">
              <a:defRPr sz="2400">
                <a:solidFill>
                  <a:schemeClr val="tx1"/>
                </a:solidFill>
                <a:latin typeface="Helvetica" charset="0"/>
                <a:ea typeface="ＭＳ Ｐゴシック" charset="0"/>
              </a:defRPr>
            </a:lvl2pPr>
            <a:lvl3pPr>
              <a:defRPr sz="2400">
                <a:solidFill>
                  <a:schemeClr val="tx1"/>
                </a:solidFill>
                <a:latin typeface="Helvetica" charset="0"/>
                <a:ea typeface="ＭＳ Ｐゴシック" charset="0"/>
              </a:defRPr>
            </a:lvl3pPr>
            <a:lvl4pPr>
              <a:defRPr sz="2400">
                <a:solidFill>
                  <a:schemeClr val="tx1"/>
                </a:solidFill>
                <a:latin typeface="Helvetica" charset="0"/>
                <a:ea typeface="ＭＳ Ｐゴシック" charset="0"/>
              </a:defRPr>
            </a:lvl4pPr>
            <a:lvl5pPr>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fld id="{08609486-2429-804A-B5CF-5F5580F23DEB}" type="slidenum">
              <a:rPr lang="en-US" sz="1200">
                <a:solidFill>
                  <a:prstClr val="black"/>
                </a:solidFill>
                <a:latin typeface="Arial" charset="0"/>
              </a:rPr>
              <a:pPr/>
              <a:t>11</a:t>
            </a:fld>
            <a:endParaRPr lang="en-US" sz="1200">
              <a:solidFill>
                <a:prstClr val="black"/>
              </a:solidFill>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ea typeface="ＭＳ Ｐゴシック" charset="0"/>
                <a:cs typeface="ＭＳ Ｐゴシック" charset="0"/>
              </a:rPr>
              <a:t>To do:</a:t>
            </a:r>
            <a:r>
              <a:rPr lang="en-US" baseline="0" dirty="0" smtClean="0">
                <a:ea typeface="ＭＳ Ｐゴシック" charset="0"/>
                <a:cs typeface="ＭＳ Ｐゴシック" charset="0"/>
              </a:rPr>
              <a:t> Add Gaia and GPI/Sphere parameter space</a:t>
            </a:r>
          </a:p>
          <a:p>
            <a:pPr eaLnBrk="1" hangingPunct="1"/>
            <a:r>
              <a:rPr lang="en-US" baseline="0" dirty="0" smtClean="0">
                <a:ea typeface="ＭＳ Ｐゴシック" charset="0"/>
                <a:cs typeface="ＭＳ Ｐゴシック" charset="0"/>
              </a:rPr>
              <a:t>Astrometry area is for 1 </a:t>
            </a:r>
            <a:r>
              <a:rPr lang="en-US" baseline="0" dirty="0" err="1" smtClean="0">
                <a:ea typeface="ＭＳ Ｐゴシック" charset="0"/>
                <a:cs typeface="ＭＳ Ｐゴシック" charset="0"/>
              </a:rPr>
              <a:t>Mearth</a:t>
            </a:r>
            <a:r>
              <a:rPr lang="en-US" baseline="0" dirty="0" smtClean="0">
                <a:ea typeface="ＭＳ Ｐゴシック" charset="0"/>
                <a:cs typeface="ＭＳ Ｐゴシック" charset="0"/>
              </a:rPr>
              <a:t> star at 200 pc</a:t>
            </a:r>
            <a:r>
              <a:rPr lang="en-US" baseline="0" dirty="0">
                <a:ea typeface="ＭＳ Ｐゴシック" charset="0"/>
                <a:cs typeface="ＭＳ Ｐゴシック" charset="0"/>
              </a:rPr>
              <a:t> </a:t>
            </a:r>
            <a:r>
              <a:rPr lang="en-US" baseline="0" dirty="0" smtClean="0">
                <a:ea typeface="ＭＳ Ｐゴシック" charset="0"/>
                <a:cs typeface="ＭＳ Ｐゴシック" charset="0"/>
              </a:rPr>
              <a:t>(filled)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0.4-M⊙ M dwarf at 25 pc (not-filled line)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Smaller</a:t>
            </a:r>
            <a:r>
              <a:rPr lang="en-US" sz="1200" kern="1200" baseline="0" dirty="0" smtClean="0">
                <a:solidFill>
                  <a:schemeClr val="tx1"/>
                </a:solidFill>
                <a:effectLst/>
                <a:latin typeface="+mn-lt"/>
                <a:ea typeface="+mn-ea"/>
                <a:cs typeface="+mn-cs"/>
              </a:rPr>
              <a:t> filled triangle is approximate </a:t>
            </a:r>
            <a:r>
              <a:rPr lang="en-US" sz="1200" kern="1200" baseline="0" dirty="0" err="1" smtClean="0">
                <a:solidFill>
                  <a:schemeClr val="tx1"/>
                </a:solidFill>
                <a:effectLst/>
                <a:latin typeface="+mn-lt"/>
                <a:ea typeface="+mn-ea"/>
                <a:cs typeface="+mn-cs"/>
              </a:rPr>
              <a:t>Sahlmann</a:t>
            </a:r>
            <a:r>
              <a:rPr lang="en-US" sz="1200" kern="1200" baseline="0" dirty="0" smtClean="0">
                <a:solidFill>
                  <a:schemeClr val="tx1"/>
                </a:solidFill>
                <a:effectLst/>
                <a:latin typeface="+mn-lt"/>
                <a:ea typeface="+mn-ea"/>
                <a:cs typeface="+mn-cs"/>
              </a:rPr>
              <a:t> et al. (2014) sensitivity region (ground-based survey of nearby M-L transition objects)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Filled triangle at longer orbits is the Lurie et al. (2014) approximate sensitivity region for the RECONS survey of nearby M dwarfs on </a:t>
            </a:r>
            <a:r>
              <a:rPr lang="en-US" sz="1200" kern="1200" dirty="0" smtClean="0">
                <a:solidFill>
                  <a:schemeClr val="tx1"/>
                </a:solidFill>
                <a:effectLst/>
                <a:latin typeface="+mn-lt"/>
                <a:ea typeface="+mn-ea"/>
                <a:cs typeface="+mn-cs"/>
              </a:rPr>
              <a:t>CTIO/SMARTS 0.9 m telescope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Orange shaded region is from Nielsen &amp; Close 2010 NICI survey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Orange line is estimate of 50% completeness area for GPIES survey (from Graham 2007).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Cumming et al. 2008 normalization constant C such that 10.5% of solar type stars have a planet with mass in the range 0:3–10 MJ and orbital period 2–2000 days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093056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David Hogg:</a:t>
            </a:r>
          </a:p>
          <a:p>
            <a:r>
              <a:rPr lang="en-US" sz="1200" kern="1200" dirty="0" smtClean="0">
                <a:solidFill>
                  <a:schemeClr val="tx1"/>
                </a:solidFill>
                <a:latin typeface="+mn-lt"/>
                <a:ea typeface="+mn-ea"/>
                <a:cs typeface="+mn-cs"/>
              </a:rPr>
              <a:t> I checked with Dan Foreman-Mackey (UW) right after the meeting, and his view is that the principal reason that we are getting lower rates (for Earth-like planets) than Burke et al is that our rates were measured with an incompleteness function (not computed by us, but *adopted* by us, so we take responsibility!) that was not conservative.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this is changed to a more conservative incompleteness function, our rates of </a:t>
            </a:r>
            <a:r>
              <a:rPr lang="en-US" sz="1200" kern="1200" dirty="0" err="1" smtClean="0">
                <a:solidFill>
                  <a:schemeClr val="tx1"/>
                </a:solidFill>
                <a:latin typeface="+mn-lt"/>
                <a:ea typeface="+mn-ea"/>
                <a:cs typeface="+mn-cs"/>
              </a:rPr>
              <a:t>Gamma_Earth</a:t>
            </a:r>
            <a:r>
              <a:rPr lang="en-US" sz="1200" kern="1200" dirty="0" smtClean="0">
                <a:solidFill>
                  <a:schemeClr val="tx1"/>
                </a:solidFill>
                <a:latin typeface="+mn-lt"/>
                <a:ea typeface="+mn-ea"/>
                <a:cs typeface="+mn-cs"/>
              </a:rPr>
              <a:t> or </a:t>
            </a:r>
            <a:r>
              <a:rPr lang="en-US" sz="1200" kern="1200" dirty="0" err="1" smtClean="0">
                <a:solidFill>
                  <a:schemeClr val="tx1"/>
                </a:solidFill>
                <a:latin typeface="+mn-lt"/>
                <a:ea typeface="+mn-ea"/>
                <a:cs typeface="+mn-cs"/>
              </a:rPr>
              <a:t>eta_Earth</a:t>
            </a:r>
            <a:r>
              <a:rPr lang="en-US" sz="1200" kern="1200" dirty="0" smtClean="0">
                <a:solidFill>
                  <a:schemeClr val="tx1"/>
                </a:solidFill>
                <a:latin typeface="+mn-lt"/>
                <a:ea typeface="+mn-ea"/>
                <a:cs typeface="+mn-cs"/>
              </a:rPr>
              <a:t> will probably rise substantially.  It won't come quite up to Burke et al, because our conservative marginalization of noisy exoplanet radius inferences almost always decreases the amplitude of any extrapolation to Earth radii, but it will rise.  So our few-percent number is at this point likely low, possibly even by a factor of five-</a:t>
            </a:r>
            <a:r>
              <a:rPr lang="en-US" sz="1200" kern="1200" dirty="0" err="1" smtClean="0">
                <a:solidFill>
                  <a:schemeClr val="tx1"/>
                </a:solidFill>
                <a:latin typeface="+mn-lt"/>
                <a:ea typeface="+mn-ea"/>
                <a:cs typeface="+mn-cs"/>
              </a:rPr>
              <a:t>ish</a:t>
            </a:r>
            <a:r>
              <a:rPr lang="en-US" sz="1200" kern="1200" dirty="0" smtClean="0">
                <a:solidFill>
                  <a:schemeClr val="tx1"/>
                </a:solidFill>
                <a:latin typeface="+mn-lt"/>
                <a:ea typeface="+mn-ea"/>
                <a:cs typeface="+mn-cs"/>
              </a:rPr>
              <a:t>. (It is very sensitive to completeness because Earth lies right at the cusp where completeness is dropping rapidly to zero.) Foreman-Mackey also said that although he has some detailed disagreements with Burke et al (especially in the treatment of radius uncertainties), it is the best measurement in the business at this point.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Executive summary: </a:t>
            </a:r>
            <a:r>
              <a:rPr lang="en-US" sz="1200" kern="1200" dirty="0" err="1" smtClean="0">
                <a:solidFill>
                  <a:schemeClr val="tx1"/>
                </a:solidFill>
                <a:latin typeface="+mn-lt"/>
                <a:ea typeface="+mn-ea"/>
                <a:cs typeface="+mn-cs"/>
              </a:rPr>
              <a:t>Gamma_Earth</a:t>
            </a:r>
            <a:r>
              <a:rPr lang="en-US" sz="1200" kern="1200" dirty="0" smtClean="0">
                <a:solidFill>
                  <a:schemeClr val="tx1"/>
                </a:solidFill>
                <a:latin typeface="+mn-lt"/>
                <a:ea typeface="+mn-ea"/>
                <a:cs typeface="+mn-cs"/>
              </a:rPr>
              <a:t> (which is similar to </a:t>
            </a:r>
            <a:r>
              <a:rPr lang="en-US" sz="1200" kern="1200" dirty="0" err="1" smtClean="0">
                <a:solidFill>
                  <a:schemeClr val="tx1"/>
                </a:solidFill>
                <a:latin typeface="+mn-lt"/>
                <a:ea typeface="+mn-ea"/>
                <a:cs typeface="+mn-cs"/>
              </a:rPr>
              <a:t>eta_Earth</a:t>
            </a:r>
            <a:r>
              <a:rPr lang="en-US" sz="1200" kern="1200" dirty="0" smtClean="0">
                <a:solidFill>
                  <a:schemeClr val="tx1"/>
                </a:solidFill>
                <a:latin typeface="+mn-lt"/>
                <a:ea typeface="+mn-ea"/>
                <a:cs typeface="+mn-cs"/>
              </a:rPr>
              <a:t>) of 0.1 is not unreasonable as a fiducial at this point, with the caveat that there is lots of posterior probability density at much lower values.</a:t>
            </a:r>
            <a:endParaRPr lang="en-US" dirty="0"/>
          </a:p>
        </p:txBody>
      </p:sp>
      <p:sp>
        <p:nvSpPr>
          <p:cNvPr id="4" name="Slide Number Placeholder 3"/>
          <p:cNvSpPr>
            <a:spLocks noGrp="1"/>
          </p:cNvSpPr>
          <p:nvPr>
            <p:ph type="sldNum" sz="quarter" idx="10"/>
          </p:nvPr>
        </p:nvSpPr>
        <p:spPr/>
        <p:txBody>
          <a:bodyPr/>
          <a:lstStyle/>
          <a:p>
            <a:fld id="{8FF7E4C8-F1BE-7543-931A-8453149385CA}" type="slidenum">
              <a:rPr lang="en-US" smtClean="0"/>
              <a:t>12</a:t>
            </a:fld>
            <a:endParaRPr lang="en-US"/>
          </a:p>
        </p:txBody>
      </p:sp>
    </p:spTree>
    <p:extLst>
      <p:ext uri="{BB962C8B-B14F-4D97-AF65-F5344CB8AC3E}">
        <p14:creationId xmlns:p14="http://schemas.microsoft.com/office/powerpoint/2010/main" val="430172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1311275" y="26988"/>
            <a:ext cx="184150"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sz="2400">
              <a:solidFill>
                <a:srgbClr val="FFFFFF"/>
              </a:solidFill>
              <a:latin typeface="Helvetica" charset="0"/>
              <a:ea typeface="ＭＳ Ｐゴシック" charset="-128"/>
              <a:cs typeface="ＭＳ Ｐゴシック" charset="-128"/>
            </a:endParaRPr>
          </a:p>
        </p:txBody>
      </p:sp>
      <p:sp>
        <p:nvSpPr>
          <p:cNvPr id="675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758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fld id="{C4720E18-9625-A94A-947C-B414A07BCA7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43964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A70E3A9F-A52E-944A-AA0B-BD4C5620619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99202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EA8DECC-6081-7B4B-8716-8AF114E811E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39842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7594B00C-B2B7-2D4B-A5AC-194B8411D95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8225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6610C5D8-C586-D443-979A-CB647B38E82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59093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37720F10-97EF-924D-9CFF-9076E100E6C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90741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D4451094-7F29-C346-B76C-AC6E24F756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61494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E48DA0A-EB41-1A4E-A4DA-D5EA82E2D6C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0626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FC87F9F7-84FC-E749-A3C5-3B8080B5DA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69083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70F07E56-1B03-3344-BAD5-F0F35F2FFA0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5946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401801E0-9397-904F-B163-81537D5F8D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71135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5/16/16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898186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5/16/16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371353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5/16/16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831143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5/16/16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51779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5/16/16</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336775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5/16/16</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207150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5/16/16</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7218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5/16/16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73415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5/16/16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078955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5/16/16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36723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5/16/16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31304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 y="3902079"/>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ndParaRPr>
            </a:p>
          </p:txBody>
        </p:sp>
      </p:grpSp>
      <p:pic>
        <p:nvPicPr>
          <p:cNvPr id="12" name="Picture 15" descr="NASAMeatball_Sprite"/>
          <p:cNvPicPr>
            <a:picLocks noChangeAspect="1" noChangeArrowheads="1"/>
          </p:cNvPicPr>
          <p:nvPr userDrawn="1"/>
        </p:nvPicPr>
        <p:blipFill>
          <a:blip r:embed="rId2" cstate="print">
            <a:lum contrast="72000"/>
          </a:blip>
          <a:srcRect/>
          <a:stretch>
            <a:fillRect/>
          </a:stretch>
        </p:blipFill>
        <p:spPr bwMode="auto">
          <a:xfrm>
            <a:off x="249240" y="149229"/>
            <a:ext cx="1512887" cy="1412875"/>
          </a:xfrm>
          <a:prstGeom prst="rect">
            <a:avLst/>
          </a:prstGeom>
          <a:noFill/>
          <a:ln w="9525">
            <a:noFill/>
            <a:miter lim="800000"/>
            <a:headEnd/>
            <a:tailEnd/>
          </a:ln>
        </p:spPr>
      </p:pic>
      <p:sp>
        <p:nvSpPr>
          <p:cNvPr id="513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51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solidFill>
                  <a:srgbClr val="FF9900"/>
                </a:solidFill>
                <a:effectLst>
                  <a:outerShdw blurRad="38100" dist="38100" dir="2700000" algn="tl">
                    <a:srgbClr val="FFFFFF"/>
                  </a:outerShdw>
                </a:effectLst>
              </a:defRPr>
            </a:lvl1pPr>
          </a:lstStyle>
          <a:p>
            <a:r>
              <a:rPr lang="en-US"/>
              <a:t>Click to edit Master subtitle style</a:t>
            </a:r>
          </a:p>
        </p:txBody>
      </p:sp>
      <p:sp>
        <p:nvSpPr>
          <p:cNvPr id="13"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4"/>
          <p:cNvSpPr>
            <a:spLocks noGrp="1" noChangeArrowheads="1"/>
          </p:cNvSpPr>
          <p:nvPr>
            <p:ph type="sldNum" sz="quarter" idx="12"/>
          </p:nvPr>
        </p:nvSpPr>
        <p:spPr/>
        <p:txBody>
          <a:bodyPr/>
          <a:lstStyle>
            <a:lvl1pPr>
              <a:defRPr/>
            </a:lvl1pPr>
          </a:lstStyle>
          <a:p>
            <a:pPr>
              <a:defRPr/>
            </a:pPr>
            <a:fld id="{EE8620D8-4DD8-4133-A748-B9AB178305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2793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0F02926-2102-4D2E-896F-9FD2E9A371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4749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6E2BFD2-2931-45C6-8E67-53A03EAF6C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7626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15F3AB79-8091-4F00-9B46-C7A6196D91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695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70004DB2-E1A9-44AC-8C5F-16D8282706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1914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9178547-F1C3-4662-A485-CB2D9CDE78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4302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73799D91-8387-42D7-AF69-CEB85E058C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7378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C99E55-12C9-4128-BD4E-D0ECE6C9A2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4193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A0EBD0-C538-4C06-8738-0208209AB4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994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DE60428-AC21-48F6-9681-3465F71BAB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4628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4175"/>
            <a:ext cx="2057400" cy="574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4175"/>
            <a:ext cx="6019800" cy="574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FCC75A8-8096-43DB-AA1D-0AC4D36DE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9187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384175"/>
            <a:ext cx="76962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4"/>
            <a:ext cx="4038600" cy="4530725"/>
          </a:xfrm>
        </p:spPr>
        <p:txBody>
          <a:bodyPr/>
          <a:lstStyle/>
          <a:p>
            <a:pPr lvl="0"/>
            <a:endParaRPr lang="en-US" noProof="0"/>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84B29AF-9DDE-4C98-B4DF-073AABF74C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42387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4175"/>
            <a:ext cx="7696200" cy="1139825"/>
          </a:xfrm>
        </p:spPr>
        <p:txBody>
          <a:bodyPr/>
          <a:lstStyle/>
          <a:p>
            <a:r>
              <a:rPr lang="en-US"/>
              <a:t>Click to edit Master title style</a:t>
            </a:r>
          </a:p>
        </p:txBody>
      </p:sp>
      <p:sp>
        <p:nvSpPr>
          <p:cNvPr id="3" name="Table Placeholder 2"/>
          <p:cNvSpPr>
            <a:spLocks noGrp="1"/>
          </p:cNvSpPr>
          <p:nvPr>
            <p:ph type="tbl" idx="1"/>
          </p:nvPr>
        </p:nvSpPr>
        <p:spPr>
          <a:xfrm>
            <a:off x="457200" y="1600204"/>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B875F51-6DA5-4809-9F40-C309E7529E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6160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5/16/16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5/16/16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5/16/16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theme" Target="../theme/theme4.xml"/><Relationship Id="rId15" Type="http://schemas.openxmlformats.org/officeDocument/2006/relationships/image" Target="../media/image1.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5/16/16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fontAlgn="base" hangingPunct="0">
              <a:spcBef>
                <a:spcPct val="0"/>
              </a:spcBef>
              <a:spcAft>
                <a:spcPct val="0"/>
              </a:spcAft>
              <a:defRPr/>
            </a:pPr>
            <a:endParaRPr lang="en-US">
              <a:solidFill>
                <a:srgbClr val="FFFFFF"/>
              </a:solidFill>
              <a:latin typeface="Arial"/>
              <a:ea typeface="Osaka"/>
              <a:cs typeface="Osaka"/>
            </a:endParaRPr>
          </a:p>
        </p:txBody>
      </p:sp>
      <p:sp>
        <p:nvSpPr>
          <p:cNvPr id="665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fontAlgn="base" hangingPunct="0">
              <a:spcBef>
                <a:spcPct val="0"/>
              </a:spcBef>
              <a:spcAft>
                <a:spcPct val="0"/>
              </a:spcAft>
              <a:defRPr/>
            </a:pPr>
            <a:endParaRPr lang="en-US">
              <a:solidFill>
                <a:srgbClr val="FFFFFF"/>
              </a:solidFill>
              <a:latin typeface="Arial"/>
              <a:ea typeface="Osaka"/>
              <a:cs typeface="Osaka"/>
            </a:endParaRPr>
          </a:p>
        </p:txBody>
      </p:sp>
      <p:sp>
        <p:nvSpPr>
          <p:cNvPr id="665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Osaka" charset="0"/>
                <a:cs typeface="Osaka" charset="0"/>
              </a:defRPr>
            </a:lvl1pPr>
          </a:lstStyle>
          <a:p>
            <a:pPr eaLnBrk="0" fontAlgn="base" hangingPunct="0">
              <a:spcBef>
                <a:spcPct val="0"/>
              </a:spcBef>
              <a:spcAft>
                <a:spcPct val="0"/>
              </a:spcAft>
            </a:pPr>
            <a:fld id="{9C690DB1-6C60-464D-B4A8-66A498448DFE}" type="slidenum">
              <a:rPr lang="en-US">
                <a:solidFill>
                  <a:srgbClr val="FFFFFF"/>
                </a:solidFill>
              </a:rPr>
              <a:pPr eaLnBrk="0" fontAlgn="base" hangingPunct="0">
                <a:spcBef>
                  <a:spcPct val="0"/>
                </a:spcBef>
                <a:spcAft>
                  <a:spcPct val="0"/>
                </a:spcAft>
              </a:pPr>
              <a:t>‹#›</a:t>
            </a:fld>
            <a:endParaRPr lang="en-US">
              <a:solidFill>
                <a:srgbClr val="FFFFFF"/>
              </a:solidFill>
            </a:endParaRPr>
          </a:p>
        </p:txBody>
      </p:sp>
      <p:sp>
        <p:nvSpPr>
          <p:cNvPr id="66567" name="Rectangle 7"/>
          <p:cNvSpPr>
            <a:spLocks noChangeArrowheads="1"/>
          </p:cNvSpPr>
          <p:nvPr userDrawn="1"/>
        </p:nvSpPr>
        <p:spPr bwMode="auto">
          <a:xfrm>
            <a:off x="1311275" y="26988"/>
            <a:ext cx="184150"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sz="2400">
              <a:solidFill>
                <a:srgbClr val="FFFFFF"/>
              </a:solidFill>
              <a:latin typeface="Helvetica" charset="0"/>
              <a:ea typeface="ＭＳ Ｐゴシック" charset="-128"/>
              <a:cs typeface="ＭＳ Ｐゴシック" charset="-128"/>
            </a:endParaRPr>
          </a:p>
        </p:txBody>
      </p:sp>
    </p:spTree>
    <p:extLst>
      <p:ext uri="{BB962C8B-B14F-4D97-AF65-F5344CB8AC3E}">
        <p14:creationId xmlns:p14="http://schemas.microsoft.com/office/powerpoint/2010/main" val="1733498865"/>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latin typeface="Calibri"/>
              </a:rPr>
              <a:pPr/>
              <a:t>5/16/16</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073500636"/>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2" y="3902079"/>
            <a:ext cx="3400425" cy="2949575"/>
            <a:chOff x="0" y="2458"/>
            <a:chExt cx="2142" cy="1858"/>
          </a:xfrm>
        </p:grpSpPr>
        <p:sp>
          <p:nvSpPr>
            <p:cNvPr id="409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10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ndParaRPr>
            </a:p>
          </p:txBody>
        </p:sp>
        <p:sp>
          <p:nvSpPr>
            <p:cNvPr id="410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ndParaRPr>
            </a:p>
          </p:txBody>
        </p:sp>
        <p:sp>
          <p:nvSpPr>
            <p:cNvPr id="410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ndParaRPr>
            </a:p>
          </p:txBody>
        </p:sp>
      </p:grpSp>
      <p:sp>
        <p:nvSpPr>
          <p:cNvPr id="4106" name="Rectangle 10"/>
          <p:cNvSpPr>
            <a:spLocks noGrp="1" noChangeArrowheads="1"/>
          </p:cNvSpPr>
          <p:nvPr>
            <p:ph type="title"/>
          </p:nvPr>
        </p:nvSpPr>
        <p:spPr bwMode="auto">
          <a:xfrm>
            <a:off x="685800" y="384175"/>
            <a:ext cx="76962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07" name="Rectangle 11"/>
          <p:cNvSpPr>
            <a:spLocks noGrp="1" noChangeArrowheads="1"/>
          </p:cNvSpPr>
          <p:nvPr>
            <p:ph type="body" idx="1"/>
          </p:nvPr>
        </p:nvSpPr>
        <p:spPr bwMode="auto">
          <a:xfrm>
            <a:off x="457200" y="1600204"/>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cs typeface="+mn-cs"/>
              </a:defRPr>
            </a:lvl1pPr>
          </a:lstStyle>
          <a:p>
            <a:pPr fontAlgn="base">
              <a:spcBef>
                <a:spcPct val="0"/>
              </a:spcBef>
              <a:spcAft>
                <a:spcPct val="0"/>
              </a:spcAft>
              <a:defRPr/>
            </a:pPr>
            <a:endParaRPr lang="en-US">
              <a:solidFill>
                <a:srgbClr val="FFFFFF"/>
              </a:solidFill>
            </a:endParaRPr>
          </a:p>
        </p:txBody>
      </p:sp>
      <p:sp>
        <p:nvSpPr>
          <p:cNvPr id="410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cs typeface="+mn-cs"/>
              </a:defRPr>
            </a:lvl1pPr>
          </a:lstStyle>
          <a:p>
            <a:pPr fontAlgn="base">
              <a:spcBef>
                <a:spcPct val="0"/>
              </a:spcBef>
              <a:spcAft>
                <a:spcPct val="0"/>
              </a:spcAft>
              <a:defRPr/>
            </a:pPr>
            <a:endParaRPr lang="en-US">
              <a:solidFill>
                <a:srgbClr val="FFFFFF"/>
              </a:solidFill>
            </a:endParaRPr>
          </a:p>
        </p:txBody>
      </p:sp>
      <p:sp>
        <p:nvSpPr>
          <p:cNvPr id="411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latin typeface="Arial" charset="0"/>
                <a:cs typeface="+mn-cs"/>
              </a:defRPr>
            </a:lvl1pPr>
          </a:lstStyle>
          <a:p>
            <a:pPr fontAlgn="base">
              <a:spcBef>
                <a:spcPct val="0"/>
              </a:spcBef>
              <a:spcAft>
                <a:spcPct val="0"/>
              </a:spcAft>
              <a:defRPr/>
            </a:pPr>
            <a:fld id="{C1457D62-29D2-47AC-B567-A4EAD9A94F81}" type="slidenum">
              <a:rPr lang="en-US">
                <a:solidFill>
                  <a:srgbClr val="FFFFFF"/>
                </a:solidFill>
              </a:rPr>
              <a:pPr fontAlgn="base">
                <a:spcBef>
                  <a:spcPct val="0"/>
                </a:spcBef>
                <a:spcAft>
                  <a:spcPct val="0"/>
                </a:spcAft>
                <a:defRPr/>
              </a:pPr>
              <a:t>‹#›</a:t>
            </a:fld>
            <a:endParaRPr lang="en-US">
              <a:solidFill>
                <a:srgbClr val="FFFFFF"/>
              </a:solidFill>
            </a:endParaRPr>
          </a:p>
        </p:txBody>
      </p:sp>
      <p:pic>
        <p:nvPicPr>
          <p:cNvPr id="6152" name="Picture 16" descr="NASAMeatball_Sprite"/>
          <p:cNvPicPr>
            <a:picLocks noChangeAspect="1" noChangeArrowheads="1"/>
          </p:cNvPicPr>
          <p:nvPr userDrawn="1"/>
        </p:nvPicPr>
        <p:blipFill>
          <a:blip r:embed="rId15" cstate="print">
            <a:lum contrast="72000"/>
          </a:blip>
          <a:srcRect/>
          <a:stretch>
            <a:fillRect/>
          </a:stretch>
        </p:blipFill>
        <p:spPr bwMode="auto">
          <a:xfrm>
            <a:off x="0" y="4"/>
            <a:ext cx="914400" cy="854075"/>
          </a:xfrm>
          <a:prstGeom prst="rect">
            <a:avLst/>
          </a:prstGeom>
          <a:noFill/>
          <a:ln w="9525">
            <a:noFill/>
            <a:miter lim="800000"/>
            <a:headEnd/>
            <a:tailEnd/>
          </a:ln>
        </p:spPr>
      </p:pic>
    </p:spTree>
    <p:extLst>
      <p:ext uri="{BB962C8B-B14F-4D97-AF65-F5344CB8AC3E}">
        <p14:creationId xmlns:p14="http://schemas.microsoft.com/office/powerpoint/2010/main" val="1592486475"/>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hf hdr="0" ftr="0" dt="0"/>
  <p:txStyles>
    <p:titleStyle>
      <a:lvl1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Arial" charset="0"/>
        </a:defRPr>
      </a:lvl5pPr>
      <a:lvl6pPr marL="457189" algn="ctr" rtl="0" fontAlgn="base">
        <a:spcBef>
          <a:spcPct val="0"/>
        </a:spcBef>
        <a:spcAft>
          <a:spcPct val="0"/>
        </a:spcAft>
        <a:defRPr sz="4400">
          <a:solidFill>
            <a:srgbClr val="FF9900"/>
          </a:solidFill>
          <a:effectLst>
            <a:outerShdw blurRad="38100" dist="38100" dir="2700000" algn="tl">
              <a:srgbClr val="FFFFFF"/>
            </a:outerShdw>
          </a:effectLst>
          <a:latin typeface="Arial" charset="0"/>
        </a:defRPr>
      </a:lvl6pPr>
      <a:lvl7pPr marL="914377" algn="ctr" rtl="0" fontAlgn="base">
        <a:spcBef>
          <a:spcPct val="0"/>
        </a:spcBef>
        <a:spcAft>
          <a:spcPct val="0"/>
        </a:spcAft>
        <a:defRPr sz="4400">
          <a:solidFill>
            <a:srgbClr val="FF9900"/>
          </a:solidFill>
          <a:effectLst>
            <a:outerShdw blurRad="38100" dist="38100" dir="2700000" algn="tl">
              <a:srgbClr val="FFFFFF"/>
            </a:outerShdw>
          </a:effectLst>
          <a:latin typeface="Arial" charset="0"/>
        </a:defRPr>
      </a:lvl7pPr>
      <a:lvl8pPr marL="1371566" algn="ctr" rtl="0" fontAlgn="base">
        <a:spcBef>
          <a:spcPct val="0"/>
        </a:spcBef>
        <a:spcAft>
          <a:spcPct val="0"/>
        </a:spcAft>
        <a:defRPr sz="4400">
          <a:solidFill>
            <a:srgbClr val="FF9900"/>
          </a:solidFill>
          <a:effectLst>
            <a:outerShdw blurRad="38100" dist="38100" dir="2700000" algn="tl">
              <a:srgbClr val="FFFFFF"/>
            </a:outerShdw>
          </a:effectLst>
          <a:latin typeface="Arial" charset="0"/>
        </a:defRPr>
      </a:lvl8pPr>
      <a:lvl9pPr marL="1828754" algn="ctr" rtl="0" fontAlgn="base">
        <a:spcBef>
          <a:spcPct val="0"/>
        </a:spcBef>
        <a:spcAft>
          <a:spcPct val="0"/>
        </a:spcAft>
        <a:defRPr sz="4400">
          <a:solidFill>
            <a:srgbClr val="FF9900"/>
          </a:solidFill>
          <a:effectLst>
            <a:outerShdw blurRad="38100" dist="38100" dir="2700000" algn="tl">
              <a:srgbClr val="FFFFFF"/>
            </a:outerShdw>
          </a:effectLst>
          <a:latin typeface="Arial" charset="0"/>
        </a:defRPr>
      </a:lvl9pPr>
    </p:titleStyle>
    <p:bodyStyle>
      <a:lvl1pPr marL="342891" indent="-342891"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32" indent="-285744"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2971" indent="-228594"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160" indent="-228594"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349" indent="-228594"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537" indent="-228594"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726" indent="-228594"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8914" indent="-228594"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103" indent="-228594"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1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hyperlink" Target="https://exep.jpl.nasa.gov/files/exep/ExoPAG-SAG13-Charter.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2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28222"/>
            <a:ext cx="9144000" cy="6858000"/>
          </a:xfrm>
          <a:prstGeom prst="rect">
            <a:avLst/>
          </a:prstGeom>
        </p:spPr>
      </p:pic>
      <p:sp>
        <p:nvSpPr>
          <p:cNvPr id="14340" name="Text Box 4"/>
          <p:cNvSpPr txBox="1">
            <a:spLocks noChangeArrowheads="1"/>
          </p:cNvSpPr>
          <p:nvPr/>
        </p:nvSpPr>
        <p:spPr bwMode="auto">
          <a:xfrm>
            <a:off x="479777" y="6172199"/>
            <a:ext cx="81985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Helvetica" charset="0"/>
                <a:ea typeface="ＭＳ Ｐゴシック" charset="0"/>
                <a:cs typeface="ＭＳ Ｐゴシック" charset="0"/>
              </a:defRPr>
            </a:lvl1pPr>
            <a:lvl2pPr marL="37931725" indent="-37474525">
              <a:defRPr sz="2400">
                <a:solidFill>
                  <a:schemeClr val="tx1"/>
                </a:solidFill>
                <a:latin typeface="Helvetica" charset="0"/>
                <a:ea typeface="ＭＳ Ｐゴシック" charset="0"/>
              </a:defRPr>
            </a:lvl2pPr>
            <a:lvl3pPr>
              <a:defRPr sz="2400">
                <a:solidFill>
                  <a:schemeClr val="tx1"/>
                </a:solidFill>
                <a:latin typeface="Helvetica" charset="0"/>
                <a:ea typeface="ＭＳ Ｐゴシック" charset="0"/>
              </a:defRPr>
            </a:lvl3pPr>
            <a:lvl4pPr>
              <a:defRPr sz="2400">
                <a:solidFill>
                  <a:schemeClr val="tx1"/>
                </a:solidFill>
                <a:latin typeface="Helvetica" charset="0"/>
                <a:ea typeface="ＭＳ Ｐゴシック" charset="0"/>
              </a:defRPr>
            </a:lvl4pPr>
            <a:lvl5pPr>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algn="ctr">
              <a:spcBef>
                <a:spcPct val="50000"/>
              </a:spcBef>
            </a:pPr>
            <a:r>
              <a:rPr lang="en-US" dirty="0" err="1" smtClean="0">
                <a:solidFill>
                  <a:srgbClr val="E6A3FF"/>
                </a:solidFill>
                <a:latin typeface="+mn-lt"/>
              </a:rPr>
              <a:t>HabEx</a:t>
            </a:r>
            <a:r>
              <a:rPr lang="en-US" dirty="0" smtClean="0">
                <a:solidFill>
                  <a:srgbClr val="E6A3FF"/>
                </a:solidFill>
                <a:latin typeface="+mn-lt"/>
              </a:rPr>
              <a:t> STDT First In Person Meeting </a:t>
            </a:r>
            <a:r>
              <a:rPr lang="en-US" sz="1800" dirty="0" smtClean="0">
                <a:solidFill>
                  <a:srgbClr val="E6A3FF"/>
                </a:solidFill>
                <a:latin typeface="Calibri"/>
                <a:ea typeface="+mn-ea"/>
                <a:cs typeface="+mn-cs"/>
              </a:rPr>
              <a:t>– </a:t>
            </a:r>
            <a:r>
              <a:rPr lang="en-US" dirty="0" smtClean="0">
                <a:solidFill>
                  <a:srgbClr val="E6A3FF"/>
                </a:solidFill>
                <a:latin typeface="+mn-lt"/>
              </a:rPr>
              <a:t>May 16, 2016</a:t>
            </a:r>
            <a:endParaRPr lang="en-US" dirty="0">
              <a:solidFill>
                <a:srgbClr val="E6A3FF"/>
              </a:solidFill>
              <a:latin typeface="+mn-lt"/>
            </a:endParaRPr>
          </a:p>
        </p:txBody>
      </p:sp>
      <p:sp>
        <p:nvSpPr>
          <p:cNvPr id="6" name="Subtitle 2"/>
          <p:cNvSpPr txBox="1">
            <a:spLocks/>
          </p:cNvSpPr>
          <p:nvPr/>
        </p:nvSpPr>
        <p:spPr>
          <a:xfrm>
            <a:off x="417689" y="4703978"/>
            <a:ext cx="8308622" cy="119412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800" dirty="0">
              <a:cs typeface="Calibri (Body)"/>
            </a:endParaRPr>
          </a:p>
        </p:txBody>
      </p:sp>
      <p:sp>
        <p:nvSpPr>
          <p:cNvPr id="2" name="Title 1"/>
          <p:cNvSpPr>
            <a:spLocks noGrp="1"/>
          </p:cNvSpPr>
          <p:nvPr>
            <p:ph type="ctrTitle"/>
          </p:nvPr>
        </p:nvSpPr>
        <p:spPr>
          <a:xfrm>
            <a:off x="-135467" y="21369"/>
            <a:ext cx="9279467" cy="1470025"/>
          </a:xfrm>
        </p:spPr>
        <p:txBody>
          <a:bodyPr>
            <a:noAutofit/>
          </a:bodyPr>
          <a:lstStyle/>
          <a:p>
            <a:r>
              <a:rPr lang="en-US" sz="4800" dirty="0" smtClean="0">
                <a:solidFill>
                  <a:schemeClr val="bg2">
                    <a:lumMod val="40000"/>
                    <a:lumOff val="60000"/>
                  </a:schemeClr>
                </a:solidFill>
              </a:rPr>
              <a:t>Current (and Future Predicted) </a:t>
            </a:r>
            <a:br>
              <a:rPr lang="en-US" sz="4800" dirty="0" smtClean="0">
                <a:solidFill>
                  <a:schemeClr val="bg2">
                    <a:lumMod val="40000"/>
                    <a:lumOff val="60000"/>
                  </a:schemeClr>
                </a:solidFill>
              </a:rPr>
            </a:br>
            <a:r>
              <a:rPr lang="en-US" sz="4800" dirty="0" err="1" smtClean="0">
                <a:solidFill>
                  <a:schemeClr val="bg2">
                    <a:lumMod val="40000"/>
                    <a:lumOff val="60000"/>
                  </a:schemeClr>
                </a:solidFill>
                <a:latin typeface="Symbol" charset="2"/>
                <a:ea typeface="Symbol" charset="2"/>
                <a:cs typeface="Symbol" charset="2"/>
              </a:rPr>
              <a:t>h</a:t>
            </a:r>
            <a:r>
              <a:rPr lang="en-US" sz="4800" baseline="-25000" dirty="0" err="1" smtClean="0">
                <a:solidFill>
                  <a:schemeClr val="bg2">
                    <a:lumMod val="40000"/>
                    <a:lumOff val="60000"/>
                  </a:schemeClr>
                </a:solidFill>
              </a:rPr>
              <a:t>Earth</a:t>
            </a:r>
            <a:r>
              <a:rPr lang="en-US" sz="4800" dirty="0" smtClean="0">
                <a:solidFill>
                  <a:schemeClr val="bg2">
                    <a:lumMod val="40000"/>
                    <a:lumOff val="60000"/>
                  </a:schemeClr>
                </a:solidFill>
              </a:rPr>
              <a:t> Constraints</a:t>
            </a:r>
            <a:endParaRPr lang="en-US" sz="4800" dirty="0">
              <a:solidFill>
                <a:schemeClr val="bg2">
                  <a:lumMod val="40000"/>
                  <a:lumOff val="60000"/>
                </a:schemeClr>
              </a:solidFill>
            </a:endParaRPr>
          </a:p>
        </p:txBody>
      </p:sp>
      <p:sp>
        <p:nvSpPr>
          <p:cNvPr id="8" name="Rectangle 3"/>
          <p:cNvSpPr txBox="1">
            <a:spLocks noChangeArrowheads="1"/>
          </p:cNvSpPr>
          <p:nvPr/>
        </p:nvSpPr>
        <p:spPr>
          <a:xfrm>
            <a:off x="531370" y="2617875"/>
            <a:ext cx="8068559" cy="290777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500" dirty="0" smtClean="0">
                <a:solidFill>
                  <a:schemeClr val="tx1"/>
                </a:solidFill>
                <a:latin typeface="+mj-lt"/>
                <a:ea typeface="Osaka" charset="0"/>
                <a:cs typeface="Osaka" charset="0"/>
              </a:rPr>
              <a:t>Leslie Rogers</a:t>
            </a:r>
          </a:p>
          <a:p>
            <a:r>
              <a:rPr lang="en-US" sz="2400" dirty="0" smtClean="0">
                <a:solidFill>
                  <a:schemeClr val="tx1"/>
                </a:solidFill>
                <a:ea typeface="Osaka" charset="0"/>
                <a:cs typeface="Osaka" charset="0"/>
              </a:rPr>
              <a:t>NASA Sagan Fellow, UC Berkeley </a:t>
            </a:r>
          </a:p>
          <a:p>
            <a:r>
              <a:rPr lang="en-US" sz="2400" dirty="0" smtClean="0">
                <a:solidFill>
                  <a:schemeClr val="tx1"/>
                </a:solidFill>
                <a:ea typeface="Osaka" charset="0"/>
                <a:cs typeface="Osaka" charset="0"/>
              </a:rPr>
              <a:t>Future Assistant Professor, University of Chicago (09/2016)</a:t>
            </a:r>
            <a:endParaRPr lang="en-US" sz="2400" dirty="0" smtClean="0">
              <a:solidFill>
                <a:schemeClr val="tx1"/>
              </a:solidFill>
              <a:latin typeface="+mj-lt"/>
              <a:ea typeface="Osaka" charset="0"/>
              <a:cs typeface="Osaka" charset="0"/>
            </a:endParaRPr>
          </a:p>
          <a:p>
            <a:r>
              <a:rPr lang="en-US" sz="2400" dirty="0" err="1" smtClean="0">
                <a:solidFill>
                  <a:schemeClr val="tx1"/>
                </a:solidFill>
                <a:latin typeface="+mj-lt"/>
                <a:ea typeface="Osaka" charset="0"/>
                <a:cs typeface="Osaka" charset="0"/>
              </a:rPr>
              <a:t>larogers@caltech.edu</a:t>
            </a:r>
            <a:endParaRPr lang="en-US" sz="2400" dirty="0" smtClean="0">
              <a:solidFill>
                <a:schemeClr val="tx1"/>
              </a:solidFill>
              <a:latin typeface="+mj-lt"/>
              <a:ea typeface="Osaka" charset="0"/>
              <a:cs typeface="Osaka" charset="0"/>
            </a:endParaRPr>
          </a:p>
          <a:p>
            <a:endParaRPr lang="en-US" sz="2400" dirty="0" smtClean="0">
              <a:solidFill>
                <a:schemeClr val="tx1"/>
              </a:solidFill>
              <a:latin typeface="+mj-lt"/>
              <a:ea typeface="Osaka" charset="0"/>
              <a:cs typeface="Osaka" charset="0"/>
            </a:endParaRPr>
          </a:p>
        </p:txBody>
      </p:sp>
    </p:spTree>
    <p:extLst>
      <p:ext uri="{BB962C8B-B14F-4D97-AF65-F5344CB8AC3E}">
        <p14:creationId xmlns:p14="http://schemas.microsoft.com/office/powerpoint/2010/main" val="987134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5-08-10 at 8.55.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50" y="699796"/>
            <a:ext cx="8382000" cy="6158204"/>
          </a:xfrm>
          <a:prstGeom prst="rect">
            <a:avLst/>
          </a:prstGeom>
        </p:spPr>
      </p:pic>
      <p:sp>
        <p:nvSpPr>
          <p:cNvPr id="2" name="Title 1"/>
          <p:cNvSpPr>
            <a:spLocks noGrp="1"/>
          </p:cNvSpPr>
          <p:nvPr>
            <p:ph type="title"/>
          </p:nvPr>
        </p:nvSpPr>
        <p:spPr>
          <a:xfrm>
            <a:off x="0" y="-152400"/>
            <a:ext cx="9144000" cy="1143000"/>
          </a:xfrm>
        </p:spPr>
        <p:txBody>
          <a:bodyPr>
            <a:normAutofit/>
          </a:bodyPr>
          <a:lstStyle/>
          <a:p>
            <a:r>
              <a:rPr lang="en-US" sz="3600" dirty="0" smtClean="0">
                <a:solidFill>
                  <a:srgbClr val="000000"/>
                </a:solidFill>
              </a:rPr>
              <a:t>Planet Radius-Period Joint Distribution</a:t>
            </a:r>
            <a:endParaRPr lang="en-US" sz="3600" dirty="0">
              <a:solidFill>
                <a:srgbClr val="000000"/>
              </a:solidFill>
            </a:endParaRPr>
          </a:p>
        </p:txBody>
      </p:sp>
      <p:sp>
        <p:nvSpPr>
          <p:cNvPr id="5" name="TextBox 4"/>
          <p:cNvSpPr txBox="1"/>
          <p:nvPr/>
        </p:nvSpPr>
        <p:spPr>
          <a:xfrm>
            <a:off x="5549900" y="6434435"/>
            <a:ext cx="3594100" cy="430887"/>
          </a:xfrm>
          <a:prstGeom prst="rect">
            <a:avLst/>
          </a:prstGeom>
          <a:noFill/>
        </p:spPr>
        <p:txBody>
          <a:bodyPr wrap="square" rtlCol="0">
            <a:spAutoFit/>
          </a:bodyPr>
          <a:lstStyle/>
          <a:p>
            <a:pPr algn="r"/>
            <a:r>
              <a:rPr lang="en-US" sz="2200" dirty="0" err="1" smtClean="0">
                <a:solidFill>
                  <a:srgbClr val="000000"/>
                </a:solidFill>
              </a:rPr>
              <a:t>Petigura</a:t>
            </a:r>
            <a:r>
              <a:rPr lang="en-US" sz="2200" dirty="0" smtClean="0">
                <a:solidFill>
                  <a:srgbClr val="000000"/>
                </a:solidFill>
              </a:rPr>
              <a:t> et al. (2013b)</a:t>
            </a:r>
            <a:endParaRPr lang="en-US" sz="2200" dirty="0">
              <a:solidFill>
                <a:srgbClr val="000000"/>
              </a:solidFill>
            </a:endParaRPr>
          </a:p>
        </p:txBody>
      </p:sp>
    </p:spTree>
    <p:extLst>
      <p:ext uri="{BB962C8B-B14F-4D97-AF65-F5344CB8AC3E}">
        <p14:creationId xmlns:p14="http://schemas.microsoft.com/office/powerpoint/2010/main" val="2243777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plo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2" y="713232"/>
            <a:ext cx="8026400" cy="6019800"/>
          </a:xfrm>
          <a:prstGeom prst="rect">
            <a:avLst/>
          </a:prstGeom>
        </p:spPr>
      </p:pic>
      <p:sp>
        <p:nvSpPr>
          <p:cNvPr id="20482" name="Rectangle 2"/>
          <p:cNvSpPr>
            <a:spLocks noGrp="1" noChangeArrowheads="1"/>
          </p:cNvSpPr>
          <p:nvPr>
            <p:ph type="title"/>
          </p:nvPr>
        </p:nvSpPr>
        <p:spPr>
          <a:xfrm>
            <a:off x="228600" y="-76200"/>
            <a:ext cx="8534400" cy="914400"/>
          </a:xfrm>
          <a:noFill/>
        </p:spPr>
        <p:txBody>
          <a:bodyPr/>
          <a:lstStyle/>
          <a:p>
            <a:pPr eaLnBrk="1" hangingPunct="1"/>
            <a:r>
              <a:rPr lang="en-US" sz="3200" dirty="0" smtClean="0">
                <a:solidFill>
                  <a:srgbClr val="000000"/>
                </a:solidFill>
              </a:rPr>
              <a:t>Need to Extrapolate to Estimate </a:t>
            </a:r>
            <a:r>
              <a:rPr lang="en-US" sz="3200" dirty="0" err="1" smtClean="0">
                <a:solidFill>
                  <a:srgbClr val="000000"/>
                </a:solidFill>
                <a:latin typeface="Symbol" charset="2"/>
                <a:ea typeface="Symbol" charset="2"/>
                <a:cs typeface="Symbol" charset="2"/>
              </a:rPr>
              <a:t>h</a:t>
            </a:r>
            <a:r>
              <a:rPr lang="en-US" sz="3200" baseline="-25000" dirty="0" err="1" smtClean="0">
                <a:solidFill>
                  <a:srgbClr val="000000"/>
                </a:solidFill>
              </a:rPr>
              <a:t>Earth</a:t>
            </a:r>
            <a:endParaRPr lang="en-US" sz="3200" dirty="0">
              <a:solidFill>
                <a:schemeClr val="bg1"/>
              </a:solidFill>
              <a:latin typeface="Helvetica" charset="0"/>
              <a:ea typeface="Osaka" charset="0"/>
              <a:cs typeface="Helvetica" charset="0"/>
            </a:endParaRPr>
          </a:p>
        </p:txBody>
      </p:sp>
      <p:sp>
        <p:nvSpPr>
          <p:cNvPr id="10" name="Rectangle 9"/>
          <p:cNvSpPr/>
          <p:nvPr/>
        </p:nvSpPr>
        <p:spPr bwMode="auto">
          <a:xfrm>
            <a:off x="1231900" y="774700"/>
            <a:ext cx="3835400" cy="4826000"/>
          </a:xfrm>
          <a:custGeom>
            <a:avLst/>
            <a:gdLst>
              <a:gd name="connsiteX0" fmla="*/ 0 w 4203700"/>
              <a:gd name="connsiteY0" fmla="*/ 0 h 4787900"/>
              <a:gd name="connsiteX1" fmla="*/ 4203700 w 4203700"/>
              <a:gd name="connsiteY1" fmla="*/ 0 h 4787900"/>
              <a:gd name="connsiteX2" fmla="*/ 4203700 w 4203700"/>
              <a:gd name="connsiteY2" fmla="*/ 4787900 h 4787900"/>
              <a:gd name="connsiteX3" fmla="*/ 0 w 4203700"/>
              <a:gd name="connsiteY3" fmla="*/ 4787900 h 4787900"/>
              <a:gd name="connsiteX4" fmla="*/ 0 w 4203700"/>
              <a:gd name="connsiteY4" fmla="*/ 0 h 4787900"/>
              <a:gd name="connsiteX0" fmla="*/ 0 w 4203700"/>
              <a:gd name="connsiteY0" fmla="*/ 0 h 4787900"/>
              <a:gd name="connsiteX1" fmla="*/ 4203700 w 4203700"/>
              <a:gd name="connsiteY1" fmla="*/ 0 h 4787900"/>
              <a:gd name="connsiteX2" fmla="*/ 3810000 w 4203700"/>
              <a:gd name="connsiteY2" fmla="*/ 3022600 h 4787900"/>
              <a:gd name="connsiteX3" fmla="*/ 0 w 4203700"/>
              <a:gd name="connsiteY3" fmla="*/ 4787900 h 4787900"/>
              <a:gd name="connsiteX4" fmla="*/ 0 w 4203700"/>
              <a:gd name="connsiteY4" fmla="*/ 0 h 4787900"/>
              <a:gd name="connsiteX0" fmla="*/ 0 w 3835400"/>
              <a:gd name="connsiteY0" fmla="*/ 0 h 4787900"/>
              <a:gd name="connsiteX1" fmla="*/ 3835400 w 3835400"/>
              <a:gd name="connsiteY1" fmla="*/ 25400 h 4787900"/>
              <a:gd name="connsiteX2" fmla="*/ 3810000 w 3835400"/>
              <a:gd name="connsiteY2" fmla="*/ 3022600 h 4787900"/>
              <a:gd name="connsiteX3" fmla="*/ 0 w 3835400"/>
              <a:gd name="connsiteY3" fmla="*/ 4787900 h 4787900"/>
              <a:gd name="connsiteX4" fmla="*/ 0 w 3835400"/>
              <a:gd name="connsiteY4" fmla="*/ 0 h 4787900"/>
              <a:gd name="connsiteX0" fmla="*/ 0 w 3835400"/>
              <a:gd name="connsiteY0" fmla="*/ 0 h 4470400"/>
              <a:gd name="connsiteX1" fmla="*/ 3835400 w 3835400"/>
              <a:gd name="connsiteY1" fmla="*/ 25400 h 4470400"/>
              <a:gd name="connsiteX2" fmla="*/ 3810000 w 3835400"/>
              <a:gd name="connsiteY2" fmla="*/ 3022600 h 4470400"/>
              <a:gd name="connsiteX3" fmla="*/ 12700 w 3835400"/>
              <a:gd name="connsiteY3" fmla="*/ 4470400 h 4470400"/>
              <a:gd name="connsiteX4" fmla="*/ 0 w 3835400"/>
              <a:gd name="connsiteY4" fmla="*/ 0 h 4470400"/>
              <a:gd name="connsiteX0" fmla="*/ 0 w 3835400"/>
              <a:gd name="connsiteY0" fmla="*/ 0 h 4470400"/>
              <a:gd name="connsiteX1" fmla="*/ 3835400 w 3835400"/>
              <a:gd name="connsiteY1" fmla="*/ 25400 h 4470400"/>
              <a:gd name="connsiteX2" fmla="*/ 3810000 w 3835400"/>
              <a:gd name="connsiteY2" fmla="*/ 3111500 h 4470400"/>
              <a:gd name="connsiteX3" fmla="*/ 12700 w 3835400"/>
              <a:gd name="connsiteY3" fmla="*/ 4470400 h 4470400"/>
              <a:gd name="connsiteX4" fmla="*/ 0 w 3835400"/>
              <a:gd name="connsiteY4" fmla="*/ 0 h 4470400"/>
              <a:gd name="connsiteX0" fmla="*/ 1221 w 3836621"/>
              <a:gd name="connsiteY0" fmla="*/ 0 h 4508500"/>
              <a:gd name="connsiteX1" fmla="*/ 3836621 w 3836621"/>
              <a:gd name="connsiteY1" fmla="*/ 25400 h 4508500"/>
              <a:gd name="connsiteX2" fmla="*/ 3811221 w 3836621"/>
              <a:gd name="connsiteY2" fmla="*/ 3111500 h 4508500"/>
              <a:gd name="connsiteX3" fmla="*/ 1221 w 3836621"/>
              <a:gd name="connsiteY3" fmla="*/ 4508500 h 4508500"/>
              <a:gd name="connsiteX4" fmla="*/ 1221 w 3836621"/>
              <a:gd name="connsiteY4" fmla="*/ 0 h 4508500"/>
              <a:gd name="connsiteX0" fmla="*/ 0 w 3835400"/>
              <a:gd name="connsiteY0" fmla="*/ 0 h 4826000"/>
              <a:gd name="connsiteX1" fmla="*/ 3835400 w 3835400"/>
              <a:gd name="connsiteY1" fmla="*/ 25400 h 4826000"/>
              <a:gd name="connsiteX2" fmla="*/ 3810000 w 3835400"/>
              <a:gd name="connsiteY2" fmla="*/ 3111500 h 4826000"/>
              <a:gd name="connsiteX3" fmla="*/ 12700 w 3835400"/>
              <a:gd name="connsiteY3" fmla="*/ 4826000 h 4826000"/>
              <a:gd name="connsiteX4" fmla="*/ 0 w 3835400"/>
              <a:gd name="connsiteY4" fmla="*/ 0 h 48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5400" h="4826000">
                <a:moveTo>
                  <a:pt x="0" y="0"/>
                </a:moveTo>
                <a:lnTo>
                  <a:pt x="3835400" y="25400"/>
                </a:lnTo>
                <a:lnTo>
                  <a:pt x="3810000" y="3111500"/>
                </a:lnTo>
                <a:lnTo>
                  <a:pt x="12700" y="4826000"/>
                </a:lnTo>
                <a:cubicBezTo>
                  <a:pt x="8467" y="3335867"/>
                  <a:pt x="4233" y="1490133"/>
                  <a:pt x="0" y="0"/>
                </a:cubicBezTo>
                <a:close/>
              </a:path>
            </a:pathLst>
          </a:custGeom>
          <a:solidFill>
            <a:srgbClr val="FF6FC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7" name="Freeform 6"/>
          <p:cNvSpPr/>
          <p:nvPr/>
        </p:nvSpPr>
        <p:spPr>
          <a:xfrm>
            <a:off x="1231899" y="796616"/>
            <a:ext cx="5444930" cy="3508683"/>
          </a:xfrm>
          <a:custGeom>
            <a:avLst/>
            <a:gdLst>
              <a:gd name="connsiteX0" fmla="*/ 0 w 5359400"/>
              <a:gd name="connsiteY0" fmla="*/ 4445000 h 4445000"/>
              <a:gd name="connsiteX1" fmla="*/ 5359400 w 5359400"/>
              <a:gd name="connsiteY1" fmla="*/ 1384300 h 4445000"/>
              <a:gd name="connsiteX2" fmla="*/ 5334000 w 5359400"/>
              <a:gd name="connsiteY2" fmla="*/ 25400 h 4445000"/>
              <a:gd name="connsiteX3" fmla="*/ 12700 w 5359400"/>
              <a:gd name="connsiteY3" fmla="*/ 0 h 4445000"/>
              <a:gd name="connsiteX4" fmla="*/ 0 w 5359400"/>
              <a:gd name="connsiteY4" fmla="*/ 4445000 h 4445000"/>
              <a:gd name="connsiteX0" fmla="*/ 0 w 5334000"/>
              <a:gd name="connsiteY0" fmla="*/ 4445000 h 4445000"/>
              <a:gd name="connsiteX1" fmla="*/ 4619399 w 5334000"/>
              <a:gd name="connsiteY1" fmla="*/ 1987760 h 4445000"/>
              <a:gd name="connsiteX2" fmla="*/ 5334000 w 5334000"/>
              <a:gd name="connsiteY2" fmla="*/ 25400 h 4445000"/>
              <a:gd name="connsiteX3" fmla="*/ 12700 w 5334000"/>
              <a:gd name="connsiteY3" fmla="*/ 0 h 4445000"/>
              <a:gd name="connsiteX4" fmla="*/ 0 w 5334000"/>
              <a:gd name="connsiteY4" fmla="*/ 4445000 h 4445000"/>
              <a:gd name="connsiteX0" fmla="*/ 0 w 5334000"/>
              <a:gd name="connsiteY0" fmla="*/ 4445000 h 4445000"/>
              <a:gd name="connsiteX1" fmla="*/ 4630612 w 5334000"/>
              <a:gd name="connsiteY1" fmla="*/ 1575641 h 4445000"/>
              <a:gd name="connsiteX2" fmla="*/ 5334000 w 5334000"/>
              <a:gd name="connsiteY2" fmla="*/ 25400 h 4445000"/>
              <a:gd name="connsiteX3" fmla="*/ 12700 w 5334000"/>
              <a:gd name="connsiteY3" fmla="*/ 0 h 4445000"/>
              <a:gd name="connsiteX4" fmla="*/ 0 w 5334000"/>
              <a:gd name="connsiteY4" fmla="*/ 4445000 h 4445000"/>
              <a:gd name="connsiteX0" fmla="*/ 0 w 4840667"/>
              <a:gd name="connsiteY0" fmla="*/ 4445000 h 4445000"/>
              <a:gd name="connsiteX1" fmla="*/ 4630612 w 4840667"/>
              <a:gd name="connsiteY1" fmla="*/ 1575641 h 4445000"/>
              <a:gd name="connsiteX2" fmla="*/ 4840667 w 4840667"/>
              <a:gd name="connsiteY2" fmla="*/ 25400 h 4445000"/>
              <a:gd name="connsiteX3" fmla="*/ 12700 w 4840667"/>
              <a:gd name="connsiteY3" fmla="*/ 0 h 4445000"/>
              <a:gd name="connsiteX4" fmla="*/ 0 w 4840667"/>
              <a:gd name="connsiteY4" fmla="*/ 4445000 h 4445000"/>
              <a:gd name="connsiteX0" fmla="*/ 0 w 4840667"/>
              <a:gd name="connsiteY0" fmla="*/ 4445000 h 4445000"/>
              <a:gd name="connsiteX1" fmla="*/ 4451218 w 4840667"/>
              <a:gd name="connsiteY1" fmla="*/ 1693389 h 4445000"/>
              <a:gd name="connsiteX2" fmla="*/ 4840667 w 4840667"/>
              <a:gd name="connsiteY2" fmla="*/ 25400 h 4445000"/>
              <a:gd name="connsiteX3" fmla="*/ 12700 w 4840667"/>
              <a:gd name="connsiteY3" fmla="*/ 0 h 4445000"/>
              <a:gd name="connsiteX4" fmla="*/ 0 w 4840667"/>
              <a:gd name="connsiteY4" fmla="*/ 4445000 h 4445000"/>
              <a:gd name="connsiteX0" fmla="*/ 0 w 4807031"/>
              <a:gd name="connsiteY0" fmla="*/ 4449037 h 4449037"/>
              <a:gd name="connsiteX1" fmla="*/ 4451218 w 4807031"/>
              <a:gd name="connsiteY1" fmla="*/ 1697426 h 4449037"/>
              <a:gd name="connsiteX2" fmla="*/ 4807031 w 4807031"/>
              <a:gd name="connsiteY2" fmla="*/ 0 h 4449037"/>
              <a:gd name="connsiteX3" fmla="*/ 12700 w 4807031"/>
              <a:gd name="connsiteY3" fmla="*/ 4037 h 4449037"/>
              <a:gd name="connsiteX4" fmla="*/ 0 w 4807031"/>
              <a:gd name="connsiteY4" fmla="*/ 4449037 h 4449037"/>
              <a:gd name="connsiteX0" fmla="*/ 0 w 4807031"/>
              <a:gd name="connsiteY0" fmla="*/ 4066355 h 4066355"/>
              <a:gd name="connsiteX1" fmla="*/ 4451218 w 4807031"/>
              <a:gd name="connsiteY1" fmla="*/ 1697426 h 4066355"/>
              <a:gd name="connsiteX2" fmla="*/ 4807031 w 4807031"/>
              <a:gd name="connsiteY2" fmla="*/ 0 h 4066355"/>
              <a:gd name="connsiteX3" fmla="*/ 12700 w 4807031"/>
              <a:gd name="connsiteY3" fmla="*/ 4037 h 4066355"/>
              <a:gd name="connsiteX4" fmla="*/ 0 w 4807031"/>
              <a:gd name="connsiteY4" fmla="*/ 4066355 h 4066355"/>
              <a:gd name="connsiteX0" fmla="*/ 0 w 4807031"/>
              <a:gd name="connsiteY0" fmla="*/ 4066355 h 4066355"/>
              <a:gd name="connsiteX1" fmla="*/ 4395158 w 4807031"/>
              <a:gd name="connsiteY1" fmla="*/ 2374479 h 4066355"/>
              <a:gd name="connsiteX2" fmla="*/ 4807031 w 4807031"/>
              <a:gd name="connsiteY2" fmla="*/ 0 h 4066355"/>
              <a:gd name="connsiteX3" fmla="*/ 12700 w 4807031"/>
              <a:gd name="connsiteY3" fmla="*/ 4037 h 4066355"/>
              <a:gd name="connsiteX4" fmla="*/ 0 w 4807031"/>
              <a:gd name="connsiteY4" fmla="*/ 4066355 h 4066355"/>
              <a:gd name="connsiteX0" fmla="*/ 0 w 4807031"/>
              <a:gd name="connsiteY0" fmla="*/ 4066355 h 4066355"/>
              <a:gd name="connsiteX1" fmla="*/ 4428794 w 4807031"/>
              <a:gd name="connsiteY1" fmla="*/ 2433353 h 4066355"/>
              <a:gd name="connsiteX2" fmla="*/ 4807031 w 4807031"/>
              <a:gd name="connsiteY2" fmla="*/ 0 h 4066355"/>
              <a:gd name="connsiteX3" fmla="*/ 12700 w 4807031"/>
              <a:gd name="connsiteY3" fmla="*/ 4037 h 4066355"/>
              <a:gd name="connsiteX4" fmla="*/ 0 w 4807031"/>
              <a:gd name="connsiteY4" fmla="*/ 4066355 h 4066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7031" h="4066355">
                <a:moveTo>
                  <a:pt x="0" y="4066355"/>
                </a:moveTo>
                <a:lnTo>
                  <a:pt x="4428794" y="2433353"/>
                </a:lnTo>
                <a:lnTo>
                  <a:pt x="4807031" y="0"/>
                </a:lnTo>
                <a:lnTo>
                  <a:pt x="12700" y="4037"/>
                </a:lnTo>
                <a:cubicBezTo>
                  <a:pt x="8467" y="1489937"/>
                  <a:pt x="4233" y="2593155"/>
                  <a:pt x="0" y="4066355"/>
                </a:cubicBezTo>
                <a:close/>
              </a:path>
            </a:pathLst>
          </a:custGeom>
          <a:solidFill>
            <a:schemeClr val="accent1">
              <a:alpha val="50000"/>
            </a:schemeClr>
          </a:solidFill>
          <a:ln>
            <a:no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11" name="Regular Pentagon 10"/>
          <p:cNvSpPr/>
          <p:nvPr/>
        </p:nvSpPr>
        <p:spPr bwMode="auto">
          <a:xfrm flipV="1">
            <a:off x="5054602" y="800108"/>
            <a:ext cx="1586113" cy="3581391"/>
          </a:xfrm>
          <a:custGeom>
            <a:avLst/>
            <a:gdLst>
              <a:gd name="connsiteX0" fmla="*/ 2 w 1536700"/>
              <a:gd name="connsiteY0" fmla="*/ 1309758 h 3429000"/>
              <a:gd name="connsiteX1" fmla="*/ 768350 w 1536700"/>
              <a:gd name="connsiteY1" fmla="*/ 0 h 3429000"/>
              <a:gd name="connsiteX2" fmla="*/ 1536698 w 1536700"/>
              <a:gd name="connsiteY2" fmla="*/ 1309758 h 3429000"/>
              <a:gd name="connsiteX3" fmla="*/ 1243215 w 1536700"/>
              <a:gd name="connsiteY3" fmla="*/ 3428991 h 3429000"/>
              <a:gd name="connsiteX4" fmla="*/ 293485 w 1536700"/>
              <a:gd name="connsiteY4" fmla="*/ 3428991 h 3429000"/>
              <a:gd name="connsiteX5" fmla="*/ 2 w 1536700"/>
              <a:gd name="connsiteY5" fmla="*/ 1309758 h 3429000"/>
              <a:gd name="connsiteX0" fmla="*/ 0 w 1536696"/>
              <a:gd name="connsiteY0" fmla="*/ 1309758 h 3441691"/>
              <a:gd name="connsiteX1" fmla="*/ 768348 w 1536696"/>
              <a:gd name="connsiteY1" fmla="*/ 0 h 3441691"/>
              <a:gd name="connsiteX2" fmla="*/ 1536696 w 1536696"/>
              <a:gd name="connsiteY2" fmla="*/ 1309758 h 3441691"/>
              <a:gd name="connsiteX3" fmla="*/ 1243213 w 1536696"/>
              <a:gd name="connsiteY3" fmla="*/ 3428991 h 3441691"/>
              <a:gd name="connsiteX4" fmla="*/ 14083 w 1536696"/>
              <a:gd name="connsiteY4" fmla="*/ 3441691 h 3441691"/>
              <a:gd name="connsiteX5" fmla="*/ 0 w 1536696"/>
              <a:gd name="connsiteY5" fmla="*/ 1309758 h 3441691"/>
              <a:gd name="connsiteX0" fmla="*/ 0 w 1536696"/>
              <a:gd name="connsiteY0" fmla="*/ 1309758 h 3441691"/>
              <a:gd name="connsiteX1" fmla="*/ 768348 w 1536696"/>
              <a:gd name="connsiteY1" fmla="*/ 0 h 3441691"/>
              <a:gd name="connsiteX2" fmla="*/ 1536696 w 1536696"/>
              <a:gd name="connsiteY2" fmla="*/ 1309758 h 3441691"/>
              <a:gd name="connsiteX3" fmla="*/ 1471813 w 1536696"/>
              <a:gd name="connsiteY3" fmla="*/ 3403591 h 3441691"/>
              <a:gd name="connsiteX4" fmla="*/ 14083 w 1536696"/>
              <a:gd name="connsiteY4" fmla="*/ 3441691 h 3441691"/>
              <a:gd name="connsiteX5" fmla="*/ 0 w 1536696"/>
              <a:gd name="connsiteY5" fmla="*/ 1309758 h 3441691"/>
              <a:gd name="connsiteX0" fmla="*/ 0 w 1586113"/>
              <a:gd name="connsiteY0" fmla="*/ 1309758 h 3441691"/>
              <a:gd name="connsiteX1" fmla="*/ 768348 w 1586113"/>
              <a:gd name="connsiteY1" fmla="*/ 0 h 3441691"/>
              <a:gd name="connsiteX2" fmla="*/ 1536696 w 1586113"/>
              <a:gd name="connsiteY2" fmla="*/ 1309758 h 3441691"/>
              <a:gd name="connsiteX3" fmla="*/ 1586113 w 1586113"/>
              <a:gd name="connsiteY3" fmla="*/ 3403591 h 3441691"/>
              <a:gd name="connsiteX4" fmla="*/ 14083 w 1586113"/>
              <a:gd name="connsiteY4" fmla="*/ 3441691 h 3441691"/>
              <a:gd name="connsiteX5" fmla="*/ 0 w 1586113"/>
              <a:gd name="connsiteY5" fmla="*/ 1309758 h 3441691"/>
              <a:gd name="connsiteX0" fmla="*/ 0 w 1586113"/>
              <a:gd name="connsiteY0" fmla="*/ 1487558 h 3619491"/>
              <a:gd name="connsiteX1" fmla="*/ 793748 w 1586113"/>
              <a:gd name="connsiteY1" fmla="*/ 0 h 3619491"/>
              <a:gd name="connsiteX2" fmla="*/ 1536696 w 1586113"/>
              <a:gd name="connsiteY2" fmla="*/ 14875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536696 w 1586113"/>
              <a:gd name="connsiteY2" fmla="*/ 14875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536696 w 1586113"/>
              <a:gd name="connsiteY2" fmla="*/ 14875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498596 w 1586113"/>
              <a:gd name="connsiteY2" fmla="*/ 15891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498596 w 1586113"/>
              <a:gd name="connsiteY2" fmla="*/ 15637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498596 w 1586113"/>
              <a:gd name="connsiteY2" fmla="*/ 15637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498596 w 1586113"/>
              <a:gd name="connsiteY2" fmla="*/ 15637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576458 h 3619491"/>
              <a:gd name="connsiteX1" fmla="*/ 793748 w 1586113"/>
              <a:gd name="connsiteY1" fmla="*/ 0 h 3619491"/>
              <a:gd name="connsiteX2" fmla="*/ 1498596 w 1586113"/>
              <a:gd name="connsiteY2" fmla="*/ 1563758 h 3619491"/>
              <a:gd name="connsiteX3" fmla="*/ 1586113 w 1586113"/>
              <a:gd name="connsiteY3" fmla="*/ 3581391 h 3619491"/>
              <a:gd name="connsiteX4" fmla="*/ 14083 w 1586113"/>
              <a:gd name="connsiteY4" fmla="*/ 3619491 h 3619491"/>
              <a:gd name="connsiteX5" fmla="*/ 0 w 1586113"/>
              <a:gd name="connsiteY5" fmla="*/ 1576458 h 3619491"/>
              <a:gd name="connsiteX0" fmla="*/ 0 w 1586113"/>
              <a:gd name="connsiteY0" fmla="*/ 1576458 h 3581391"/>
              <a:gd name="connsiteX1" fmla="*/ 793748 w 1586113"/>
              <a:gd name="connsiteY1" fmla="*/ 0 h 3581391"/>
              <a:gd name="connsiteX2" fmla="*/ 1498596 w 1586113"/>
              <a:gd name="connsiteY2" fmla="*/ 1563758 h 3581391"/>
              <a:gd name="connsiteX3" fmla="*/ 1586113 w 1586113"/>
              <a:gd name="connsiteY3" fmla="*/ 3581391 h 3581391"/>
              <a:gd name="connsiteX4" fmla="*/ 14083 w 1586113"/>
              <a:gd name="connsiteY4" fmla="*/ 3568691 h 3581391"/>
              <a:gd name="connsiteX5" fmla="*/ 0 w 1586113"/>
              <a:gd name="connsiteY5" fmla="*/ 1576458 h 358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113" h="3581391">
                <a:moveTo>
                  <a:pt x="0" y="1576458"/>
                </a:moveTo>
                <a:cubicBezTo>
                  <a:pt x="175683" y="1004405"/>
                  <a:pt x="389465" y="470453"/>
                  <a:pt x="793748" y="0"/>
                </a:cubicBezTo>
                <a:cubicBezTo>
                  <a:pt x="1282697" y="572053"/>
                  <a:pt x="1390647" y="1029805"/>
                  <a:pt x="1498596" y="1563758"/>
                </a:cubicBezTo>
                <a:lnTo>
                  <a:pt x="1586113" y="3581391"/>
                </a:lnTo>
                <a:lnTo>
                  <a:pt x="14083" y="3568691"/>
                </a:lnTo>
                <a:cubicBezTo>
                  <a:pt x="9389" y="2858047"/>
                  <a:pt x="4694" y="2287102"/>
                  <a:pt x="0" y="1576458"/>
                </a:cubicBezTo>
                <a:close/>
              </a:path>
            </a:pathLst>
          </a:cu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13" name="Pie 12"/>
          <p:cNvSpPr/>
          <p:nvPr/>
        </p:nvSpPr>
        <p:spPr bwMode="auto">
          <a:xfrm rot="5400000">
            <a:off x="6734716" y="678166"/>
            <a:ext cx="1626948" cy="1877167"/>
          </a:xfrm>
          <a:custGeom>
            <a:avLst/>
            <a:gdLst>
              <a:gd name="connsiteX0" fmla="*/ 4032250 w 4032250"/>
              <a:gd name="connsiteY0" fmla="*/ 1946275 h 3892550"/>
              <a:gd name="connsiteX1" fmla="*/ 2016125 w 4032250"/>
              <a:gd name="connsiteY1" fmla="*/ 3892550 h 3892550"/>
              <a:gd name="connsiteX2" fmla="*/ 2016125 w 4032250"/>
              <a:gd name="connsiteY2" fmla="*/ 1946275 h 3892550"/>
              <a:gd name="connsiteX3" fmla="*/ 4032250 w 4032250"/>
              <a:gd name="connsiteY3" fmla="*/ 1946275 h 3892550"/>
              <a:gd name="connsiteX0" fmla="*/ 1457325 w 1457325"/>
              <a:gd name="connsiteY0" fmla="*/ 0 h 1971675"/>
              <a:gd name="connsiteX1" fmla="*/ 0 w 1457325"/>
              <a:gd name="connsiteY1" fmla="*/ 1971675 h 1971675"/>
              <a:gd name="connsiteX2" fmla="*/ 0 w 1457325"/>
              <a:gd name="connsiteY2" fmla="*/ 25400 h 1971675"/>
              <a:gd name="connsiteX3" fmla="*/ 1457325 w 1457325"/>
              <a:gd name="connsiteY3" fmla="*/ 0 h 1971675"/>
              <a:gd name="connsiteX0" fmla="*/ 1597025 w 1597025"/>
              <a:gd name="connsiteY0" fmla="*/ 0 h 1971675"/>
              <a:gd name="connsiteX1" fmla="*/ 0 w 1597025"/>
              <a:gd name="connsiteY1" fmla="*/ 1971675 h 1971675"/>
              <a:gd name="connsiteX2" fmla="*/ 0 w 1597025"/>
              <a:gd name="connsiteY2" fmla="*/ 25400 h 1971675"/>
              <a:gd name="connsiteX3" fmla="*/ 1597025 w 1597025"/>
              <a:gd name="connsiteY3" fmla="*/ 0 h 1971675"/>
              <a:gd name="connsiteX0" fmla="*/ 1597025 w 1597025"/>
              <a:gd name="connsiteY0" fmla="*/ 0 h 1920875"/>
              <a:gd name="connsiteX1" fmla="*/ 0 w 1597025"/>
              <a:gd name="connsiteY1" fmla="*/ 1920875 h 1920875"/>
              <a:gd name="connsiteX2" fmla="*/ 0 w 1597025"/>
              <a:gd name="connsiteY2" fmla="*/ 25400 h 1920875"/>
              <a:gd name="connsiteX3" fmla="*/ 1597025 w 1597025"/>
              <a:gd name="connsiteY3" fmla="*/ 0 h 1920875"/>
              <a:gd name="connsiteX0" fmla="*/ 1597025 w 1616362"/>
              <a:gd name="connsiteY0" fmla="*/ 0 h 2059516"/>
              <a:gd name="connsiteX1" fmla="*/ 949325 w 1616362"/>
              <a:gd name="connsiteY1" fmla="*/ 1679574 h 2059516"/>
              <a:gd name="connsiteX2" fmla="*/ 0 w 1616362"/>
              <a:gd name="connsiteY2" fmla="*/ 1920875 h 2059516"/>
              <a:gd name="connsiteX3" fmla="*/ 0 w 1616362"/>
              <a:gd name="connsiteY3" fmla="*/ 25400 h 2059516"/>
              <a:gd name="connsiteX4" fmla="*/ 1597025 w 1616362"/>
              <a:gd name="connsiteY4" fmla="*/ 0 h 2059516"/>
              <a:gd name="connsiteX0" fmla="*/ 1597025 w 1616362"/>
              <a:gd name="connsiteY0" fmla="*/ 0 h 2007435"/>
              <a:gd name="connsiteX1" fmla="*/ 949325 w 1616362"/>
              <a:gd name="connsiteY1" fmla="*/ 1679574 h 2007435"/>
              <a:gd name="connsiteX2" fmla="*/ 0 w 1616362"/>
              <a:gd name="connsiteY2" fmla="*/ 1920875 h 2007435"/>
              <a:gd name="connsiteX3" fmla="*/ 0 w 1616362"/>
              <a:gd name="connsiteY3" fmla="*/ 25400 h 2007435"/>
              <a:gd name="connsiteX4" fmla="*/ 1597025 w 1616362"/>
              <a:gd name="connsiteY4" fmla="*/ 0 h 2007435"/>
              <a:gd name="connsiteX0" fmla="*/ 1597025 w 1619102"/>
              <a:gd name="connsiteY0" fmla="*/ 0 h 2021086"/>
              <a:gd name="connsiteX1" fmla="*/ 1025528 w 1619102"/>
              <a:gd name="connsiteY1" fmla="*/ 1781174 h 2021086"/>
              <a:gd name="connsiteX2" fmla="*/ 0 w 1619102"/>
              <a:gd name="connsiteY2" fmla="*/ 1920875 h 2021086"/>
              <a:gd name="connsiteX3" fmla="*/ 0 w 1619102"/>
              <a:gd name="connsiteY3" fmla="*/ 25400 h 2021086"/>
              <a:gd name="connsiteX4" fmla="*/ 1597025 w 1619102"/>
              <a:gd name="connsiteY4" fmla="*/ 0 h 2021086"/>
              <a:gd name="connsiteX0" fmla="*/ 1597025 w 1619102"/>
              <a:gd name="connsiteY0" fmla="*/ 0 h 1920875"/>
              <a:gd name="connsiteX1" fmla="*/ 1025528 w 1619102"/>
              <a:gd name="connsiteY1" fmla="*/ 1781174 h 1920875"/>
              <a:gd name="connsiteX2" fmla="*/ 0 w 1619102"/>
              <a:gd name="connsiteY2" fmla="*/ 1920875 h 1920875"/>
              <a:gd name="connsiteX3" fmla="*/ 0 w 1619102"/>
              <a:gd name="connsiteY3" fmla="*/ 25400 h 1920875"/>
              <a:gd name="connsiteX4" fmla="*/ 1597025 w 1619102"/>
              <a:gd name="connsiteY4" fmla="*/ 0 h 1920875"/>
              <a:gd name="connsiteX0" fmla="*/ 1597025 w 1619102"/>
              <a:gd name="connsiteY0" fmla="*/ 0 h 1870075"/>
              <a:gd name="connsiteX1" fmla="*/ 1025528 w 1619102"/>
              <a:gd name="connsiteY1" fmla="*/ 1781174 h 1870075"/>
              <a:gd name="connsiteX2" fmla="*/ 12703 w 1619102"/>
              <a:gd name="connsiteY2" fmla="*/ 1870075 h 1870075"/>
              <a:gd name="connsiteX3" fmla="*/ 0 w 1619102"/>
              <a:gd name="connsiteY3" fmla="*/ 25400 h 1870075"/>
              <a:gd name="connsiteX4" fmla="*/ 1597025 w 1619102"/>
              <a:gd name="connsiteY4" fmla="*/ 0 h 1870075"/>
              <a:gd name="connsiteX0" fmla="*/ 1597025 w 1619102"/>
              <a:gd name="connsiteY0" fmla="*/ 0 h 1873626"/>
              <a:gd name="connsiteX1" fmla="*/ 1025528 w 1619102"/>
              <a:gd name="connsiteY1" fmla="*/ 1781174 h 1873626"/>
              <a:gd name="connsiteX2" fmla="*/ 12703 w 1619102"/>
              <a:gd name="connsiteY2" fmla="*/ 1870075 h 1873626"/>
              <a:gd name="connsiteX3" fmla="*/ 0 w 1619102"/>
              <a:gd name="connsiteY3" fmla="*/ 25400 h 1873626"/>
              <a:gd name="connsiteX4" fmla="*/ 1597025 w 1619102"/>
              <a:gd name="connsiteY4" fmla="*/ 0 h 1873626"/>
              <a:gd name="connsiteX0" fmla="*/ 1597025 w 1619102"/>
              <a:gd name="connsiteY0" fmla="*/ 0 h 1877167"/>
              <a:gd name="connsiteX1" fmla="*/ 1025528 w 1619102"/>
              <a:gd name="connsiteY1" fmla="*/ 1781174 h 1877167"/>
              <a:gd name="connsiteX2" fmla="*/ 12703 w 1619102"/>
              <a:gd name="connsiteY2" fmla="*/ 1870075 h 1877167"/>
              <a:gd name="connsiteX3" fmla="*/ 0 w 1619102"/>
              <a:gd name="connsiteY3" fmla="*/ 25400 h 1877167"/>
              <a:gd name="connsiteX4" fmla="*/ 1597025 w 1619102"/>
              <a:gd name="connsiteY4" fmla="*/ 0 h 1877167"/>
              <a:gd name="connsiteX0" fmla="*/ 1597025 w 1626948"/>
              <a:gd name="connsiteY0" fmla="*/ 0 h 1877167"/>
              <a:gd name="connsiteX1" fmla="*/ 1025528 w 1626948"/>
              <a:gd name="connsiteY1" fmla="*/ 1781174 h 1877167"/>
              <a:gd name="connsiteX2" fmla="*/ 12703 w 1626948"/>
              <a:gd name="connsiteY2" fmla="*/ 1870075 h 1877167"/>
              <a:gd name="connsiteX3" fmla="*/ 0 w 1626948"/>
              <a:gd name="connsiteY3" fmla="*/ 25400 h 1877167"/>
              <a:gd name="connsiteX4" fmla="*/ 1597025 w 1626948"/>
              <a:gd name="connsiteY4" fmla="*/ 0 h 187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948" h="1877167">
                <a:moveTo>
                  <a:pt x="1597025" y="0"/>
                </a:moveTo>
                <a:cubicBezTo>
                  <a:pt x="1721379" y="292629"/>
                  <a:pt x="1444102" y="1295928"/>
                  <a:pt x="1025528" y="1781174"/>
                </a:cubicBezTo>
                <a:cubicBezTo>
                  <a:pt x="683157" y="1847320"/>
                  <a:pt x="429160" y="1896004"/>
                  <a:pt x="12703" y="1870075"/>
                </a:cubicBezTo>
                <a:cubicBezTo>
                  <a:pt x="8469" y="1255183"/>
                  <a:pt x="4234" y="640292"/>
                  <a:pt x="0" y="25400"/>
                </a:cubicBezTo>
                <a:cubicBezTo>
                  <a:pt x="672042" y="25400"/>
                  <a:pt x="924983" y="0"/>
                  <a:pt x="1597025" y="0"/>
                </a:cubicBezTo>
                <a:close/>
              </a:path>
            </a:pathLst>
          </a:custGeom>
          <a:solidFill>
            <a:srgbClr val="FF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16" name="TextBox 15"/>
          <p:cNvSpPr txBox="1"/>
          <p:nvPr/>
        </p:nvSpPr>
        <p:spPr>
          <a:xfrm>
            <a:off x="5651500" y="4521200"/>
            <a:ext cx="838200" cy="923330"/>
          </a:xfrm>
          <a:prstGeom prst="rect">
            <a:avLst/>
          </a:prstGeom>
          <a:noFill/>
        </p:spPr>
        <p:txBody>
          <a:bodyPr wrap="square" rtlCol="0">
            <a:spAutoFit/>
          </a:bodyPr>
          <a:lstStyle/>
          <a:p>
            <a:r>
              <a:rPr lang="en-US" dirty="0" smtClean="0">
                <a:solidFill>
                  <a:srgbClr val="000000"/>
                </a:solidFill>
                <a:latin typeface="Arial"/>
                <a:ea typeface="Osaka"/>
                <a:cs typeface="Osaka"/>
              </a:rPr>
              <a:t>You Are Here</a:t>
            </a:r>
            <a:endParaRPr lang="en-US" dirty="0">
              <a:solidFill>
                <a:srgbClr val="000000"/>
              </a:solidFill>
              <a:latin typeface="Arial"/>
              <a:ea typeface="Osaka"/>
              <a:cs typeface="Osaka"/>
            </a:endParaRPr>
          </a:p>
        </p:txBody>
      </p:sp>
      <p:sp>
        <p:nvSpPr>
          <p:cNvPr id="20" name="Isosceles Triangle 11"/>
          <p:cNvSpPr/>
          <p:nvPr/>
        </p:nvSpPr>
        <p:spPr bwMode="auto">
          <a:xfrm flipV="1">
            <a:off x="1624287" y="800100"/>
            <a:ext cx="3468413" cy="879434"/>
          </a:xfrm>
          <a:custGeom>
            <a:avLst/>
            <a:gdLst>
              <a:gd name="connsiteX0" fmla="*/ 0 w 4470400"/>
              <a:gd name="connsiteY0" fmla="*/ 939800 h 939800"/>
              <a:gd name="connsiteX1" fmla="*/ 2290097 w 4470400"/>
              <a:gd name="connsiteY1" fmla="*/ 0 h 939800"/>
              <a:gd name="connsiteX2" fmla="*/ 4470400 w 4470400"/>
              <a:gd name="connsiteY2" fmla="*/ 939800 h 939800"/>
              <a:gd name="connsiteX3" fmla="*/ 0 w 4470400"/>
              <a:gd name="connsiteY3" fmla="*/ 939800 h 939800"/>
              <a:gd name="connsiteX0" fmla="*/ 0 w 3086100"/>
              <a:gd name="connsiteY0" fmla="*/ 939800 h 939800"/>
              <a:gd name="connsiteX1" fmla="*/ 2290097 w 3086100"/>
              <a:gd name="connsiteY1" fmla="*/ 0 h 939800"/>
              <a:gd name="connsiteX2" fmla="*/ 3086100 w 3086100"/>
              <a:gd name="connsiteY2" fmla="*/ 939800 h 939800"/>
              <a:gd name="connsiteX3" fmla="*/ 0 w 3086100"/>
              <a:gd name="connsiteY3" fmla="*/ 939800 h 939800"/>
              <a:gd name="connsiteX0" fmla="*/ 0 w 3086100"/>
              <a:gd name="connsiteY0" fmla="*/ 752384 h 752384"/>
              <a:gd name="connsiteX1" fmla="*/ 2182606 w 3086100"/>
              <a:gd name="connsiteY1" fmla="*/ 0 h 752384"/>
              <a:gd name="connsiteX2" fmla="*/ 3086100 w 3086100"/>
              <a:gd name="connsiteY2" fmla="*/ 752384 h 752384"/>
              <a:gd name="connsiteX3" fmla="*/ 0 w 3086100"/>
              <a:gd name="connsiteY3" fmla="*/ 752384 h 752384"/>
              <a:gd name="connsiteX0" fmla="*/ 0 w 2935613"/>
              <a:gd name="connsiteY0" fmla="*/ 763408 h 763408"/>
              <a:gd name="connsiteX1" fmla="*/ 2032119 w 2935613"/>
              <a:gd name="connsiteY1" fmla="*/ 0 h 763408"/>
              <a:gd name="connsiteX2" fmla="*/ 2935613 w 2935613"/>
              <a:gd name="connsiteY2" fmla="*/ 752384 h 763408"/>
              <a:gd name="connsiteX3" fmla="*/ 0 w 2935613"/>
              <a:gd name="connsiteY3" fmla="*/ 763408 h 763408"/>
            </a:gdLst>
            <a:ahLst/>
            <a:cxnLst>
              <a:cxn ang="0">
                <a:pos x="connsiteX0" y="connsiteY0"/>
              </a:cxn>
              <a:cxn ang="0">
                <a:pos x="connsiteX1" y="connsiteY1"/>
              </a:cxn>
              <a:cxn ang="0">
                <a:pos x="connsiteX2" y="connsiteY2"/>
              </a:cxn>
              <a:cxn ang="0">
                <a:pos x="connsiteX3" y="connsiteY3"/>
              </a:cxn>
            </a:cxnLst>
            <a:rect l="l" t="t" r="r" b="b"/>
            <a:pathLst>
              <a:path w="2935613" h="763408">
                <a:moveTo>
                  <a:pt x="0" y="763408"/>
                </a:moveTo>
                <a:lnTo>
                  <a:pt x="2032119" y="0"/>
                </a:lnTo>
                <a:lnTo>
                  <a:pt x="2935613" y="752384"/>
                </a:lnTo>
                <a:lnTo>
                  <a:pt x="0" y="763408"/>
                </a:lnTo>
                <a:close/>
              </a:path>
            </a:pathLst>
          </a:custGeom>
          <a:solidFill>
            <a:srgbClr val="FFFF00">
              <a:alpha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14" name="5-Point Star 13"/>
          <p:cNvSpPr/>
          <p:nvPr/>
        </p:nvSpPr>
        <p:spPr bwMode="auto">
          <a:xfrm>
            <a:off x="4838700" y="4127500"/>
            <a:ext cx="419100" cy="4064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15" name="Bent Arrow 14"/>
          <p:cNvSpPr/>
          <p:nvPr/>
        </p:nvSpPr>
        <p:spPr bwMode="auto">
          <a:xfrm rot="16200000">
            <a:off x="5021517" y="4386512"/>
            <a:ext cx="572462" cy="789114"/>
          </a:xfrm>
          <a:prstGeom prst="ben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25" name="Isosceles Triangle 11"/>
          <p:cNvSpPr/>
          <p:nvPr/>
        </p:nvSpPr>
        <p:spPr bwMode="auto">
          <a:xfrm flipV="1">
            <a:off x="3580087" y="774699"/>
            <a:ext cx="2452413" cy="917534"/>
          </a:xfrm>
          <a:custGeom>
            <a:avLst/>
            <a:gdLst>
              <a:gd name="connsiteX0" fmla="*/ 0 w 4470400"/>
              <a:gd name="connsiteY0" fmla="*/ 939800 h 939800"/>
              <a:gd name="connsiteX1" fmla="*/ 2290097 w 4470400"/>
              <a:gd name="connsiteY1" fmla="*/ 0 h 939800"/>
              <a:gd name="connsiteX2" fmla="*/ 4470400 w 4470400"/>
              <a:gd name="connsiteY2" fmla="*/ 939800 h 939800"/>
              <a:gd name="connsiteX3" fmla="*/ 0 w 4470400"/>
              <a:gd name="connsiteY3" fmla="*/ 939800 h 939800"/>
              <a:gd name="connsiteX0" fmla="*/ 0 w 3086100"/>
              <a:gd name="connsiteY0" fmla="*/ 939800 h 939800"/>
              <a:gd name="connsiteX1" fmla="*/ 2290097 w 3086100"/>
              <a:gd name="connsiteY1" fmla="*/ 0 h 939800"/>
              <a:gd name="connsiteX2" fmla="*/ 3086100 w 3086100"/>
              <a:gd name="connsiteY2" fmla="*/ 939800 h 939800"/>
              <a:gd name="connsiteX3" fmla="*/ 0 w 3086100"/>
              <a:gd name="connsiteY3" fmla="*/ 939800 h 939800"/>
              <a:gd name="connsiteX0" fmla="*/ 0 w 3086100"/>
              <a:gd name="connsiteY0" fmla="*/ 752384 h 752384"/>
              <a:gd name="connsiteX1" fmla="*/ 2182606 w 3086100"/>
              <a:gd name="connsiteY1" fmla="*/ 0 h 752384"/>
              <a:gd name="connsiteX2" fmla="*/ 3086100 w 3086100"/>
              <a:gd name="connsiteY2" fmla="*/ 752384 h 752384"/>
              <a:gd name="connsiteX3" fmla="*/ 0 w 3086100"/>
              <a:gd name="connsiteY3" fmla="*/ 752384 h 752384"/>
              <a:gd name="connsiteX0" fmla="*/ 0 w 2935613"/>
              <a:gd name="connsiteY0" fmla="*/ 763408 h 763408"/>
              <a:gd name="connsiteX1" fmla="*/ 2032119 w 2935613"/>
              <a:gd name="connsiteY1" fmla="*/ 0 h 763408"/>
              <a:gd name="connsiteX2" fmla="*/ 2935613 w 2935613"/>
              <a:gd name="connsiteY2" fmla="*/ 752384 h 763408"/>
              <a:gd name="connsiteX3" fmla="*/ 0 w 2935613"/>
              <a:gd name="connsiteY3" fmla="*/ 763408 h 763408"/>
              <a:gd name="connsiteX0" fmla="*/ 0 w 2032119"/>
              <a:gd name="connsiteY0" fmla="*/ 763408 h 763408"/>
              <a:gd name="connsiteX1" fmla="*/ 2032119 w 2032119"/>
              <a:gd name="connsiteY1" fmla="*/ 0 h 763408"/>
              <a:gd name="connsiteX2" fmla="*/ 1656471 w 2032119"/>
              <a:gd name="connsiteY2" fmla="*/ 752384 h 763408"/>
              <a:gd name="connsiteX3" fmla="*/ 0 w 2032119"/>
              <a:gd name="connsiteY3" fmla="*/ 763408 h 763408"/>
              <a:gd name="connsiteX0" fmla="*/ 0 w 1656471"/>
              <a:gd name="connsiteY0" fmla="*/ 575992 h 575992"/>
              <a:gd name="connsiteX1" fmla="*/ 1268934 w 1656471"/>
              <a:gd name="connsiteY1" fmla="*/ 0 h 575992"/>
              <a:gd name="connsiteX2" fmla="*/ 1656471 w 1656471"/>
              <a:gd name="connsiteY2" fmla="*/ 564968 h 575992"/>
              <a:gd name="connsiteX3" fmla="*/ 0 w 1656471"/>
              <a:gd name="connsiteY3" fmla="*/ 575992 h 575992"/>
              <a:gd name="connsiteX0" fmla="*/ 0 w 1656471"/>
              <a:gd name="connsiteY0" fmla="*/ 620090 h 620090"/>
              <a:gd name="connsiteX1" fmla="*/ 1537661 w 1656471"/>
              <a:gd name="connsiteY1" fmla="*/ 0 h 620090"/>
              <a:gd name="connsiteX2" fmla="*/ 1656471 w 1656471"/>
              <a:gd name="connsiteY2" fmla="*/ 609066 h 620090"/>
              <a:gd name="connsiteX3" fmla="*/ 0 w 1656471"/>
              <a:gd name="connsiteY3" fmla="*/ 620090 h 620090"/>
              <a:gd name="connsiteX0" fmla="*/ 0 w 1753213"/>
              <a:gd name="connsiteY0" fmla="*/ 620090 h 983898"/>
              <a:gd name="connsiteX1" fmla="*/ 1537661 w 1753213"/>
              <a:gd name="connsiteY1" fmla="*/ 0 h 983898"/>
              <a:gd name="connsiteX2" fmla="*/ 1753213 w 1753213"/>
              <a:gd name="connsiteY2" fmla="*/ 983898 h 983898"/>
              <a:gd name="connsiteX3" fmla="*/ 0 w 1753213"/>
              <a:gd name="connsiteY3" fmla="*/ 620090 h 983898"/>
              <a:gd name="connsiteX0" fmla="*/ 0 w 1946697"/>
              <a:gd name="connsiteY0" fmla="*/ 620090 h 994922"/>
              <a:gd name="connsiteX1" fmla="*/ 1537661 w 1946697"/>
              <a:gd name="connsiteY1" fmla="*/ 0 h 994922"/>
              <a:gd name="connsiteX2" fmla="*/ 1946697 w 1946697"/>
              <a:gd name="connsiteY2" fmla="*/ 994922 h 994922"/>
              <a:gd name="connsiteX3" fmla="*/ 0 w 1946697"/>
              <a:gd name="connsiteY3" fmla="*/ 620090 h 994922"/>
              <a:gd name="connsiteX0" fmla="*/ 0 w 2086435"/>
              <a:gd name="connsiteY0" fmla="*/ 620090 h 972873"/>
              <a:gd name="connsiteX1" fmla="*/ 1537661 w 2086435"/>
              <a:gd name="connsiteY1" fmla="*/ 0 h 972873"/>
              <a:gd name="connsiteX2" fmla="*/ 2086435 w 2086435"/>
              <a:gd name="connsiteY2" fmla="*/ 972873 h 972873"/>
              <a:gd name="connsiteX3" fmla="*/ 0 w 2086435"/>
              <a:gd name="connsiteY3" fmla="*/ 620090 h 972873"/>
              <a:gd name="connsiteX0" fmla="*/ 0 w 2086435"/>
              <a:gd name="connsiteY0" fmla="*/ 432674 h 785457"/>
              <a:gd name="connsiteX1" fmla="*/ 1591406 w 2086435"/>
              <a:gd name="connsiteY1" fmla="*/ 0 h 785457"/>
              <a:gd name="connsiteX2" fmla="*/ 2086435 w 2086435"/>
              <a:gd name="connsiteY2" fmla="*/ 785457 h 785457"/>
              <a:gd name="connsiteX3" fmla="*/ 0 w 2086435"/>
              <a:gd name="connsiteY3" fmla="*/ 432674 h 785457"/>
              <a:gd name="connsiteX0" fmla="*/ 0 w 2075686"/>
              <a:gd name="connsiteY0" fmla="*/ 785457 h 785457"/>
              <a:gd name="connsiteX1" fmla="*/ 1580657 w 2075686"/>
              <a:gd name="connsiteY1" fmla="*/ 0 h 785457"/>
              <a:gd name="connsiteX2" fmla="*/ 2075686 w 2075686"/>
              <a:gd name="connsiteY2" fmla="*/ 785457 h 785457"/>
              <a:gd name="connsiteX3" fmla="*/ 0 w 2075686"/>
              <a:gd name="connsiteY3" fmla="*/ 785457 h 785457"/>
              <a:gd name="connsiteX0" fmla="*/ 0 w 2075686"/>
              <a:gd name="connsiteY0" fmla="*/ 730335 h 730335"/>
              <a:gd name="connsiteX1" fmla="*/ 1645152 w 2075686"/>
              <a:gd name="connsiteY1" fmla="*/ 0 h 730335"/>
              <a:gd name="connsiteX2" fmla="*/ 2075686 w 2075686"/>
              <a:gd name="connsiteY2" fmla="*/ 730335 h 730335"/>
              <a:gd name="connsiteX3" fmla="*/ 0 w 2075686"/>
              <a:gd name="connsiteY3" fmla="*/ 730335 h 730335"/>
              <a:gd name="connsiteX0" fmla="*/ 0 w 2075686"/>
              <a:gd name="connsiteY0" fmla="*/ 763408 h 763408"/>
              <a:gd name="connsiteX1" fmla="*/ 1645152 w 2075686"/>
              <a:gd name="connsiteY1" fmla="*/ 0 h 763408"/>
              <a:gd name="connsiteX2" fmla="*/ 2075686 w 2075686"/>
              <a:gd name="connsiteY2" fmla="*/ 763408 h 763408"/>
              <a:gd name="connsiteX3" fmla="*/ 0 w 2075686"/>
              <a:gd name="connsiteY3" fmla="*/ 763408 h 763408"/>
              <a:gd name="connsiteX0" fmla="*/ 0 w 2075686"/>
              <a:gd name="connsiteY0" fmla="*/ 796481 h 796481"/>
              <a:gd name="connsiteX1" fmla="*/ 1645152 w 2075686"/>
              <a:gd name="connsiteY1" fmla="*/ 0 h 796481"/>
              <a:gd name="connsiteX2" fmla="*/ 2075686 w 2075686"/>
              <a:gd name="connsiteY2" fmla="*/ 763408 h 796481"/>
              <a:gd name="connsiteX3" fmla="*/ 0 w 2075686"/>
              <a:gd name="connsiteY3" fmla="*/ 796481 h 796481"/>
            </a:gdLst>
            <a:ahLst/>
            <a:cxnLst>
              <a:cxn ang="0">
                <a:pos x="connsiteX0" y="connsiteY0"/>
              </a:cxn>
              <a:cxn ang="0">
                <a:pos x="connsiteX1" y="connsiteY1"/>
              </a:cxn>
              <a:cxn ang="0">
                <a:pos x="connsiteX2" y="connsiteY2"/>
              </a:cxn>
              <a:cxn ang="0">
                <a:pos x="connsiteX3" y="connsiteY3"/>
              </a:cxn>
            </a:cxnLst>
            <a:rect l="l" t="t" r="r" b="b"/>
            <a:pathLst>
              <a:path w="2075686" h="796481">
                <a:moveTo>
                  <a:pt x="0" y="796481"/>
                </a:moveTo>
                <a:lnTo>
                  <a:pt x="1645152" y="0"/>
                </a:lnTo>
                <a:lnTo>
                  <a:pt x="2075686" y="763408"/>
                </a:lnTo>
                <a:lnTo>
                  <a:pt x="0" y="796481"/>
                </a:lnTo>
                <a:close/>
              </a:path>
            </a:pathLst>
          </a:custGeom>
          <a:solidFill>
            <a:srgbClr val="FFFF00">
              <a:alpha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17" name="TextBox 16"/>
          <p:cNvSpPr txBox="1"/>
          <p:nvPr/>
        </p:nvSpPr>
        <p:spPr>
          <a:xfrm>
            <a:off x="6286500" y="4368800"/>
            <a:ext cx="2133600" cy="1754327"/>
          </a:xfrm>
          <a:prstGeom prst="rect">
            <a:avLst/>
          </a:prstGeom>
          <a:noFill/>
        </p:spPr>
        <p:txBody>
          <a:bodyPr wrap="square" rtlCol="0">
            <a:spAutoFit/>
          </a:bodyPr>
          <a:lstStyle/>
          <a:p>
            <a:pPr algn="r"/>
            <a:r>
              <a:rPr lang="en-US" dirty="0" smtClean="0">
                <a:solidFill>
                  <a:srgbClr val="0000FF"/>
                </a:solidFill>
              </a:rPr>
              <a:t>Radial Velocity</a:t>
            </a:r>
          </a:p>
          <a:p>
            <a:pPr algn="r"/>
            <a:r>
              <a:rPr lang="en-US" dirty="0" smtClean="0">
                <a:solidFill>
                  <a:srgbClr val="FF0000"/>
                </a:solidFill>
              </a:rPr>
              <a:t>Transit</a:t>
            </a:r>
          </a:p>
          <a:p>
            <a:pPr algn="r"/>
            <a:r>
              <a:rPr lang="en-US" i="1" dirty="0" err="1" smtClean="0">
                <a:solidFill>
                  <a:srgbClr val="FF6FCF"/>
                </a:solidFill>
              </a:rPr>
              <a:t>Kepler</a:t>
            </a:r>
            <a:endParaRPr lang="en-US" i="1" dirty="0" smtClean="0">
              <a:solidFill>
                <a:srgbClr val="FF6FCF"/>
              </a:solidFill>
            </a:endParaRPr>
          </a:p>
          <a:p>
            <a:pPr algn="r"/>
            <a:r>
              <a:rPr lang="en-US" dirty="0" smtClean="0">
                <a:solidFill>
                  <a:srgbClr val="FF8000"/>
                </a:solidFill>
              </a:rPr>
              <a:t>Direct Imaging</a:t>
            </a:r>
          </a:p>
          <a:p>
            <a:pPr algn="r"/>
            <a:r>
              <a:rPr lang="en-US" dirty="0" err="1" smtClean="0">
                <a:solidFill>
                  <a:srgbClr val="008000"/>
                </a:solidFill>
              </a:rPr>
              <a:t>Microlensing</a:t>
            </a:r>
            <a:endParaRPr lang="en-US" dirty="0" smtClean="0">
              <a:solidFill>
                <a:srgbClr val="008000"/>
              </a:solidFill>
            </a:endParaRPr>
          </a:p>
          <a:p>
            <a:pPr algn="r"/>
            <a:r>
              <a:rPr lang="en-US" dirty="0" smtClean="0">
                <a:solidFill>
                  <a:srgbClr val="BFBF00"/>
                </a:solidFill>
              </a:rPr>
              <a:t>Astrometry</a:t>
            </a:r>
          </a:p>
        </p:txBody>
      </p:sp>
      <p:sp>
        <p:nvSpPr>
          <p:cNvPr id="4" name="Cloud 3"/>
          <p:cNvSpPr/>
          <p:nvPr/>
        </p:nvSpPr>
        <p:spPr bwMode="auto">
          <a:xfrm>
            <a:off x="6273800" y="317500"/>
            <a:ext cx="3162300" cy="3098800"/>
          </a:xfrm>
          <a:prstGeom prst="cloud">
            <a:avLst/>
          </a:prstGeom>
          <a:solidFill>
            <a:srgbClr val="FFBD5B"/>
          </a:solidFill>
          <a:ln w="952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en-US" sz="1600" dirty="0" smtClean="0">
                <a:solidFill>
                  <a:schemeClr val="bg1"/>
                </a:solidFill>
              </a:rPr>
              <a:t>Fewer planets found by direct imaging than predicted (e.g., </a:t>
            </a:r>
            <a:r>
              <a:rPr lang="en-US" sz="1600" dirty="0" err="1" smtClean="0">
                <a:solidFill>
                  <a:schemeClr val="bg1"/>
                </a:solidFill>
              </a:rPr>
              <a:t>Lafreniere</a:t>
            </a:r>
            <a:r>
              <a:rPr lang="en-US" sz="1600" dirty="0" smtClean="0">
                <a:solidFill>
                  <a:schemeClr val="bg1"/>
                </a:solidFill>
              </a:rPr>
              <a:t> </a:t>
            </a:r>
            <a:r>
              <a:rPr lang="en-US" sz="1600" dirty="0">
                <a:solidFill>
                  <a:schemeClr val="bg1"/>
                </a:solidFill>
              </a:rPr>
              <a:t>et al. 2007, Nielsen &amp; Close 2010, Biller et al. 2013, Brandt et al. 2014) </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Helvetica" charset="0"/>
              <a:ea typeface="ＭＳ Ｐゴシック" charset="-128"/>
              <a:cs typeface="ＭＳ Ｐゴシック" charset="-128"/>
            </a:endParaRPr>
          </a:p>
        </p:txBody>
      </p:sp>
      <p:sp>
        <p:nvSpPr>
          <p:cNvPr id="2" name="Right Arrow 1"/>
          <p:cNvSpPr/>
          <p:nvPr/>
        </p:nvSpPr>
        <p:spPr bwMode="auto">
          <a:xfrm rot="20803549">
            <a:off x="2397847" y="1317312"/>
            <a:ext cx="4300515" cy="189270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kumimoji="0" lang="en-US" b="0" i="0" u="none" strike="noStrike" cap="none" normalizeH="0" baseline="0" dirty="0" smtClean="0">
                <a:ln>
                  <a:noFill/>
                </a:ln>
                <a:solidFill>
                  <a:schemeClr val="tx1"/>
                </a:solidFill>
                <a:effectLst/>
                <a:latin typeface="Helvetica" charset="0"/>
                <a:ea typeface="ＭＳ Ｐゴシック" charset="-128"/>
                <a:cs typeface="ＭＳ Ｐゴシック" charset="-128"/>
              </a:rPr>
              <a:t>Extrapolate Cumming et al.</a:t>
            </a:r>
            <a:r>
              <a:rPr kumimoji="0" lang="en-US" b="0" i="0" u="none" strike="noStrike" cap="none" normalizeH="0" dirty="0" smtClean="0">
                <a:ln>
                  <a:noFill/>
                </a:ln>
                <a:solidFill>
                  <a:schemeClr val="tx1"/>
                </a:solidFill>
                <a:effectLst/>
                <a:latin typeface="Helvetica" charset="0"/>
                <a:ea typeface="ＭＳ Ｐゴシック" charset="-128"/>
                <a:cs typeface="ＭＳ Ｐゴシック" charset="-128"/>
              </a:rPr>
              <a:t> (2008) </a:t>
            </a:r>
            <a:r>
              <a:rPr kumimoji="0" lang="en-US" b="0" i="0" u="none" strike="noStrike" cap="none" normalizeH="0" dirty="0" err="1" smtClean="0">
                <a:ln>
                  <a:noFill/>
                </a:ln>
                <a:solidFill>
                  <a:schemeClr val="tx1"/>
                </a:solidFill>
                <a:effectLst/>
                <a:latin typeface="Helvetica" charset="0"/>
                <a:ea typeface="ＭＳ Ｐゴシック" charset="-128"/>
                <a:cs typeface="ＭＳ Ｐゴシック" charset="-128"/>
              </a:rPr>
              <a:t>df</a:t>
            </a:r>
            <a:r>
              <a:rPr kumimoji="0" lang="en-US" b="0" i="0" u="none" strike="noStrike" cap="none" normalizeH="0" dirty="0" smtClean="0">
                <a:ln>
                  <a:noFill/>
                </a:ln>
                <a:solidFill>
                  <a:schemeClr val="tx1"/>
                </a:solidFill>
                <a:effectLst/>
                <a:latin typeface="Helvetica" charset="0"/>
                <a:ea typeface="ＭＳ Ｐゴシック" charset="-128"/>
                <a:cs typeface="ＭＳ Ｐゴシック" charset="-128"/>
              </a:rPr>
              <a:t> </a:t>
            </a:r>
            <a:r>
              <a:rPr lang="en-US" dirty="0" smtClean="0">
                <a:latin typeface="ESSTIXThree"/>
                <a:cs typeface="ESSTIXThree"/>
              </a:rPr>
              <a:t>= C </a:t>
            </a:r>
            <a:r>
              <a:rPr lang="en-US" dirty="0" smtClean="0">
                <a:latin typeface="Helvetica"/>
                <a:cs typeface="Helvetica"/>
              </a:rPr>
              <a:t>M</a:t>
            </a:r>
            <a:r>
              <a:rPr lang="en-US" baseline="30000" dirty="0" smtClean="0">
                <a:latin typeface="Helvetica"/>
                <a:cs typeface="Helvetica"/>
              </a:rPr>
              <a:t>-0.31</a:t>
            </a:r>
            <a:r>
              <a:rPr kumimoji="0" lang="en-US" b="0" i="0" u="none" strike="noStrike" cap="none" normalizeH="0" baseline="30000" dirty="0" smtClean="0">
                <a:ln>
                  <a:noFill/>
                </a:ln>
                <a:solidFill>
                  <a:schemeClr val="tx1"/>
                </a:solidFill>
                <a:effectLst/>
                <a:latin typeface="Helvetica"/>
                <a:ea typeface="ＭＳ Ｐゴシック" charset="-128"/>
                <a:cs typeface="Helvetica"/>
              </a:rPr>
              <a:t>±0.2</a:t>
            </a:r>
            <a:r>
              <a:rPr kumimoji="0" lang="en-US" b="0" i="0" u="none" strike="noStrike" cap="none" normalizeH="0" dirty="0" smtClean="0">
                <a:ln>
                  <a:noFill/>
                </a:ln>
                <a:solidFill>
                  <a:schemeClr val="tx1"/>
                </a:solidFill>
                <a:effectLst/>
                <a:latin typeface="Helvetica"/>
                <a:ea typeface="ＭＳ Ｐゴシック" charset="-128"/>
                <a:cs typeface="Helvetica"/>
              </a:rPr>
              <a:t>P</a:t>
            </a:r>
            <a:r>
              <a:rPr lang="en-US" baseline="30000" dirty="0" smtClean="0">
                <a:latin typeface="Helvetica"/>
                <a:cs typeface="Helvetica"/>
              </a:rPr>
              <a:t>0.26</a:t>
            </a:r>
            <a:r>
              <a:rPr lang="en-US" baseline="30000" dirty="0" smtClean="0">
                <a:latin typeface="Helvetica"/>
                <a:ea typeface="ＭＳ Ｐゴシック" charset="-128"/>
                <a:cs typeface="Helvetica"/>
              </a:rPr>
              <a:t>±0.1 </a:t>
            </a:r>
            <a:r>
              <a:rPr lang="en-US" dirty="0" err="1" smtClean="0">
                <a:latin typeface="Helvetica"/>
                <a:ea typeface="ＭＳ Ｐゴシック" charset="-128"/>
                <a:cs typeface="Helvetica"/>
              </a:rPr>
              <a:t>dlnM</a:t>
            </a:r>
            <a:r>
              <a:rPr lang="en-US" dirty="0" smtClean="0">
                <a:latin typeface="Helvetica"/>
                <a:ea typeface="ＭＳ Ｐゴシック" charset="-128"/>
                <a:cs typeface="Helvetica"/>
              </a:rPr>
              <a:t> </a:t>
            </a:r>
            <a:r>
              <a:rPr lang="en-US" dirty="0" err="1" smtClean="0">
                <a:latin typeface="Helvetica"/>
                <a:ea typeface="ＭＳ Ｐゴシック" charset="-128"/>
                <a:cs typeface="Helvetica"/>
              </a:rPr>
              <a:t>dlnP</a:t>
            </a:r>
            <a:endParaRPr kumimoji="0" lang="en-US" b="0" i="0" u="none" strike="noStrike" cap="none" normalizeH="0" dirty="0">
              <a:ln>
                <a:noFill/>
              </a:ln>
              <a:solidFill>
                <a:schemeClr val="tx1"/>
              </a:solidFill>
              <a:effectLst/>
              <a:latin typeface="Helvetica"/>
              <a:ea typeface="ＭＳ Ｐゴシック" charset="-128"/>
              <a:cs typeface="Helvetica"/>
            </a:endParaRPr>
          </a:p>
        </p:txBody>
      </p:sp>
    </p:spTree>
    <p:extLst>
      <p:ext uri="{BB962C8B-B14F-4D97-AF65-F5344CB8AC3E}">
        <p14:creationId xmlns:p14="http://schemas.microsoft.com/office/powerpoint/2010/main" val="292772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P spid="15" grpId="0" animBg="1"/>
      <p:bldP spid="4"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57" y="1092200"/>
            <a:ext cx="8997043" cy="5433455"/>
          </a:xfrm>
          <a:prstGeom prst="rect">
            <a:avLst/>
          </a:prstGeom>
        </p:spPr>
      </p:pic>
      <p:sp>
        <p:nvSpPr>
          <p:cNvPr id="2" name="Title 1"/>
          <p:cNvSpPr>
            <a:spLocks noGrp="1"/>
          </p:cNvSpPr>
          <p:nvPr>
            <p:ph type="title"/>
          </p:nvPr>
        </p:nvSpPr>
        <p:spPr>
          <a:xfrm>
            <a:off x="0" y="-50800"/>
            <a:ext cx="9144000" cy="1143000"/>
          </a:xfrm>
        </p:spPr>
        <p:txBody>
          <a:bodyPr>
            <a:normAutofit/>
          </a:bodyPr>
          <a:lstStyle/>
          <a:p>
            <a:r>
              <a:rPr lang="en-US" sz="3200" dirty="0" err="1" smtClean="0">
                <a:solidFill>
                  <a:srgbClr val="000000"/>
                </a:solidFill>
                <a:latin typeface="Symbol" charset="2"/>
                <a:ea typeface="Symbol" charset="2"/>
                <a:cs typeface="Symbol" charset="2"/>
              </a:rPr>
              <a:t>G</a:t>
            </a:r>
            <a:r>
              <a:rPr lang="en-US" sz="3200" baseline="-25000" dirty="0" err="1" smtClean="0">
                <a:solidFill>
                  <a:srgbClr val="000000"/>
                </a:solidFill>
              </a:rPr>
              <a:t>Earth</a:t>
            </a:r>
            <a:r>
              <a:rPr lang="en-US" sz="3200" dirty="0" smtClean="0">
                <a:solidFill>
                  <a:srgbClr val="000000"/>
                </a:solidFill>
              </a:rPr>
              <a:t> Estimates Affected by Extrapolation, Small Number Statistics, and Systematics</a:t>
            </a:r>
            <a:endParaRPr lang="en-US" sz="3200" dirty="0">
              <a:solidFill>
                <a:srgbClr val="000000"/>
              </a:solidFill>
            </a:endParaRPr>
          </a:p>
        </p:txBody>
      </p:sp>
      <p:sp>
        <p:nvSpPr>
          <p:cNvPr id="5" name="TextBox 4"/>
          <p:cNvSpPr txBox="1"/>
          <p:nvPr/>
        </p:nvSpPr>
        <p:spPr>
          <a:xfrm>
            <a:off x="3445328" y="1092200"/>
            <a:ext cx="1981200" cy="646331"/>
          </a:xfrm>
          <a:prstGeom prst="rect">
            <a:avLst/>
          </a:prstGeom>
          <a:noFill/>
        </p:spPr>
        <p:txBody>
          <a:bodyPr wrap="square" rtlCol="0">
            <a:spAutoFit/>
          </a:bodyPr>
          <a:lstStyle/>
          <a:p>
            <a:r>
              <a:rPr lang="en-US" dirty="0" smtClean="0">
                <a:solidFill>
                  <a:srgbClr val="000000"/>
                </a:solidFill>
              </a:rPr>
              <a:t>FGK Dwarf Hosts</a:t>
            </a:r>
          </a:p>
          <a:p>
            <a:r>
              <a:rPr lang="en-US" dirty="0" smtClean="0">
                <a:solidFill>
                  <a:srgbClr val="FF0000"/>
                </a:solidFill>
              </a:rPr>
              <a:t>M Dwarf Hosts</a:t>
            </a:r>
            <a:endParaRPr lang="en-US" dirty="0">
              <a:solidFill>
                <a:srgbClr val="FF0000"/>
              </a:solidFill>
            </a:endParaRPr>
          </a:p>
        </p:txBody>
      </p:sp>
    </p:spTree>
    <p:extLst>
      <p:ext uri="{BB962C8B-B14F-4D97-AF65-F5344CB8AC3E}">
        <p14:creationId xmlns:p14="http://schemas.microsoft.com/office/powerpoint/2010/main" val="42574659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0800"/>
            <a:ext cx="9144000" cy="1143000"/>
          </a:xfrm>
        </p:spPr>
        <p:txBody>
          <a:bodyPr>
            <a:normAutofit/>
          </a:bodyPr>
          <a:lstStyle/>
          <a:p>
            <a:r>
              <a:rPr lang="en-US" sz="3200" dirty="0" err="1">
                <a:solidFill>
                  <a:srgbClr val="000000"/>
                </a:solidFill>
                <a:latin typeface="Symbol" charset="2"/>
                <a:ea typeface="Symbol" charset="2"/>
                <a:cs typeface="Symbol" charset="2"/>
              </a:rPr>
              <a:t>h</a:t>
            </a:r>
            <a:r>
              <a:rPr lang="en-US" sz="3200" baseline="-25000" dirty="0" err="1" smtClean="0">
                <a:solidFill>
                  <a:srgbClr val="000000"/>
                </a:solidFill>
              </a:rPr>
              <a:t>Earth</a:t>
            </a:r>
            <a:r>
              <a:rPr lang="en-US" sz="3200" dirty="0" smtClean="0">
                <a:solidFill>
                  <a:srgbClr val="000000"/>
                </a:solidFill>
              </a:rPr>
              <a:t> Estimates Affected by Extrapolation, Small Number Statistics, and Systematics</a:t>
            </a:r>
            <a:endParaRPr lang="en-US" sz="3200" dirty="0">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71" y="973797"/>
            <a:ext cx="7342145" cy="5882616"/>
          </a:xfrm>
          <a:prstGeom prst="rect">
            <a:avLst/>
          </a:prstGeom>
        </p:spPr>
      </p:pic>
      <p:sp>
        <p:nvSpPr>
          <p:cNvPr id="5" name="TextBox 4"/>
          <p:cNvSpPr txBox="1"/>
          <p:nvPr/>
        </p:nvSpPr>
        <p:spPr>
          <a:xfrm>
            <a:off x="6565898" y="6272159"/>
            <a:ext cx="2679702" cy="461665"/>
          </a:xfrm>
          <a:prstGeom prst="rect">
            <a:avLst/>
          </a:prstGeom>
          <a:noFill/>
        </p:spPr>
        <p:txBody>
          <a:bodyPr wrap="square" rtlCol="0">
            <a:spAutoFit/>
          </a:bodyPr>
          <a:lstStyle/>
          <a:p>
            <a:r>
              <a:rPr lang="en-US" sz="2400" dirty="0" smtClean="0">
                <a:solidFill>
                  <a:srgbClr val="000000"/>
                </a:solidFill>
              </a:rPr>
              <a:t>Burke et al. (2015)</a:t>
            </a:r>
          </a:p>
        </p:txBody>
      </p:sp>
    </p:spTree>
    <p:extLst>
      <p:ext uri="{BB962C8B-B14F-4D97-AF65-F5344CB8AC3E}">
        <p14:creationId xmlns:p14="http://schemas.microsoft.com/office/powerpoint/2010/main" val="288730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57" y="1092200"/>
            <a:ext cx="8997043" cy="5433455"/>
          </a:xfrm>
          <a:prstGeom prst="rect">
            <a:avLst/>
          </a:prstGeom>
        </p:spPr>
      </p:pic>
      <p:sp>
        <p:nvSpPr>
          <p:cNvPr id="2" name="Title 1"/>
          <p:cNvSpPr>
            <a:spLocks noGrp="1"/>
          </p:cNvSpPr>
          <p:nvPr>
            <p:ph type="title"/>
          </p:nvPr>
        </p:nvSpPr>
        <p:spPr>
          <a:xfrm>
            <a:off x="0" y="-50800"/>
            <a:ext cx="9144000" cy="1143000"/>
          </a:xfrm>
        </p:spPr>
        <p:txBody>
          <a:bodyPr>
            <a:normAutofit/>
          </a:bodyPr>
          <a:lstStyle/>
          <a:p>
            <a:r>
              <a:rPr lang="en-US" sz="3200" dirty="0" err="1">
                <a:solidFill>
                  <a:srgbClr val="000000"/>
                </a:solidFill>
                <a:latin typeface="Symbol" charset="2"/>
                <a:ea typeface="Symbol" charset="2"/>
                <a:cs typeface="Symbol" charset="2"/>
              </a:rPr>
              <a:t>h</a:t>
            </a:r>
            <a:r>
              <a:rPr lang="en-US" sz="3200" baseline="-25000" dirty="0" err="1" smtClean="0">
                <a:solidFill>
                  <a:srgbClr val="000000"/>
                </a:solidFill>
              </a:rPr>
              <a:t>Earth</a:t>
            </a:r>
            <a:r>
              <a:rPr lang="en-US" sz="3200" dirty="0" smtClean="0">
                <a:solidFill>
                  <a:srgbClr val="000000"/>
                </a:solidFill>
              </a:rPr>
              <a:t> Estimates Affected by Extrapolation, Small Number Statistics, and Systematics</a:t>
            </a:r>
            <a:endParaRPr lang="en-US" sz="3200" dirty="0">
              <a:solidFill>
                <a:srgbClr val="000000"/>
              </a:solidFill>
            </a:endParaRPr>
          </a:p>
        </p:txBody>
      </p:sp>
      <p:sp>
        <p:nvSpPr>
          <p:cNvPr id="5" name="TextBox 4"/>
          <p:cNvSpPr txBox="1"/>
          <p:nvPr/>
        </p:nvSpPr>
        <p:spPr>
          <a:xfrm>
            <a:off x="3445328" y="1092200"/>
            <a:ext cx="1981200" cy="646331"/>
          </a:xfrm>
          <a:prstGeom prst="rect">
            <a:avLst/>
          </a:prstGeom>
          <a:noFill/>
        </p:spPr>
        <p:txBody>
          <a:bodyPr wrap="square" rtlCol="0">
            <a:spAutoFit/>
          </a:bodyPr>
          <a:lstStyle/>
          <a:p>
            <a:r>
              <a:rPr lang="en-US" dirty="0" smtClean="0">
                <a:solidFill>
                  <a:srgbClr val="000000"/>
                </a:solidFill>
              </a:rPr>
              <a:t>FGK Dwarf Hosts</a:t>
            </a:r>
          </a:p>
          <a:p>
            <a:r>
              <a:rPr lang="en-US" dirty="0" smtClean="0">
                <a:solidFill>
                  <a:srgbClr val="FF0000"/>
                </a:solidFill>
              </a:rPr>
              <a:t>M Dwarf Hosts</a:t>
            </a:r>
            <a:endParaRPr lang="en-US" dirty="0">
              <a:solidFill>
                <a:srgbClr val="FF0000"/>
              </a:solidFill>
            </a:endParaRPr>
          </a:p>
        </p:txBody>
      </p:sp>
    </p:spTree>
    <p:extLst>
      <p:ext uri="{BB962C8B-B14F-4D97-AF65-F5344CB8AC3E}">
        <p14:creationId xmlns:p14="http://schemas.microsoft.com/office/powerpoint/2010/main" val="1641616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a:t>SAG13 </a:t>
            </a:r>
            <a:r>
              <a:rPr lang="en-US" dirty="0" smtClean="0"/>
              <a:t>update</a:t>
            </a:r>
            <a:br>
              <a:rPr lang="en-US" dirty="0" smtClean="0"/>
            </a:br>
            <a:r>
              <a:rPr lang="en-US" sz="3600" dirty="0" smtClean="0"/>
              <a:t>Chair: </a:t>
            </a:r>
            <a:r>
              <a:rPr lang="en-US" sz="3600" dirty="0" err="1" smtClean="0"/>
              <a:t>Rus</a:t>
            </a:r>
            <a:r>
              <a:rPr lang="en-US" sz="3600" dirty="0" smtClean="0"/>
              <a:t> </a:t>
            </a:r>
            <a:r>
              <a:rPr lang="en-US" sz="3600" dirty="0" err="1" smtClean="0"/>
              <a:t>Belikov</a:t>
            </a:r>
            <a:endParaRPr lang="en-US" dirty="0"/>
          </a:p>
        </p:txBody>
      </p:sp>
      <p:sp>
        <p:nvSpPr>
          <p:cNvPr id="3" name="Subtitle 2"/>
          <p:cNvSpPr>
            <a:spLocks noGrp="1"/>
          </p:cNvSpPr>
          <p:nvPr>
            <p:ph type="subTitle" sz="quarter" idx="1"/>
          </p:nvPr>
        </p:nvSpPr>
        <p:spPr>
          <a:xfrm>
            <a:off x="1078173" y="3886200"/>
            <a:ext cx="7055893" cy="1752600"/>
          </a:xfrm>
        </p:spPr>
        <p:txBody>
          <a:bodyPr/>
          <a:lstStyle/>
          <a:p>
            <a:r>
              <a:rPr lang="en-US" dirty="0" smtClean="0"/>
              <a:t>(</a:t>
            </a:r>
            <a:r>
              <a:rPr lang="en-US" dirty="0"/>
              <a:t>Note: these slides are a status update. Conclusions have not been endorsed by all of SAG13 yet</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EE8620D8-4DD8-4133-A748-B9AB1783055B}" type="slidenum">
              <a:rPr lang="en-US" smtClean="0">
                <a:solidFill>
                  <a:srgbClr val="FFFFFF"/>
                </a:solidFill>
              </a:rPr>
              <a:pPr>
                <a:defRPr/>
              </a:pPr>
              <a:t>15</a:t>
            </a:fld>
            <a:endParaRPr lang="en-US">
              <a:solidFill>
                <a:srgbClr val="FFFFFF"/>
              </a:solidFill>
            </a:endParaRPr>
          </a:p>
        </p:txBody>
      </p:sp>
    </p:spTree>
    <p:extLst>
      <p:ext uri="{BB962C8B-B14F-4D97-AF65-F5344CB8AC3E}">
        <p14:creationId xmlns:p14="http://schemas.microsoft.com/office/powerpoint/2010/main" val="15166939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273" y="103517"/>
            <a:ext cx="7824879" cy="802257"/>
          </a:xfrm>
        </p:spPr>
        <p:txBody>
          <a:bodyPr/>
          <a:lstStyle/>
          <a:p>
            <a:r>
              <a:rPr lang="en-US" dirty="0" smtClean="0"/>
              <a:t>SAG13 Goals</a:t>
            </a:r>
            <a:endParaRPr lang="en-US" sz="1400" dirty="0"/>
          </a:p>
        </p:txBody>
      </p:sp>
      <p:sp>
        <p:nvSpPr>
          <p:cNvPr id="4" name="Slide Number Placeholder 3"/>
          <p:cNvSpPr>
            <a:spLocks noGrp="1"/>
          </p:cNvSpPr>
          <p:nvPr>
            <p:ph type="sldNum" sz="quarter" idx="12"/>
          </p:nvPr>
        </p:nvSpPr>
        <p:spPr/>
        <p:txBody>
          <a:bodyPr/>
          <a:lstStyle/>
          <a:p>
            <a:pPr>
              <a:defRPr/>
            </a:pPr>
            <a:fld id="{70F02926-2102-4D2E-896F-9FD2E9A37171}" type="slidenum">
              <a:rPr lang="en-US" smtClean="0">
                <a:solidFill>
                  <a:srgbClr val="FFFFFF"/>
                </a:solidFill>
              </a:rPr>
              <a:pPr>
                <a:defRPr/>
              </a:pPr>
              <a:t>16</a:t>
            </a:fld>
            <a:endParaRPr lang="en-US" dirty="0">
              <a:solidFill>
                <a:srgbClr val="FFFFFF"/>
              </a:solidFill>
            </a:endParaRPr>
          </a:p>
        </p:txBody>
      </p:sp>
      <p:sp>
        <p:nvSpPr>
          <p:cNvPr id="5" name="Rectangle 4"/>
          <p:cNvSpPr/>
          <p:nvPr/>
        </p:nvSpPr>
        <p:spPr>
          <a:xfrm>
            <a:off x="858173" y="905774"/>
            <a:ext cx="7914736" cy="5640134"/>
          </a:xfrm>
          <a:prstGeom prst="rect">
            <a:avLst/>
          </a:prstGeom>
        </p:spPr>
        <p:txBody>
          <a:bodyPr wrap="square">
            <a:spAutoFit/>
          </a:bodyPr>
          <a:lstStyle/>
          <a:p>
            <a:pPr algn="just">
              <a:lnSpc>
                <a:spcPct val="107000"/>
              </a:lnSpc>
              <a:spcAft>
                <a:spcPts val="800"/>
              </a:spcAft>
            </a:pPr>
            <a:r>
              <a:rPr lang="en-US" sz="2000"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“The </a:t>
            </a:r>
            <a:r>
              <a:rPr lang="en-US" sz="2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primary goal of this SAG is to evaluate what we currently know about planet occurrence rates, and especially </a:t>
            </a:r>
            <a:r>
              <a:rPr lang="en-US" sz="20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eta_Earth</a:t>
            </a:r>
            <a:r>
              <a:rPr lang="en-US" sz="2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by consolidating, comparing, and reconciling discrepancies between different studies</a:t>
            </a:r>
            <a:r>
              <a:rPr lang="en-US" sz="2000"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US" sz="1600"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Full Charter: </a:t>
            </a:r>
            <a:r>
              <a:rPr lang="en-US" sz="1600"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rPr>
              <a:t>https</a:t>
            </a:r>
            <a:r>
              <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rPr>
              <a:t>://</a:t>
            </a:r>
            <a:r>
              <a:rPr lang="en-US" sz="1600"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hlinkClick r:id="rId3"/>
              </a:rPr>
              <a:t>exep.jpl.nasa.gov/files/exep/ExoPAG-SAG13-Charter.pdf</a:t>
            </a:r>
            <a:endParaRPr lang="en-US" sz="1600"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Key objectives and questions:</a:t>
            </a:r>
            <a:r>
              <a:rPr lang="en-US" sz="2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07000"/>
              </a:lnSpc>
              <a:buFont typeface="+mj-lt"/>
              <a:buAutoNum type="arabicPeriod"/>
            </a:pPr>
            <a:r>
              <a:rPr lang="en-US" sz="2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Propose standard nominal conventions, definitions, and units for occurrence rates/distributions to facilitate comparisons between different studies.</a:t>
            </a:r>
          </a:p>
          <a:p>
            <a:pPr marL="342900" indent="-342900">
              <a:lnSpc>
                <a:spcPct val="107000"/>
              </a:lnSpc>
              <a:buFont typeface="+mj-lt"/>
              <a:buAutoNum type="arabicPeriod"/>
            </a:pPr>
            <a:endParaRPr lang="en-US"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US" sz="2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Do occurrence estimates from different teams/methods agree with each other to within statistical uncertainty? If not, why?</a:t>
            </a:r>
          </a:p>
          <a:p>
            <a:pPr marL="342900" indent="-342900">
              <a:lnSpc>
                <a:spcPct val="107000"/>
              </a:lnSpc>
              <a:buFont typeface="+mj-lt"/>
              <a:buAutoNum type="arabicPeriod"/>
            </a:pPr>
            <a:endParaRPr lang="en-US" sz="2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US" sz="2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For occurrence rates where extrapolation is still necessary, what values should the community adopt as standard conventions for mission yield estimates?</a:t>
            </a:r>
          </a:p>
        </p:txBody>
      </p:sp>
      <p:cxnSp>
        <p:nvCxnSpPr>
          <p:cNvPr id="6" name="Straight Arrow Connector 5"/>
          <p:cNvCxnSpPr/>
          <p:nvPr/>
        </p:nvCxnSpPr>
        <p:spPr bwMode="auto">
          <a:xfrm>
            <a:off x="93220" y="3996087"/>
            <a:ext cx="76495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TextBox 6"/>
          <p:cNvSpPr txBox="1"/>
          <p:nvPr/>
        </p:nvSpPr>
        <p:spPr>
          <a:xfrm>
            <a:off x="55879" y="3029053"/>
            <a:ext cx="970137" cy="954107"/>
          </a:xfrm>
          <a:prstGeom prst="rect">
            <a:avLst/>
          </a:prstGeom>
          <a:noFill/>
        </p:spPr>
        <p:txBody>
          <a:bodyPr wrap="none" rtlCol="0">
            <a:spAutoFit/>
          </a:bodyPr>
          <a:lstStyle/>
          <a:p>
            <a:r>
              <a:rPr lang="en-US" sz="1400" dirty="0">
                <a:solidFill>
                  <a:srgbClr val="00B050"/>
                </a:solidFill>
              </a:rPr>
              <a:t>v.4 of </a:t>
            </a:r>
          </a:p>
          <a:p>
            <a:r>
              <a:rPr lang="en-US" sz="1400" dirty="0">
                <a:solidFill>
                  <a:srgbClr val="00B050"/>
                </a:solidFill>
              </a:rPr>
              <a:t>standards</a:t>
            </a:r>
          </a:p>
          <a:p>
            <a:r>
              <a:rPr lang="en-US" sz="1400" dirty="0">
                <a:solidFill>
                  <a:srgbClr val="00B050"/>
                </a:solidFill>
              </a:rPr>
              <a:t>document</a:t>
            </a:r>
          </a:p>
          <a:p>
            <a:r>
              <a:rPr lang="en-US" sz="1400" dirty="0">
                <a:solidFill>
                  <a:srgbClr val="00B050"/>
                </a:solidFill>
              </a:rPr>
              <a:t>created</a:t>
            </a:r>
          </a:p>
        </p:txBody>
      </p:sp>
      <p:cxnSp>
        <p:nvCxnSpPr>
          <p:cNvPr id="10" name="Straight Arrow Connector 9"/>
          <p:cNvCxnSpPr/>
          <p:nvPr/>
        </p:nvCxnSpPr>
        <p:spPr bwMode="auto">
          <a:xfrm>
            <a:off x="93220" y="5067769"/>
            <a:ext cx="76495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p:cNvSpPr txBox="1"/>
          <p:nvPr/>
        </p:nvSpPr>
        <p:spPr>
          <a:xfrm>
            <a:off x="68942" y="4522516"/>
            <a:ext cx="830677" cy="523220"/>
          </a:xfrm>
          <a:prstGeom prst="rect">
            <a:avLst/>
          </a:prstGeom>
          <a:noFill/>
        </p:spPr>
        <p:txBody>
          <a:bodyPr wrap="none" rtlCol="0">
            <a:spAutoFit/>
          </a:bodyPr>
          <a:lstStyle/>
          <a:p>
            <a:r>
              <a:rPr lang="en-US" sz="1400" dirty="0">
                <a:solidFill>
                  <a:srgbClr val="FFFF00"/>
                </a:solidFill>
              </a:rPr>
              <a:t>Current </a:t>
            </a:r>
          </a:p>
          <a:p>
            <a:r>
              <a:rPr lang="en-US" sz="1400" dirty="0">
                <a:solidFill>
                  <a:srgbClr val="FFFF00"/>
                </a:solidFill>
              </a:rPr>
              <a:t>focus</a:t>
            </a:r>
          </a:p>
        </p:txBody>
      </p:sp>
      <p:cxnSp>
        <p:nvCxnSpPr>
          <p:cNvPr id="12" name="Straight Arrow Connector 11"/>
          <p:cNvCxnSpPr/>
          <p:nvPr/>
        </p:nvCxnSpPr>
        <p:spPr bwMode="auto">
          <a:xfrm>
            <a:off x="93220" y="6112533"/>
            <a:ext cx="76495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 name="TextBox 12"/>
          <p:cNvSpPr txBox="1"/>
          <p:nvPr/>
        </p:nvSpPr>
        <p:spPr>
          <a:xfrm>
            <a:off x="38484" y="5544391"/>
            <a:ext cx="891591" cy="523220"/>
          </a:xfrm>
          <a:prstGeom prst="rect">
            <a:avLst/>
          </a:prstGeom>
          <a:noFill/>
        </p:spPr>
        <p:txBody>
          <a:bodyPr wrap="none" rtlCol="0">
            <a:spAutoFit/>
          </a:bodyPr>
          <a:lstStyle/>
          <a:p>
            <a:r>
              <a:rPr lang="en-US" sz="1400" dirty="0" err="1">
                <a:solidFill>
                  <a:srgbClr val="FFFFFF"/>
                </a:solidFill>
              </a:rPr>
              <a:t>Ucoming</a:t>
            </a:r>
            <a:endParaRPr lang="en-US" sz="1400" dirty="0">
              <a:solidFill>
                <a:srgbClr val="FFFFFF"/>
              </a:solidFill>
            </a:endParaRPr>
          </a:p>
          <a:p>
            <a:r>
              <a:rPr lang="en-US" sz="1400" dirty="0">
                <a:solidFill>
                  <a:srgbClr val="FFFFFF"/>
                </a:solidFill>
              </a:rPr>
              <a:t>activity</a:t>
            </a:r>
          </a:p>
        </p:txBody>
      </p:sp>
    </p:spTree>
    <p:extLst>
      <p:ext uri="{BB962C8B-B14F-4D97-AF65-F5344CB8AC3E}">
        <p14:creationId xmlns:p14="http://schemas.microsoft.com/office/powerpoint/2010/main" val="4444454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989" y="0"/>
            <a:ext cx="7696200" cy="825249"/>
          </a:xfrm>
        </p:spPr>
        <p:txBody>
          <a:bodyPr/>
          <a:lstStyle/>
          <a:p>
            <a:r>
              <a:rPr lang="en-US" dirty="0"/>
              <a:t>Standardized eta grid</a:t>
            </a:r>
          </a:p>
        </p:txBody>
      </p:sp>
      <p:sp>
        <p:nvSpPr>
          <p:cNvPr id="4" name="Slide Number Placeholder 3"/>
          <p:cNvSpPr>
            <a:spLocks noGrp="1"/>
          </p:cNvSpPr>
          <p:nvPr>
            <p:ph type="sldNum" sz="quarter" idx="12"/>
          </p:nvPr>
        </p:nvSpPr>
        <p:spPr/>
        <p:txBody>
          <a:bodyPr/>
          <a:lstStyle/>
          <a:p>
            <a:pPr>
              <a:defRPr/>
            </a:pPr>
            <a:fld id="{70F02926-2102-4D2E-896F-9FD2E9A37171}" type="slidenum">
              <a:rPr lang="en-US" smtClean="0">
                <a:solidFill>
                  <a:srgbClr val="FFFFFF"/>
                </a:solidFill>
              </a:rPr>
              <a:pPr>
                <a:defRPr/>
              </a:pPr>
              <a:t>17</a:t>
            </a:fld>
            <a:endParaRPr lang="en-US">
              <a:solidFill>
                <a:srgbClr val="FFFFFF"/>
              </a:solidFill>
            </a:endParaRPr>
          </a:p>
        </p:txBody>
      </p:sp>
      <p:pic>
        <p:nvPicPr>
          <p:cNvPr id="6" name="Picture 5"/>
          <p:cNvPicPr>
            <a:picLocks noChangeAspect="1"/>
          </p:cNvPicPr>
          <p:nvPr/>
        </p:nvPicPr>
        <p:blipFill>
          <a:blip r:embed="rId2"/>
          <a:stretch>
            <a:fillRect/>
          </a:stretch>
        </p:blipFill>
        <p:spPr>
          <a:xfrm>
            <a:off x="1550341" y="795462"/>
            <a:ext cx="5975093" cy="5567238"/>
          </a:xfrm>
          <a:prstGeom prst="rect">
            <a:avLst/>
          </a:prstGeom>
          <a:solidFill>
            <a:schemeClr val="tx1"/>
          </a:solidFill>
        </p:spPr>
      </p:pic>
      <p:sp>
        <p:nvSpPr>
          <p:cNvPr id="3" name="TextBox 2"/>
          <p:cNvSpPr txBox="1"/>
          <p:nvPr/>
        </p:nvSpPr>
        <p:spPr>
          <a:xfrm>
            <a:off x="1796943" y="6443990"/>
            <a:ext cx="5590292" cy="400110"/>
          </a:xfrm>
          <a:prstGeom prst="rect">
            <a:avLst/>
          </a:prstGeom>
          <a:noFill/>
        </p:spPr>
        <p:txBody>
          <a:bodyPr wrap="square" rtlCol="0">
            <a:spAutoFit/>
          </a:bodyPr>
          <a:lstStyle/>
          <a:p>
            <a:r>
              <a:rPr lang="en-US" sz="1000" dirty="0">
                <a:solidFill>
                  <a:srgbClr val="FFFFFF"/>
                </a:solidFill>
              </a:rPr>
              <a:t>See SAG13 document “SAG13_Standard_eta_definitions.pdf” at</a:t>
            </a:r>
          </a:p>
          <a:p>
            <a:r>
              <a:rPr lang="en-US" sz="1000" dirty="0">
                <a:solidFill>
                  <a:srgbClr val="FFFFFF"/>
                </a:solidFill>
              </a:rPr>
              <a:t>https://drive.google.com/drive/folders/0B520NCfkP4aOQUJYdmUzQTJkdkE</a:t>
            </a:r>
          </a:p>
        </p:txBody>
      </p:sp>
      <p:sp>
        <p:nvSpPr>
          <p:cNvPr id="5" name="TextBox 4"/>
          <p:cNvSpPr txBox="1"/>
          <p:nvPr/>
        </p:nvSpPr>
        <p:spPr>
          <a:xfrm>
            <a:off x="2591852" y="2946400"/>
            <a:ext cx="949634" cy="246221"/>
          </a:xfrm>
          <a:prstGeom prst="rect">
            <a:avLst/>
          </a:prstGeom>
          <a:solidFill>
            <a:schemeClr val="tx1"/>
          </a:solidFill>
        </p:spPr>
        <p:txBody>
          <a:bodyPr wrap="square" rtlCol="0">
            <a:spAutoFit/>
          </a:bodyPr>
          <a:lstStyle/>
          <a:p>
            <a:r>
              <a:rPr lang="en-US" sz="1000" smtClean="0">
                <a:solidFill>
                  <a:schemeClr val="bg1"/>
                </a:solidFill>
              </a:rPr>
              <a:t>[10 20) days</a:t>
            </a:r>
            <a:endParaRPr lang="en-US" sz="1000" dirty="0">
              <a:solidFill>
                <a:schemeClr val="bg1"/>
              </a:solidFill>
            </a:endParaRPr>
          </a:p>
        </p:txBody>
      </p:sp>
    </p:spTree>
    <p:extLst>
      <p:ext uri="{BB962C8B-B14F-4D97-AF65-F5344CB8AC3E}">
        <p14:creationId xmlns:p14="http://schemas.microsoft.com/office/powerpoint/2010/main" val="107900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0"/>
            <a:ext cx="8300357" cy="1139825"/>
          </a:xfrm>
        </p:spPr>
        <p:txBody>
          <a:bodyPr/>
          <a:lstStyle/>
          <a:p>
            <a:r>
              <a:rPr lang="en-US" dirty="0"/>
              <a:t>Crowdsourcing participants</a:t>
            </a:r>
          </a:p>
        </p:txBody>
      </p:sp>
      <p:sp>
        <p:nvSpPr>
          <p:cNvPr id="4" name="Slide Number Placeholder 3"/>
          <p:cNvSpPr>
            <a:spLocks noGrp="1"/>
          </p:cNvSpPr>
          <p:nvPr>
            <p:ph type="sldNum" sz="quarter" idx="12"/>
          </p:nvPr>
        </p:nvSpPr>
        <p:spPr/>
        <p:txBody>
          <a:bodyPr/>
          <a:lstStyle/>
          <a:p>
            <a:pPr>
              <a:defRPr/>
            </a:pPr>
            <a:fld id="{70F02926-2102-4D2E-896F-9FD2E9A37171}" type="slidenum">
              <a:rPr lang="en-US" smtClean="0">
                <a:solidFill>
                  <a:srgbClr val="FFFFFF"/>
                </a:solidFill>
              </a:rPr>
              <a:pPr>
                <a:defRPr/>
              </a:pPr>
              <a:t>18</a:t>
            </a:fld>
            <a:endParaRPr lang="en-US">
              <a:solidFill>
                <a:srgbClr val="FFFFFF"/>
              </a:solidFill>
            </a:endParaRPr>
          </a:p>
        </p:txBody>
      </p:sp>
      <p:sp>
        <p:nvSpPr>
          <p:cNvPr id="5" name="TextBox 4"/>
          <p:cNvSpPr txBox="1"/>
          <p:nvPr/>
        </p:nvSpPr>
        <p:spPr>
          <a:xfrm>
            <a:off x="262371" y="6477000"/>
            <a:ext cx="5702531" cy="400110"/>
          </a:xfrm>
          <a:prstGeom prst="rect">
            <a:avLst/>
          </a:prstGeom>
          <a:noFill/>
        </p:spPr>
        <p:txBody>
          <a:bodyPr wrap="square" rtlCol="0">
            <a:spAutoFit/>
          </a:bodyPr>
          <a:lstStyle/>
          <a:p>
            <a:r>
              <a:rPr lang="en-US" sz="1000" dirty="0">
                <a:solidFill>
                  <a:srgbClr val="FFFFFF"/>
                </a:solidFill>
              </a:rPr>
              <a:t>Anybody is welcome to participate!</a:t>
            </a:r>
          </a:p>
          <a:p>
            <a:r>
              <a:rPr lang="en-US" sz="1000" dirty="0">
                <a:solidFill>
                  <a:srgbClr val="FFFFFF"/>
                </a:solidFill>
              </a:rPr>
              <a:t>(contact Ruslan.Belikov@nasa.gov)</a:t>
            </a:r>
          </a:p>
        </p:txBody>
      </p:sp>
      <p:graphicFrame>
        <p:nvGraphicFramePr>
          <p:cNvPr id="7" name="Table 6"/>
          <p:cNvGraphicFramePr>
            <a:graphicFrameLocks noGrp="1"/>
          </p:cNvGraphicFramePr>
          <p:nvPr>
            <p:extLst/>
          </p:nvPr>
        </p:nvGraphicFramePr>
        <p:xfrm>
          <a:off x="1783619" y="1515204"/>
          <a:ext cx="6040308" cy="4422214"/>
        </p:xfrm>
        <a:graphic>
          <a:graphicData uri="http://schemas.openxmlformats.org/drawingml/2006/table">
            <a:tbl>
              <a:tblPr/>
              <a:tblGrid>
                <a:gridCol w="2172982">
                  <a:extLst>
                    <a:ext uri="{9D8B030D-6E8A-4147-A177-3AD203B41FA5}">
                      <a16:colId xmlns="" xmlns:a16="http://schemas.microsoft.com/office/drawing/2014/main" val="2473396946"/>
                    </a:ext>
                  </a:extLst>
                </a:gridCol>
                <a:gridCol w="3867326">
                  <a:extLst>
                    <a:ext uri="{9D8B030D-6E8A-4147-A177-3AD203B41FA5}">
                      <a16:colId xmlns="" xmlns:a16="http://schemas.microsoft.com/office/drawing/2014/main" val="2433066917"/>
                    </a:ext>
                  </a:extLst>
                </a:gridCol>
              </a:tblGrid>
              <a:tr h="118980">
                <a:tc>
                  <a:txBody>
                    <a:bodyPr/>
                    <a:lstStyle/>
                    <a:p>
                      <a:pPr marL="0" marR="0" fontAlgn="t">
                        <a:spcBef>
                          <a:spcPts val="0"/>
                        </a:spcBef>
                        <a:spcAft>
                          <a:spcPts val="0"/>
                        </a:spcAft>
                      </a:pPr>
                      <a:r>
                        <a:rPr lang="en-US" sz="1400" b="1" dirty="0">
                          <a:effectLst/>
                          <a:latin typeface="Calibri" panose="020F0502020204030204" pitchFamily="34" charset="0"/>
                        </a:rPr>
                        <a:t>Name</a:t>
                      </a:r>
                      <a:endParaRPr lang="en-US" sz="1400" dirty="0">
                        <a:effectLst/>
                        <a:latin typeface="Calibri" panose="020F0502020204030204" pitchFamily="34" charset="0"/>
                      </a:endParaRP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dirty="0">
                          <a:effectLst/>
                          <a:latin typeface="Calibri" panose="020F0502020204030204" pitchFamily="34" charset="0"/>
                        </a:rPr>
                        <a:t>Status</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 xmlns:a16="http://schemas.microsoft.com/office/drawing/2014/main" val="1534739538"/>
                  </a:ext>
                </a:extLst>
              </a:tr>
              <a:tr h="235651">
                <a:tc>
                  <a:txBody>
                    <a:bodyPr/>
                    <a:lstStyle/>
                    <a:p>
                      <a:pPr marL="0" marR="0" fontAlgn="t">
                        <a:spcBef>
                          <a:spcPts val="0"/>
                        </a:spcBef>
                        <a:spcAft>
                          <a:spcPts val="0"/>
                        </a:spcAft>
                      </a:pPr>
                      <a:r>
                        <a:rPr lang="en-US" sz="1400" dirty="0" err="1">
                          <a:effectLst/>
                          <a:latin typeface="Calibri" panose="020F0502020204030204" pitchFamily="34" charset="0"/>
                        </a:rPr>
                        <a:t>Batalha</a:t>
                      </a:r>
                      <a:r>
                        <a:rPr lang="en-US" sz="1400" dirty="0">
                          <a:effectLst/>
                          <a:latin typeface="Calibri" panose="020F0502020204030204" pitchFamily="34" charset="0"/>
                        </a:rPr>
                        <a:t>, Natalie</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dirty="0">
                          <a:effectLst/>
                          <a:latin typeface="Calibri" panose="020F0502020204030204" pitchFamily="34" charset="0"/>
                        </a:rPr>
                        <a:t>Submission complete (2 versions: up to Q16 and Q17)</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 xmlns:a16="http://schemas.microsoft.com/office/drawing/2014/main" val="729253686"/>
                  </a:ext>
                </a:extLst>
              </a:tr>
              <a:tr h="235651">
                <a:tc>
                  <a:txBody>
                    <a:bodyPr/>
                    <a:lstStyle/>
                    <a:p>
                      <a:pPr marL="0" marR="0" fontAlgn="t">
                        <a:spcBef>
                          <a:spcPts val="0"/>
                        </a:spcBef>
                        <a:spcAft>
                          <a:spcPts val="0"/>
                        </a:spcAft>
                      </a:pPr>
                      <a:r>
                        <a:rPr lang="en-US" sz="1400" dirty="0">
                          <a:effectLst/>
                          <a:latin typeface="Calibri" panose="020F0502020204030204" pitchFamily="34" charset="0"/>
                        </a:rPr>
                        <a:t>Belikov, </a:t>
                      </a:r>
                      <a:r>
                        <a:rPr lang="en-US" sz="1400" dirty="0" err="1">
                          <a:effectLst/>
                          <a:latin typeface="Calibri" panose="020F0502020204030204" pitchFamily="34" charset="0"/>
                        </a:rPr>
                        <a:t>Rus</a:t>
                      </a:r>
                      <a:endParaRPr lang="en-US" sz="1400" dirty="0">
                        <a:effectLst/>
                        <a:latin typeface="Calibri" panose="020F0502020204030204" pitchFamily="34" charset="0"/>
                      </a:endParaRP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dirty="0">
                          <a:effectLst/>
                          <a:latin typeface="Calibri" panose="020F0502020204030204" pitchFamily="34" charset="0"/>
                        </a:rPr>
                        <a:t>Partial </a:t>
                      </a:r>
                      <a:r>
                        <a:rPr lang="en-US" sz="1400" baseline="0" dirty="0">
                          <a:effectLst/>
                          <a:latin typeface="Calibri" panose="020F0502020204030204" pitchFamily="34" charset="0"/>
                        </a:rPr>
                        <a:t>submission (</a:t>
                      </a:r>
                      <a:r>
                        <a:rPr lang="en-US" sz="1400" dirty="0">
                          <a:effectLst/>
                          <a:latin typeface="Calibri" panose="020F0502020204030204" pitchFamily="34" charset="0"/>
                        </a:rPr>
                        <a:t>G)</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 xmlns:a16="http://schemas.microsoft.com/office/drawing/2014/main" val="2590513705"/>
                  </a:ext>
                </a:extLst>
              </a:tr>
              <a:tr h="235651">
                <a:tc>
                  <a:txBody>
                    <a:bodyPr/>
                    <a:lstStyle/>
                    <a:p>
                      <a:pPr marL="0" marR="0" fontAlgn="t">
                        <a:spcBef>
                          <a:spcPts val="0"/>
                        </a:spcBef>
                        <a:spcAft>
                          <a:spcPts val="0"/>
                        </a:spcAft>
                      </a:pPr>
                      <a:r>
                        <a:rPr lang="en-US" sz="1400" dirty="0">
                          <a:effectLst/>
                          <a:latin typeface="Calibri" panose="020F0502020204030204" pitchFamily="34" charset="0"/>
                        </a:rPr>
                        <a:t>Burke, Chris</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dirty="0">
                          <a:effectLst/>
                          <a:latin typeface="Calibri" panose="020F0502020204030204" pitchFamily="34" charset="0"/>
                        </a:rPr>
                        <a:t>Submission</a:t>
                      </a:r>
                      <a:r>
                        <a:rPr lang="en-US" sz="1400" baseline="0" dirty="0">
                          <a:effectLst/>
                          <a:latin typeface="Calibri" panose="020F0502020204030204" pitchFamily="34" charset="0"/>
                        </a:rPr>
                        <a:t> complete (and one update)</a:t>
                      </a:r>
                      <a:endParaRPr lang="en-US" sz="1400" dirty="0">
                        <a:effectLst/>
                        <a:latin typeface="Calibri" panose="020F0502020204030204" pitchFamily="34" charset="0"/>
                      </a:endParaRP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 xmlns:a16="http://schemas.microsoft.com/office/drawing/2014/main" val="1402582764"/>
                  </a:ext>
                </a:extLst>
              </a:tr>
              <a:tr h="382377">
                <a:tc>
                  <a:txBody>
                    <a:bodyPr/>
                    <a:lstStyle/>
                    <a:p>
                      <a:pPr marL="0" marR="0" fontAlgn="t">
                        <a:spcBef>
                          <a:spcPts val="0"/>
                        </a:spcBef>
                        <a:spcAft>
                          <a:spcPts val="0"/>
                        </a:spcAft>
                      </a:pPr>
                      <a:r>
                        <a:rPr lang="en-US" sz="1400" dirty="0">
                          <a:effectLst/>
                          <a:latin typeface="Calibri" panose="020F0502020204030204" pitchFamily="34" charset="0"/>
                        </a:rPr>
                        <a:t>Catanzarite, Joe</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dirty="0">
                          <a:effectLst/>
                          <a:latin typeface="Calibri" panose="020F0502020204030204" pitchFamily="34" charset="0"/>
                        </a:rPr>
                        <a:t>Submission complete</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 xmlns:a16="http://schemas.microsoft.com/office/drawing/2014/main" val="382820092"/>
                  </a:ext>
                </a:extLst>
              </a:tr>
              <a:tr h="349998">
                <a:tc>
                  <a:txBody>
                    <a:bodyPr/>
                    <a:lstStyle/>
                    <a:p>
                      <a:pPr marL="0" marR="0" fontAlgn="t">
                        <a:spcBef>
                          <a:spcPts val="0"/>
                        </a:spcBef>
                        <a:spcAft>
                          <a:spcPts val="0"/>
                        </a:spcAft>
                      </a:pPr>
                      <a:r>
                        <a:rPr lang="en-US" sz="1400" dirty="0">
                          <a:solidFill>
                            <a:schemeClr val="tx1"/>
                          </a:solidFill>
                          <a:effectLst/>
                          <a:latin typeface="Calibri" panose="020F0502020204030204" pitchFamily="34" charset="0"/>
                        </a:rPr>
                        <a:t>Dressing, Courtney</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dirty="0">
                          <a:solidFill>
                            <a:schemeClr val="tx1"/>
                          </a:solidFill>
                          <a:effectLst/>
                          <a:latin typeface="Calibri" panose="020F0502020204030204" pitchFamily="34" charset="0"/>
                        </a:rPr>
                        <a:t>Submission complete</a:t>
                      </a:r>
                      <a:r>
                        <a:rPr lang="en-US" sz="1400" baseline="0" dirty="0">
                          <a:solidFill>
                            <a:schemeClr val="tx1"/>
                          </a:solidFill>
                          <a:effectLst/>
                          <a:latin typeface="Calibri" panose="020F0502020204030204" pitchFamily="34" charset="0"/>
                        </a:rPr>
                        <a:t> (by Chris Burke)</a:t>
                      </a:r>
                      <a:endParaRPr lang="en-US" sz="1400" dirty="0">
                        <a:solidFill>
                          <a:schemeClr val="tx1"/>
                        </a:solidFill>
                        <a:effectLst/>
                        <a:latin typeface="Calibri" panose="020F0502020204030204" pitchFamily="34" charset="0"/>
                      </a:endParaRP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 xmlns:a16="http://schemas.microsoft.com/office/drawing/2014/main" val="264074107"/>
                  </a:ext>
                </a:extLst>
              </a:tr>
              <a:tr h="235651">
                <a:tc>
                  <a:txBody>
                    <a:bodyPr/>
                    <a:lstStyle/>
                    <a:p>
                      <a:pPr marL="0" marR="0" fontAlgn="t">
                        <a:spcBef>
                          <a:spcPts val="0"/>
                        </a:spcBef>
                        <a:spcAft>
                          <a:spcPts val="0"/>
                        </a:spcAft>
                      </a:pPr>
                      <a:r>
                        <a:rPr lang="en-US" sz="1400" dirty="0">
                          <a:effectLst/>
                          <a:latin typeface="Calibri" panose="020F0502020204030204" pitchFamily="34" charset="0"/>
                        </a:rPr>
                        <a:t>Farr, Will</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dirty="0">
                          <a:effectLst/>
                          <a:latin typeface="Calibri" panose="020F0502020204030204" pitchFamily="34" charset="0"/>
                        </a:rPr>
                        <a:t>Partial</a:t>
                      </a:r>
                      <a:r>
                        <a:rPr lang="en-US" sz="1400" baseline="0" dirty="0">
                          <a:effectLst/>
                          <a:latin typeface="Calibri" panose="020F0502020204030204" pitchFamily="34" charset="0"/>
                        </a:rPr>
                        <a:t> submission (G)</a:t>
                      </a:r>
                      <a:endParaRPr lang="en-US" sz="1400" dirty="0">
                        <a:effectLst/>
                        <a:latin typeface="Calibri" panose="020F0502020204030204" pitchFamily="34" charset="0"/>
                      </a:endParaRP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 xmlns:a16="http://schemas.microsoft.com/office/drawing/2014/main" val="2290565909"/>
                  </a:ext>
                </a:extLst>
              </a:tr>
              <a:tr h="382377">
                <a:tc>
                  <a:txBody>
                    <a:bodyPr/>
                    <a:lstStyle/>
                    <a:p>
                      <a:pPr marL="0" marR="0" fontAlgn="t">
                        <a:spcBef>
                          <a:spcPts val="0"/>
                        </a:spcBef>
                        <a:spcAft>
                          <a:spcPts val="0"/>
                        </a:spcAft>
                      </a:pPr>
                      <a:r>
                        <a:rPr lang="en-US" sz="1400" dirty="0">
                          <a:solidFill>
                            <a:schemeClr val="tx1"/>
                          </a:solidFill>
                          <a:effectLst/>
                          <a:latin typeface="Calibri" panose="020F0502020204030204" pitchFamily="34" charset="0"/>
                        </a:rPr>
                        <a:t>Foreman-Mackey, Daniel</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indent="0" algn="l" defTabSz="914377" rtl="0" eaLnBrk="1" fontAlgn="t" latinLnBrk="0" hangingPunct="1">
                        <a:lnSpc>
                          <a:spcPct val="100000"/>
                        </a:lnSpc>
                        <a:spcBef>
                          <a:spcPts val="0"/>
                        </a:spcBef>
                        <a:spcAft>
                          <a:spcPts val="0"/>
                        </a:spcAft>
                        <a:buClrTx/>
                        <a:buSzTx/>
                        <a:buFontTx/>
                        <a:buNone/>
                        <a:tabLst/>
                        <a:defRPr/>
                      </a:pPr>
                      <a:r>
                        <a:rPr lang="en-US" sz="1400" dirty="0">
                          <a:solidFill>
                            <a:schemeClr val="tx1"/>
                          </a:solidFill>
                          <a:effectLst/>
                          <a:latin typeface="Calibri" panose="020F0502020204030204" pitchFamily="34" charset="0"/>
                        </a:rPr>
                        <a:t>Submission</a:t>
                      </a:r>
                      <a:r>
                        <a:rPr lang="en-US" sz="1400" baseline="0" dirty="0">
                          <a:solidFill>
                            <a:schemeClr val="tx1"/>
                          </a:solidFill>
                          <a:effectLst/>
                          <a:latin typeface="Calibri" panose="020F0502020204030204" pitchFamily="34" charset="0"/>
                        </a:rPr>
                        <a:t> complete (by Chris Burke)</a:t>
                      </a:r>
                      <a:endParaRPr lang="en-US" sz="1400" dirty="0">
                        <a:solidFill>
                          <a:schemeClr val="tx1"/>
                        </a:solidFill>
                        <a:effectLst/>
                        <a:latin typeface="Calibri" panose="020F0502020204030204" pitchFamily="34" charset="0"/>
                      </a:endParaRP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 xmlns:a16="http://schemas.microsoft.com/office/drawing/2014/main" val="945956342"/>
                  </a:ext>
                </a:extLst>
              </a:tr>
              <a:tr h="382377">
                <a:tc>
                  <a:txBody>
                    <a:bodyPr/>
                    <a:lstStyle/>
                    <a:p>
                      <a:pPr marL="0" marR="0" fontAlgn="t">
                        <a:spcBef>
                          <a:spcPts val="0"/>
                        </a:spcBef>
                        <a:spcAft>
                          <a:spcPts val="0"/>
                        </a:spcAft>
                      </a:pPr>
                      <a:r>
                        <a:rPr lang="en-US" sz="1400" dirty="0">
                          <a:effectLst/>
                          <a:latin typeface="Calibri" panose="020F0502020204030204" pitchFamily="34" charset="0"/>
                        </a:rPr>
                        <a:t>Kopparapu, Ravi</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dirty="0">
                          <a:effectLst/>
                          <a:latin typeface="Calibri" panose="020F0502020204030204" pitchFamily="34" charset="0"/>
                        </a:rPr>
                        <a:t>Submission</a:t>
                      </a:r>
                      <a:r>
                        <a:rPr lang="en-US" sz="1400" baseline="0" dirty="0">
                          <a:effectLst/>
                          <a:latin typeface="Calibri" panose="020F0502020204030204" pitchFamily="34" charset="0"/>
                        </a:rPr>
                        <a:t> complete</a:t>
                      </a:r>
                      <a:endParaRPr lang="en-US" sz="1400" dirty="0">
                        <a:effectLst/>
                        <a:latin typeface="Calibri" panose="020F0502020204030204" pitchFamily="34" charset="0"/>
                      </a:endParaRP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 xmlns:a16="http://schemas.microsoft.com/office/drawing/2014/main" val="2339241937"/>
                  </a:ext>
                </a:extLst>
              </a:tr>
              <a:tr h="235651">
                <a:tc>
                  <a:txBody>
                    <a:bodyPr/>
                    <a:lstStyle/>
                    <a:p>
                      <a:pPr marL="0" marR="0" fontAlgn="t">
                        <a:spcBef>
                          <a:spcPts val="0"/>
                        </a:spcBef>
                        <a:spcAft>
                          <a:spcPts val="0"/>
                        </a:spcAft>
                      </a:pPr>
                      <a:r>
                        <a:rPr lang="en-US" sz="1400" dirty="0">
                          <a:effectLst/>
                          <a:latin typeface="Calibri" panose="020F0502020204030204" pitchFamily="34" charset="0"/>
                        </a:rPr>
                        <a:t>Mulders, Gijs</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dirty="0">
                          <a:effectLst/>
                          <a:latin typeface="Calibri" panose="020F0502020204030204" pitchFamily="34" charset="0"/>
                        </a:rPr>
                        <a:t>Submission complete</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 xmlns:a16="http://schemas.microsoft.com/office/drawing/2014/main" val="2727663303"/>
                  </a:ext>
                </a:extLst>
              </a:tr>
              <a:tr h="382377">
                <a:tc>
                  <a:txBody>
                    <a:bodyPr/>
                    <a:lstStyle/>
                    <a:p>
                      <a:pPr marL="0" marR="0" fontAlgn="t">
                        <a:spcBef>
                          <a:spcPts val="0"/>
                        </a:spcBef>
                        <a:spcAft>
                          <a:spcPts val="0"/>
                        </a:spcAft>
                      </a:pPr>
                      <a:r>
                        <a:rPr lang="en-US" sz="1400" dirty="0">
                          <a:solidFill>
                            <a:schemeClr val="tx1"/>
                          </a:solidFill>
                          <a:effectLst/>
                          <a:latin typeface="Calibri" panose="020F0502020204030204" pitchFamily="34" charset="0"/>
                        </a:rPr>
                        <a:t>Petigura, Erik (or Andrew Howard)</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indent="0" algn="l" defTabSz="914377" rtl="0" eaLnBrk="1" fontAlgn="t" latinLnBrk="0" hangingPunct="1">
                        <a:lnSpc>
                          <a:spcPct val="100000"/>
                        </a:lnSpc>
                        <a:spcBef>
                          <a:spcPts val="0"/>
                        </a:spcBef>
                        <a:spcAft>
                          <a:spcPts val="0"/>
                        </a:spcAft>
                        <a:buClrTx/>
                        <a:buSzTx/>
                        <a:buFontTx/>
                        <a:buNone/>
                        <a:tabLst/>
                        <a:defRPr/>
                      </a:pPr>
                      <a:r>
                        <a:rPr lang="en-US" sz="1400" dirty="0">
                          <a:solidFill>
                            <a:schemeClr val="tx1"/>
                          </a:solidFill>
                          <a:effectLst/>
                          <a:latin typeface="Calibri" panose="020F0502020204030204" pitchFamily="34" charset="0"/>
                        </a:rPr>
                        <a:t>Submission complete (by Chris Burke)</a:t>
                      </a:r>
                    </a:p>
                    <a:p>
                      <a:pPr marL="0" marR="0" fontAlgn="t">
                        <a:spcBef>
                          <a:spcPts val="0"/>
                        </a:spcBef>
                        <a:spcAft>
                          <a:spcPts val="0"/>
                        </a:spcAft>
                      </a:pPr>
                      <a:endParaRPr lang="en-US" sz="1400" dirty="0">
                        <a:solidFill>
                          <a:schemeClr val="tx1"/>
                        </a:solidFill>
                        <a:effectLst/>
                        <a:latin typeface="Calibri" panose="020F0502020204030204" pitchFamily="34" charset="0"/>
                      </a:endParaRP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 xmlns:a16="http://schemas.microsoft.com/office/drawing/2014/main" val="3460843938"/>
                  </a:ext>
                </a:extLst>
              </a:tr>
              <a:tr h="382377">
                <a:tc>
                  <a:txBody>
                    <a:bodyPr/>
                    <a:lstStyle/>
                    <a:p>
                      <a:pPr marL="0" marR="0" fontAlgn="t">
                        <a:spcBef>
                          <a:spcPts val="0"/>
                        </a:spcBef>
                        <a:spcAft>
                          <a:spcPts val="0"/>
                        </a:spcAft>
                      </a:pPr>
                      <a:r>
                        <a:rPr lang="en-US" sz="1400">
                          <a:effectLst/>
                          <a:latin typeface="Calibri" panose="020F0502020204030204" pitchFamily="34" charset="0"/>
                        </a:rPr>
                        <a:t>Traub, Wes</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dirty="0">
                          <a:effectLst/>
                          <a:latin typeface="Calibri" panose="020F0502020204030204" pitchFamily="34" charset="0"/>
                        </a:rPr>
                        <a:t> Pending</a:t>
                      </a:r>
                    </a:p>
                  </a:txBody>
                  <a:tcPr marL="44462" marR="44462" marT="44462" marB="4446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 xmlns:a16="http://schemas.microsoft.com/office/drawing/2014/main" val="2770087884"/>
                  </a:ext>
                </a:extLst>
              </a:tr>
            </a:tbl>
          </a:graphicData>
        </a:graphic>
      </p:graphicFrame>
      <p:sp>
        <p:nvSpPr>
          <p:cNvPr id="9" name="Rectangle 8"/>
          <p:cNvSpPr/>
          <p:nvPr/>
        </p:nvSpPr>
        <p:spPr>
          <a:xfrm>
            <a:off x="2032448" y="1194811"/>
            <a:ext cx="5791479" cy="276999"/>
          </a:xfrm>
          <a:prstGeom prst="rect">
            <a:avLst/>
          </a:prstGeom>
        </p:spPr>
        <p:txBody>
          <a:bodyPr wrap="square">
            <a:spAutoFit/>
          </a:bodyPr>
          <a:lstStyle/>
          <a:p>
            <a:r>
              <a:rPr lang="en-US" sz="1200" dirty="0">
                <a:solidFill>
                  <a:srgbClr val="FFFFFF"/>
                </a:solidFill>
              </a:rPr>
              <a:t>Data on https://drive.google.com/open?id=0B520NCfkP4aOQUJYdmUzQTJkdkE</a:t>
            </a:r>
          </a:p>
        </p:txBody>
      </p:sp>
      <p:sp>
        <p:nvSpPr>
          <p:cNvPr id="6" name="TextBox 5"/>
          <p:cNvSpPr txBox="1"/>
          <p:nvPr/>
        </p:nvSpPr>
        <p:spPr>
          <a:xfrm>
            <a:off x="3012872" y="5993539"/>
            <a:ext cx="2860591" cy="369332"/>
          </a:xfrm>
          <a:prstGeom prst="rect">
            <a:avLst/>
          </a:prstGeom>
          <a:noFill/>
        </p:spPr>
        <p:txBody>
          <a:bodyPr wrap="none" rtlCol="0">
            <a:spAutoFit/>
          </a:bodyPr>
          <a:lstStyle/>
          <a:p>
            <a:r>
              <a:rPr lang="en-US" dirty="0">
                <a:solidFill>
                  <a:srgbClr val="FFFFFF"/>
                </a:solidFill>
              </a:rPr>
              <a:t>11 crowdsourced datasets</a:t>
            </a:r>
          </a:p>
        </p:txBody>
      </p:sp>
    </p:spTree>
    <p:extLst>
      <p:ext uri="{BB962C8B-B14F-4D97-AF65-F5344CB8AC3E}">
        <p14:creationId xmlns:p14="http://schemas.microsoft.com/office/powerpoint/2010/main" val="9997574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0F02926-2102-4D2E-896F-9FD2E9A37171}" type="slidenum">
              <a:rPr lang="en-US" smtClean="0">
                <a:solidFill>
                  <a:srgbClr val="FFFFFF"/>
                </a:solidFill>
              </a:rPr>
              <a:pPr>
                <a:defRPr/>
              </a:pPr>
              <a:t>19</a:t>
            </a:fld>
            <a:endParaRPr lang="en-US">
              <a:solidFill>
                <a:srgbClr val="FFFFFF"/>
              </a:solidFill>
            </a:endParaRPr>
          </a:p>
        </p:txBody>
      </p:sp>
      <p:pic>
        <p:nvPicPr>
          <p:cNvPr id="5" name="Picture 4"/>
          <p:cNvPicPr>
            <a:picLocks noChangeAspect="1"/>
          </p:cNvPicPr>
          <p:nvPr/>
        </p:nvPicPr>
        <p:blipFill>
          <a:blip r:embed="rId2"/>
          <a:stretch>
            <a:fillRect/>
          </a:stretch>
        </p:blipFill>
        <p:spPr>
          <a:xfrm>
            <a:off x="645145" y="643513"/>
            <a:ext cx="7871058" cy="5945662"/>
          </a:xfrm>
          <a:prstGeom prst="rect">
            <a:avLst/>
          </a:prstGeom>
          <a:solidFill>
            <a:schemeClr val="tx1"/>
          </a:solidFill>
        </p:spPr>
      </p:pic>
      <p:sp>
        <p:nvSpPr>
          <p:cNvPr id="6" name="Title 1"/>
          <p:cNvSpPr txBox="1">
            <a:spLocks/>
          </p:cNvSpPr>
          <p:nvPr/>
        </p:nvSpPr>
        <p:spPr bwMode="auto">
          <a:xfrm>
            <a:off x="533399" y="-113498"/>
            <a:ext cx="8610601" cy="82524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rgbClr val="FF99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Arial" charset="0"/>
              </a:defRPr>
            </a:lvl5pPr>
            <a:lvl6pPr marL="457189" algn="ctr" rtl="0" fontAlgn="base">
              <a:spcBef>
                <a:spcPct val="0"/>
              </a:spcBef>
              <a:spcAft>
                <a:spcPct val="0"/>
              </a:spcAft>
              <a:defRPr sz="4400">
                <a:solidFill>
                  <a:srgbClr val="FF9900"/>
                </a:solidFill>
                <a:effectLst>
                  <a:outerShdw blurRad="38100" dist="38100" dir="2700000" algn="tl">
                    <a:srgbClr val="FFFFFF"/>
                  </a:outerShdw>
                </a:effectLst>
                <a:latin typeface="Arial" charset="0"/>
              </a:defRPr>
            </a:lvl6pPr>
            <a:lvl7pPr marL="914377" algn="ctr" rtl="0" fontAlgn="base">
              <a:spcBef>
                <a:spcPct val="0"/>
              </a:spcBef>
              <a:spcAft>
                <a:spcPct val="0"/>
              </a:spcAft>
              <a:defRPr sz="4400">
                <a:solidFill>
                  <a:srgbClr val="FF9900"/>
                </a:solidFill>
                <a:effectLst>
                  <a:outerShdw blurRad="38100" dist="38100" dir="2700000" algn="tl">
                    <a:srgbClr val="FFFFFF"/>
                  </a:outerShdw>
                </a:effectLst>
                <a:latin typeface="Arial" charset="0"/>
              </a:defRPr>
            </a:lvl7pPr>
            <a:lvl8pPr marL="1371566" algn="ctr" rtl="0" fontAlgn="base">
              <a:spcBef>
                <a:spcPct val="0"/>
              </a:spcBef>
              <a:spcAft>
                <a:spcPct val="0"/>
              </a:spcAft>
              <a:defRPr sz="4400">
                <a:solidFill>
                  <a:srgbClr val="FF9900"/>
                </a:solidFill>
                <a:effectLst>
                  <a:outerShdw blurRad="38100" dist="38100" dir="2700000" algn="tl">
                    <a:srgbClr val="FFFFFF"/>
                  </a:outerShdw>
                </a:effectLst>
                <a:latin typeface="Arial" charset="0"/>
              </a:defRPr>
            </a:lvl8pPr>
            <a:lvl9pPr marL="1828754" algn="ctr" rtl="0" fontAlgn="base">
              <a:spcBef>
                <a:spcPct val="0"/>
              </a:spcBef>
              <a:spcAft>
                <a:spcPct val="0"/>
              </a:spcAft>
              <a:defRPr sz="4400">
                <a:solidFill>
                  <a:srgbClr val="FF9900"/>
                </a:solidFill>
                <a:effectLst>
                  <a:outerShdw blurRad="38100" dist="38100" dir="2700000" algn="tl">
                    <a:srgbClr val="FFFFFF"/>
                  </a:outerShdw>
                </a:effectLst>
                <a:latin typeface="Arial" charset="0"/>
              </a:defRPr>
            </a:lvl9pPr>
          </a:lstStyle>
          <a:p>
            <a:r>
              <a:rPr lang="en-US" sz="3600" kern="0" dirty="0"/>
              <a:t>Submitted occurrence rates for G-dwarfs</a:t>
            </a:r>
          </a:p>
        </p:txBody>
      </p:sp>
      <p:sp>
        <p:nvSpPr>
          <p:cNvPr id="7" name="TextBox 6"/>
          <p:cNvSpPr txBox="1"/>
          <p:nvPr/>
        </p:nvSpPr>
        <p:spPr>
          <a:xfrm>
            <a:off x="1169323" y="6581001"/>
            <a:ext cx="6822702" cy="276999"/>
          </a:xfrm>
          <a:prstGeom prst="rect">
            <a:avLst/>
          </a:prstGeom>
          <a:noFill/>
        </p:spPr>
        <p:txBody>
          <a:bodyPr wrap="none" rtlCol="0">
            <a:spAutoFit/>
          </a:bodyPr>
          <a:lstStyle/>
          <a:p>
            <a:r>
              <a:rPr lang="en-US" sz="1200" dirty="0">
                <a:solidFill>
                  <a:srgbClr val="FFFFFF"/>
                </a:solidFill>
              </a:rPr>
              <a:t>Data from Petigura and Foreman-Mackey are done by Burke, using distributions from their papers</a:t>
            </a:r>
          </a:p>
        </p:txBody>
      </p:sp>
      <p:sp>
        <p:nvSpPr>
          <p:cNvPr id="8" name="TextBox 7"/>
          <p:cNvSpPr txBox="1"/>
          <p:nvPr/>
        </p:nvSpPr>
        <p:spPr>
          <a:xfrm>
            <a:off x="1247069" y="6299481"/>
            <a:ext cx="6667210" cy="307777"/>
          </a:xfrm>
          <a:prstGeom prst="rect">
            <a:avLst/>
          </a:prstGeom>
          <a:noFill/>
        </p:spPr>
        <p:txBody>
          <a:bodyPr wrap="none" rtlCol="0">
            <a:spAutoFit/>
          </a:bodyPr>
          <a:lstStyle/>
          <a:p>
            <a:r>
              <a:rPr lang="en-US" sz="1400" dirty="0">
                <a:solidFill>
                  <a:srgbClr val="000000"/>
                </a:solidFill>
              </a:rPr>
              <a:t>habitable planets span (very approximately) the 4-6 bins in the bottom right corner</a:t>
            </a:r>
          </a:p>
        </p:txBody>
      </p:sp>
      <p:sp>
        <p:nvSpPr>
          <p:cNvPr id="9" name="TextBox 8"/>
          <p:cNvSpPr txBox="1"/>
          <p:nvPr/>
        </p:nvSpPr>
        <p:spPr>
          <a:xfrm>
            <a:off x="6946711" y="5827595"/>
            <a:ext cx="603050" cy="246221"/>
          </a:xfrm>
          <a:prstGeom prst="rect">
            <a:avLst/>
          </a:prstGeom>
          <a:noFill/>
        </p:spPr>
        <p:txBody>
          <a:bodyPr wrap="none" rtlCol="0">
            <a:spAutoFit/>
          </a:bodyPr>
          <a:lstStyle/>
          <a:p>
            <a:r>
              <a:rPr lang="en-US" sz="1000" dirty="0">
                <a:solidFill>
                  <a:srgbClr val="000000"/>
                </a:solidFill>
              </a:rPr>
              <a:t>(=</a:t>
            </a:r>
            <a:r>
              <a:rPr lang="en-US" sz="1000" dirty="0" err="1">
                <a:solidFill>
                  <a:srgbClr val="000000"/>
                </a:solidFill>
              </a:rPr>
              <a:t>NaN</a:t>
            </a:r>
            <a:r>
              <a:rPr lang="en-US" sz="1000" dirty="0">
                <a:solidFill>
                  <a:srgbClr val="000000"/>
                </a:solidFill>
              </a:rPr>
              <a:t>)</a:t>
            </a:r>
          </a:p>
        </p:txBody>
      </p:sp>
    </p:spTree>
    <p:extLst>
      <p:ext uri="{BB962C8B-B14F-4D97-AF65-F5344CB8AC3E}">
        <p14:creationId xmlns:p14="http://schemas.microsoft.com/office/powerpoint/2010/main" val="1575075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Defining </a:t>
            </a:r>
            <a:r>
              <a:rPr lang="en-US" dirty="0" err="1" smtClean="0">
                <a:latin typeface="Symbol" charset="2"/>
                <a:ea typeface="Symbol" charset="2"/>
                <a:cs typeface="Symbol" charset="2"/>
              </a:rPr>
              <a:t>h</a:t>
            </a:r>
            <a:r>
              <a:rPr lang="en-US" baseline="-25000" dirty="0" err="1" smtClean="0"/>
              <a:t>Earth</a:t>
            </a:r>
            <a:endParaRPr lang="en-US" baseline="-25000" dirty="0" smtClean="0"/>
          </a:p>
          <a:p>
            <a:endParaRPr lang="en-US" baseline="-25000" dirty="0" smtClean="0"/>
          </a:p>
          <a:p>
            <a:r>
              <a:rPr lang="en-US" dirty="0" smtClean="0"/>
              <a:t>Current Constraints on </a:t>
            </a:r>
            <a:r>
              <a:rPr lang="en-US" dirty="0" err="1" smtClean="0">
                <a:latin typeface="Symbol" charset="2"/>
                <a:ea typeface="Symbol" charset="2"/>
                <a:cs typeface="Symbol" charset="2"/>
              </a:rPr>
              <a:t>h</a:t>
            </a:r>
            <a:r>
              <a:rPr lang="en-US" baseline="-25000" dirty="0" err="1" smtClean="0"/>
              <a:t>Earth</a:t>
            </a:r>
            <a:endParaRPr lang="en-US" baseline="-25000" dirty="0" smtClean="0"/>
          </a:p>
          <a:p>
            <a:endParaRPr lang="en-US" baseline="-25000" dirty="0" smtClean="0"/>
          </a:p>
          <a:p>
            <a:r>
              <a:rPr lang="en-US" dirty="0" smtClean="0"/>
              <a:t>SAG13 Update (Curtesy of </a:t>
            </a:r>
            <a:r>
              <a:rPr lang="en-US" dirty="0" err="1" smtClean="0"/>
              <a:t>Rus</a:t>
            </a:r>
            <a:r>
              <a:rPr lang="en-US" dirty="0" smtClean="0"/>
              <a:t> </a:t>
            </a:r>
            <a:r>
              <a:rPr lang="en-US" dirty="0" err="1" smtClean="0"/>
              <a:t>Belikov</a:t>
            </a:r>
            <a:r>
              <a:rPr lang="en-US" dirty="0" smtClean="0"/>
              <a:t>)</a:t>
            </a:r>
          </a:p>
          <a:p>
            <a:endParaRPr lang="en-US" dirty="0" smtClean="0"/>
          </a:p>
          <a:p>
            <a:r>
              <a:rPr lang="en-US" dirty="0" smtClean="0"/>
              <a:t>Future Prospects </a:t>
            </a:r>
            <a:endParaRPr lang="en-US" dirty="0"/>
          </a:p>
        </p:txBody>
      </p:sp>
    </p:spTree>
    <p:extLst>
      <p:ext uri="{BB962C8B-B14F-4D97-AF65-F5344CB8AC3E}">
        <p14:creationId xmlns:p14="http://schemas.microsoft.com/office/powerpoint/2010/main" val="1937145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531" y="56629"/>
            <a:ext cx="7696200" cy="625759"/>
          </a:xfrm>
        </p:spPr>
        <p:txBody>
          <a:bodyPr/>
          <a:lstStyle/>
          <a:p>
            <a:r>
              <a:rPr lang="en-US" sz="3200" dirty="0"/>
              <a:t>Crowdsourced statistics (for G-dwarfs)</a:t>
            </a:r>
          </a:p>
        </p:txBody>
      </p:sp>
      <p:sp>
        <p:nvSpPr>
          <p:cNvPr id="4" name="Slide Number Placeholder 3"/>
          <p:cNvSpPr>
            <a:spLocks noGrp="1"/>
          </p:cNvSpPr>
          <p:nvPr>
            <p:ph type="sldNum" sz="quarter" idx="12"/>
          </p:nvPr>
        </p:nvSpPr>
        <p:spPr/>
        <p:txBody>
          <a:bodyPr/>
          <a:lstStyle/>
          <a:p>
            <a:pPr>
              <a:defRPr/>
            </a:pPr>
            <a:fld id="{70F02926-2102-4D2E-896F-9FD2E9A37171}" type="slidenum">
              <a:rPr lang="en-US" smtClean="0">
                <a:solidFill>
                  <a:srgbClr val="FFFFFF"/>
                </a:solidFill>
              </a:rPr>
              <a:pPr>
                <a:defRPr/>
              </a:pPr>
              <a:t>20</a:t>
            </a:fld>
            <a:endParaRPr lang="en-US">
              <a:solidFill>
                <a:srgbClr val="FFFFFF"/>
              </a:solidFill>
            </a:endParaRPr>
          </a:p>
        </p:txBody>
      </p:sp>
      <p:pic>
        <p:nvPicPr>
          <p:cNvPr id="5" name="Picture 4"/>
          <p:cNvPicPr>
            <a:picLocks noChangeAspect="1"/>
          </p:cNvPicPr>
          <p:nvPr/>
        </p:nvPicPr>
        <p:blipFill rotWithShape="1">
          <a:blip r:embed="rId3"/>
          <a:srcRect r="-7467"/>
          <a:stretch/>
        </p:blipFill>
        <p:spPr>
          <a:xfrm>
            <a:off x="700880" y="1052104"/>
            <a:ext cx="7857502" cy="5037004"/>
          </a:xfrm>
          <a:prstGeom prst="rect">
            <a:avLst/>
          </a:prstGeom>
          <a:solidFill>
            <a:schemeClr val="tx1"/>
          </a:solidFill>
        </p:spPr>
      </p:pic>
      <p:cxnSp>
        <p:nvCxnSpPr>
          <p:cNvPr id="8" name="Straight Connector 7"/>
          <p:cNvCxnSpPr/>
          <p:nvPr/>
        </p:nvCxnSpPr>
        <p:spPr bwMode="auto">
          <a:xfrm>
            <a:off x="6524865" y="2811439"/>
            <a:ext cx="900753" cy="504968"/>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9" name="TextBox 8"/>
          <p:cNvSpPr txBox="1"/>
          <p:nvPr/>
        </p:nvSpPr>
        <p:spPr>
          <a:xfrm>
            <a:off x="7376648" y="2924143"/>
            <a:ext cx="1241045" cy="830997"/>
          </a:xfrm>
          <a:prstGeom prst="rect">
            <a:avLst/>
          </a:prstGeom>
          <a:noFill/>
        </p:spPr>
        <p:txBody>
          <a:bodyPr wrap="none" rtlCol="0">
            <a:spAutoFit/>
          </a:bodyPr>
          <a:lstStyle/>
          <a:p>
            <a:r>
              <a:rPr lang="en-US" sz="1200" dirty="0">
                <a:solidFill>
                  <a:srgbClr val="000000"/>
                </a:solidFill>
              </a:rPr>
              <a:t>High </a:t>
            </a:r>
          </a:p>
          <a:p>
            <a:r>
              <a:rPr lang="en-US" sz="1200" dirty="0">
                <a:solidFill>
                  <a:srgbClr val="000000"/>
                </a:solidFill>
              </a:rPr>
              <a:t>crowdsourced </a:t>
            </a:r>
          </a:p>
          <a:p>
            <a:r>
              <a:rPr lang="en-US" sz="1200" dirty="0">
                <a:solidFill>
                  <a:srgbClr val="000000"/>
                </a:solidFill>
              </a:rPr>
              <a:t>variance</a:t>
            </a:r>
          </a:p>
          <a:p>
            <a:r>
              <a:rPr lang="en-US" sz="1200" dirty="0">
                <a:solidFill>
                  <a:srgbClr val="000000"/>
                </a:solidFill>
              </a:rPr>
              <a:t>for </a:t>
            </a:r>
            <a:r>
              <a:rPr lang="en-US" sz="1200" dirty="0" err="1">
                <a:solidFill>
                  <a:srgbClr val="000000"/>
                </a:solidFill>
              </a:rPr>
              <a:t>hab_planets</a:t>
            </a:r>
            <a:endParaRPr lang="en-US" sz="1200" dirty="0">
              <a:solidFill>
                <a:srgbClr val="000000"/>
              </a:solidFill>
            </a:endParaRPr>
          </a:p>
        </p:txBody>
      </p:sp>
      <p:sp>
        <p:nvSpPr>
          <p:cNvPr id="10" name="TextBox 9"/>
          <p:cNvSpPr txBox="1"/>
          <p:nvPr/>
        </p:nvSpPr>
        <p:spPr>
          <a:xfrm>
            <a:off x="7180881" y="5178854"/>
            <a:ext cx="1367682" cy="830997"/>
          </a:xfrm>
          <a:prstGeom prst="rect">
            <a:avLst/>
          </a:prstGeom>
          <a:noFill/>
        </p:spPr>
        <p:txBody>
          <a:bodyPr wrap="none" rtlCol="0">
            <a:spAutoFit/>
          </a:bodyPr>
          <a:lstStyle/>
          <a:p>
            <a:r>
              <a:rPr lang="en-US" sz="1200" dirty="0">
                <a:solidFill>
                  <a:srgbClr val="000000"/>
                </a:solidFill>
              </a:rPr>
              <a:t>crowdsourced </a:t>
            </a:r>
          </a:p>
          <a:p>
            <a:r>
              <a:rPr lang="en-US" sz="1200" dirty="0">
                <a:solidFill>
                  <a:srgbClr val="000000"/>
                </a:solidFill>
              </a:rPr>
              <a:t>variance is </a:t>
            </a:r>
          </a:p>
          <a:p>
            <a:r>
              <a:rPr lang="en-US" sz="1200" dirty="0">
                <a:solidFill>
                  <a:srgbClr val="000000"/>
                </a:solidFill>
              </a:rPr>
              <a:t>on the order of </a:t>
            </a:r>
          </a:p>
          <a:p>
            <a:r>
              <a:rPr lang="en-US" sz="1200" dirty="0" err="1">
                <a:solidFill>
                  <a:srgbClr val="000000"/>
                </a:solidFill>
              </a:rPr>
              <a:t>poisson</a:t>
            </a:r>
            <a:r>
              <a:rPr lang="en-US" sz="1200" dirty="0">
                <a:solidFill>
                  <a:srgbClr val="000000"/>
                </a:solidFill>
              </a:rPr>
              <a:t> </a:t>
            </a:r>
            <a:r>
              <a:rPr lang="en-US" sz="1200" dirty="0" err="1">
                <a:solidFill>
                  <a:srgbClr val="000000"/>
                </a:solidFill>
              </a:rPr>
              <a:t>vairiance</a:t>
            </a:r>
            <a:endParaRPr lang="en-US" sz="1200" dirty="0">
              <a:solidFill>
                <a:srgbClr val="000000"/>
              </a:solidFill>
            </a:endParaRPr>
          </a:p>
        </p:txBody>
      </p:sp>
      <p:cxnSp>
        <p:nvCxnSpPr>
          <p:cNvPr id="11" name="Straight Connector 10"/>
          <p:cNvCxnSpPr/>
          <p:nvPr/>
        </p:nvCxnSpPr>
        <p:spPr bwMode="auto">
          <a:xfrm>
            <a:off x="6524865" y="5257909"/>
            <a:ext cx="656016" cy="461665"/>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3" name="Straight Connector 12"/>
          <p:cNvCxnSpPr/>
          <p:nvPr/>
        </p:nvCxnSpPr>
        <p:spPr bwMode="auto">
          <a:xfrm>
            <a:off x="3284865" y="5211844"/>
            <a:ext cx="656016" cy="461665"/>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4" name="TextBox 13"/>
          <p:cNvSpPr txBox="1"/>
          <p:nvPr/>
        </p:nvSpPr>
        <p:spPr>
          <a:xfrm>
            <a:off x="3929511" y="5352325"/>
            <a:ext cx="1026243" cy="707886"/>
          </a:xfrm>
          <a:prstGeom prst="rect">
            <a:avLst/>
          </a:prstGeom>
          <a:noFill/>
        </p:spPr>
        <p:txBody>
          <a:bodyPr wrap="none" rtlCol="0">
            <a:spAutoFit/>
          </a:bodyPr>
          <a:lstStyle/>
          <a:p>
            <a:r>
              <a:rPr lang="en-US" sz="1000" dirty="0">
                <a:solidFill>
                  <a:srgbClr val="000000"/>
                </a:solidFill>
              </a:rPr>
              <a:t>Low # of</a:t>
            </a:r>
          </a:p>
          <a:p>
            <a:r>
              <a:rPr lang="en-US" sz="1000" dirty="0">
                <a:solidFill>
                  <a:srgbClr val="000000"/>
                </a:solidFill>
              </a:rPr>
              <a:t>crowdsourced</a:t>
            </a:r>
          </a:p>
          <a:p>
            <a:r>
              <a:rPr lang="en-US" sz="1000" dirty="0">
                <a:solidFill>
                  <a:srgbClr val="000000"/>
                </a:solidFill>
              </a:rPr>
              <a:t>submissions</a:t>
            </a:r>
          </a:p>
          <a:p>
            <a:r>
              <a:rPr lang="en-US" sz="1000" dirty="0">
                <a:solidFill>
                  <a:srgbClr val="000000"/>
                </a:solidFill>
              </a:rPr>
              <a:t>for </a:t>
            </a:r>
            <a:r>
              <a:rPr lang="en-US" sz="1000" dirty="0" err="1">
                <a:solidFill>
                  <a:srgbClr val="000000"/>
                </a:solidFill>
              </a:rPr>
              <a:t>hab</a:t>
            </a:r>
            <a:r>
              <a:rPr lang="en-US" sz="1000" dirty="0">
                <a:solidFill>
                  <a:srgbClr val="000000"/>
                </a:solidFill>
              </a:rPr>
              <a:t> planets</a:t>
            </a:r>
          </a:p>
        </p:txBody>
      </p:sp>
    </p:spTree>
    <p:extLst>
      <p:ext uri="{BB962C8B-B14F-4D97-AF65-F5344CB8AC3E}">
        <p14:creationId xmlns:p14="http://schemas.microsoft.com/office/powerpoint/2010/main" val="2617682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231283"/>
            <a:ext cx="7962900" cy="873457"/>
          </a:xfrm>
        </p:spPr>
        <p:txBody>
          <a:bodyPr/>
          <a:lstStyle/>
          <a:p>
            <a:r>
              <a:rPr lang="en-US" dirty="0"/>
              <a:t>Some preliminary observations</a:t>
            </a:r>
            <a:br>
              <a:rPr lang="en-US" dirty="0"/>
            </a:br>
            <a:r>
              <a:rPr lang="en-US" dirty="0"/>
              <a:t>(not yet endorsed by SAG13)</a:t>
            </a:r>
          </a:p>
        </p:txBody>
      </p:sp>
      <p:sp>
        <p:nvSpPr>
          <p:cNvPr id="3" name="Content Placeholder 2"/>
          <p:cNvSpPr>
            <a:spLocks noGrp="1"/>
          </p:cNvSpPr>
          <p:nvPr>
            <p:ph idx="1"/>
          </p:nvPr>
        </p:nvSpPr>
        <p:spPr>
          <a:xfrm>
            <a:off x="457200" y="1600204"/>
            <a:ext cx="8229600" cy="5005311"/>
          </a:xfrm>
        </p:spPr>
        <p:txBody>
          <a:bodyPr>
            <a:normAutofit fontScale="62500" lnSpcReduction="20000"/>
          </a:bodyPr>
          <a:lstStyle/>
          <a:p>
            <a:r>
              <a:rPr lang="en-US" dirty="0"/>
              <a:t>Occurrence rates for G-dwarf habitable planets are *highly* dependent on whether we include the 0.5-1 planet size range or not.</a:t>
            </a:r>
          </a:p>
          <a:p>
            <a:pPr marL="0" indent="0">
              <a:buNone/>
            </a:pPr>
            <a:endParaRPr lang="en-US" dirty="0"/>
          </a:p>
          <a:p>
            <a:pPr lvl="1"/>
            <a:r>
              <a:rPr lang="en-US" dirty="0"/>
              <a:t>If it is excluded, most submitted rates are on the order of a few 10s of %.</a:t>
            </a:r>
          </a:p>
          <a:p>
            <a:pPr lvl="1"/>
            <a:endParaRPr lang="en-US" dirty="0"/>
          </a:p>
          <a:p>
            <a:pPr lvl="1"/>
            <a:r>
              <a:rPr lang="en-US" dirty="0"/>
              <a:t>If it is included, rates require extrapolation, but are typically &gt;50%. (I.e., the 0.5-1 bin usually contains a few times more planets than 1.0-1.5 bin and dominates </a:t>
            </a:r>
            <a:r>
              <a:rPr lang="en-US" dirty="0" err="1"/>
              <a:t>eta_Earth</a:t>
            </a:r>
            <a:r>
              <a:rPr lang="en-US" dirty="0"/>
              <a:t>.)</a:t>
            </a:r>
          </a:p>
          <a:p>
            <a:pPr lvl="1"/>
            <a:endParaRPr lang="en-US" dirty="0"/>
          </a:p>
          <a:p>
            <a:r>
              <a:rPr lang="en-US" dirty="0"/>
              <a:t>The occurrence rate in the ~0.5-1.0 planet size range can potentially swing the science yield of </a:t>
            </a:r>
            <a:r>
              <a:rPr lang="en-US" dirty="0" err="1"/>
              <a:t>HabEx</a:t>
            </a:r>
            <a:r>
              <a:rPr lang="en-US" dirty="0"/>
              <a:t> by a large factor (with appropriate contrast requirements). It is critical to get a better estimate of planets in that size range.</a:t>
            </a:r>
          </a:p>
          <a:p>
            <a:endParaRPr lang="en-US" dirty="0"/>
          </a:p>
          <a:p>
            <a:r>
              <a:rPr lang="en-US" dirty="0"/>
              <a:t>Note: SAG13 has not yet officially adopted integration bins for </a:t>
            </a:r>
            <a:r>
              <a:rPr lang="en-US" dirty="0" err="1"/>
              <a:t>eta_Earth</a:t>
            </a:r>
            <a:r>
              <a:rPr lang="en-US" dirty="0"/>
              <a:t>.</a:t>
            </a:r>
          </a:p>
        </p:txBody>
      </p:sp>
      <p:sp>
        <p:nvSpPr>
          <p:cNvPr id="4" name="Slide Number Placeholder 3"/>
          <p:cNvSpPr>
            <a:spLocks noGrp="1"/>
          </p:cNvSpPr>
          <p:nvPr>
            <p:ph type="sldNum" sz="quarter" idx="12"/>
          </p:nvPr>
        </p:nvSpPr>
        <p:spPr/>
        <p:txBody>
          <a:bodyPr/>
          <a:lstStyle/>
          <a:p>
            <a:pPr>
              <a:defRPr/>
            </a:pPr>
            <a:fld id="{70F02926-2102-4D2E-896F-9FD2E9A37171}" type="slidenum">
              <a:rPr lang="en-US" smtClean="0">
                <a:solidFill>
                  <a:srgbClr val="FFFFFF"/>
                </a:solidFill>
              </a:rPr>
              <a:pPr>
                <a:defRPr/>
              </a:pPr>
              <a:t>21</a:t>
            </a:fld>
            <a:endParaRPr lang="en-US">
              <a:solidFill>
                <a:srgbClr val="FFFFFF"/>
              </a:solidFill>
            </a:endParaRPr>
          </a:p>
        </p:txBody>
      </p:sp>
    </p:spTree>
    <p:extLst>
      <p:ext uri="{BB962C8B-B14F-4D97-AF65-F5344CB8AC3E}">
        <p14:creationId xmlns:p14="http://schemas.microsoft.com/office/powerpoint/2010/main" val="1491846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Defining </a:t>
            </a:r>
            <a:r>
              <a:rPr lang="en-US" dirty="0" err="1" smtClean="0">
                <a:latin typeface="Symbol" charset="2"/>
                <a:ea typeface="Symbol" charset="2"/>
                <a:cs typeface="Symbol" charset="2"/>
              </a:rPr>
              <a:t>h</a:t>
            </a:r>
            <a:r>
              <a:rPr lang="en-US" baseline="-25000" dirty="0" err="1" smtClean="0"/>
              <a:t>Earth</a:t>
            </a:r>
            <a:endParaRPr lang="en-US" baseline="-25000" dirty="0" smtClean="0"/>
          </a:p>
          <a:p>
            <a:endParaRPr lang="en-US" baseline="-25000" dirty="0" smtClean="0"/>
          </a:p>
          <a:p>
            <a:r>
              <a:rPr lang="en-US" dirty="0" smtClean="0"/>
              <a:t>Current Constraints on </a:t>
            </a:r>
            <a:r>
              <a:rPr lang="en-US" dirty="0" err="1" smtClean="0">
                <a:latin typeface="Symbol" charset="2"/>
                <a:ea typeface="Symbol" charset="2"/>
                <a:cs typeface="Symbol" charset="2"/>
              </a:rPr>
              <a:t>h</a:t>
            </a:r>
            <a:r>
              <a:rPr lang="en-US" baseline="-25000" dirty="0" err="1" smtClean="0"/>
              <a:t>Earth</a:t>
            </a:r>
            <a:endParaRPr lang="en-US" baseline="-25000" dirty="0" smtClean="0"/>
          </a:p>
          <a:p>
            <a:endParaRPr lang="en-US" baseline="-25000" dirty="0" smtClean="0"/>
          </a:p>
          <a:p>
            <a:r>
              <a:rPr lang="en-US" dirty="0" smtClean="0"/>
              <a:t>SAG13 Update (Curtesy of </a:t>
            </a:r>
            <a:r>
              <a:rPr lang="en-US" dirty="0" err="1" smtClean="0"/>
              <a:t>Rus</a:t>
            </a:r>
            <a:r>
              <a:rPr lang="en-US" dirty="0" smtClean="0"/>
              <a:t> </a:t>
            </a:r>
            <a:r>
              <a:rPr lang="en-US" dirty="0" err="1" smtClean="0"/>
              <a:t>Belikov</a:t>
            </a:r>
            <a:r>
              <a:rPr lang="en-US" dirty="0" smtClean="0"/>
              <a:t>)</a:t>
            </a:r>
          </a:p>
          <a:p>
            <a:endParaRPr lang="en-US" dirty="0" smtClean="0"/>
          </a:p>
          <a:p>
            <a:r>
              <a:rPr lang="en-US" dirty="0" smtClean="0">
                <a:solidFill>
                  <a:srgbClr val="FF6FCF"/>
                </a:solidFill>
              </a:rPr>
              <a:t>Future Prospects </a:t>
            </a:r>
            <a:endParaRPr lang="en-US" dirty="0">
              <a:solidFill>
                <a:srgbClr val="FF6FCF"/>
              </a:solidFill>
            </a:endParaRPr>
          </a:p>
        </p:txBody>
      </p:sp>
    </p:spTree>
    <p:extLst>
      <p:ext uri="{BB962C8B-B14F-4D97-AF65-F5344CB8AC3E}">
        <p14:creationId xmlns:p14="http://schemas.microsoft.com/office/powerpoint/2010/main" val="10562542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plo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2" y="713232"/>
            <a:ext cx="8026400" cy="6019800"/>
          </a:xfrm>
          <a:prstGeom prst="rect">
            <a:avLst/>
          </a:prstGeom>
        </p:spPr>
      </p:pic>
      <p:sp>
        <p:nvSpPr>
          <p:cNvPr id="20482" name="Rectangle 2"/>
          <p:cNvSpPr>
            <a:spLocks noGrp="1" noChangeArrowheads="1"/>
          </p:cNvSpPr>
          <p:nvPr>
            <p:ph type="title"/>
          </p:nvPr>
        </p:nvSpPr>
        <p:spPr>
          <a:xfrm>
            <a:off x="228600" y="-76200"/>
            <a:ext cx="8534400" cy="914400"/>
          </a:xfrm>
          <a:noFill/>
        </p:spPr>
        <p:txBody>
          <a:bodyPr/>
          <a:lstStyle/>
          <a:p>
            <a:pPr eaLnBrk="1" hangingPunct="1"/>
            <a:r>
              <a:rPr lang="en-US" sz="3200" dirty="0" smtClean="0">
                <a:solidFill>
                  <a:schemeClr val="bg1"/>
                </a:solidFill>
                <a:latin typeface="Helvetica" charset="0"/>
                <a:ea typeface="Osaka" charset="0"/>
                <a:cs typeface="Helvetica" charset="0"/>
              </a:rPr>
              <a:t>Future Prospects</a:t>
            </a:r>
            <a:endParaRPr lang="en-US" sz="3200" dirty="0">
              <a:solidFill>
                <a:schemeClr val="bg1"/>
              </a:solidFill>
              <a:latin typeface="Helvetica" charset="0"/>
              <a:ea typeface="Osaka" charset="0"/>
              <a:cs typeface="Helvetica" charset="0"/>
            </a:endParaRPr>
          </a:p>
        </p:txBody>
      </p:sp>
      <p:sp>
        <p:nvSpPr>
          <p:cNvPr id="10" name="Rectangle 9"/>
          <p:cNvSpPr/>
          <p:nvPr/>
        </p:nvSpPr>
        <p:spPr bwMode="auto">
          <a:xfrm>
            <a:off x="1231900" y="774700"/>
            <a:ext cx="3835400" cy="4826000"/>
          </a:xfrm>
          <a:custGeom>
            <a:avLst/>
            <a:gdLst>
              <a:gd name="connsiteX0" fmla="*/ 0 w 4203700"/>
              <a:gd name="connsiteY0" fmla="*/ 0 h 4787900"/>
              <a:gd name="connsiteX1" fmla="*/ 4203700 w 4203700"/>
              <a:gd name="connsiteY1" fmla="*/ 0 h 4787900"/>
              <a:gd name="connsiteX2" fmla="*/ 4203700 w 4203700"/>
              <a:gd name="connsiteY2" fmla="*/ 4787900 h 4787900"/>
              <a:gd name="connsiteX3" fmla="*/ 0 w 4203700"/>
              <a:gd name="connsiteY3" fmla="*/ 4787900 h 4787900"/>
              <a:gd name="connsiteX4" fmla="*/ 0 w 4203700"/>
              <a:gd name="connsiteY4" fmla="*/ 0 h 4787900"/>
              <a:gd name="connsiteX0" fmla="*/ 0 w 4203700"/>
              <a:gd name="connsiteY0" fmla="*/ 0 h 4787900"/>
              <a:gd name="connsiteX1" fmla="*/ 4203700 w 4203700"/>
              <a:gd name="connsiteY1" fmla="*/ 0 h 4787900"/>
              <a:gd name="connsiteX2" fmla="*/ 3810000 w 4203700"/>
              <a:gd name="connsiteY2" fmla="*/ 3022600 h 4787900"/>
              <a:gd name="connsiteX3" fmla="*/ 0 w 4203700"/>
              <a:gd name="connsiteY3" fmla="*/ 4787900 h 4787900"/>
              <a:gd name="connsiteX4" fmla="*/ 0 w 4203700"/>
              <a:gd name="connsiteY4" fmla="*/ 0 h 4787900"/>
              <a:gd name="connsiteX0" fmla="*/ 0 w 3835400"/>
              <a:gd name="connsiteY0" fmla="*/ 0 h 4787900"/>
              <a:gd name="connsiteX1" fmla="*/ 3835400 w 3835400"/>
              <a:gd name="connsiteY1" fmla="*/ 25400 h 4787900"/>
              <a:gd name="connsiteX2" fmla="*/ 3810000 w 3835400"/>
              <a:gd name="connsiteY2" fmla="*/ 3022600 h 4787900"/>
              <a:gd name="connsiteX3" fmla="*/ 0 w 3835400"/>
              <a:gd name="connsiteY3" fmla="*/ 4787900 h 4787900"/>
              <a:gd name="connsiteX4" fmla="*/ 0 w 3835400"/>
              <a:gd name="connsiteY4" fmla="*/ 0 h 4787900"/>
              <a:gd name="connsiteX0" fmla="*/ 0 w 3835400"/>
              <a:gd name="connsiteY0" fmla="*/ 0 h 4470400"/>
              <a:gd name="connsiteX1" fmla="*/ 3835400 w 3835400"/>
              <a:gd name="connsiteY1" fmla="*/ 25400 h 4470400"/>
              <a:gd name="connsiteX2" fmla="*/ 3810000 w 3835400"/>
              <a:gd name="connsiteY2" fmla="*/ 3022600 h 4470400"/>
              <a:gd name="connsiteX3" fmla="*/ 12700 w 3835400"/>
              <a:gd name="connsiteY3" fmla="*/ 4470400 h 4470400"/>
              <a:gd name="connsiteX4" fmla="*/ 0 w 3835400"/>
              <a:gd name="connsiteY4" fmla="*/ 0 h 4470400"/>
              <a:gd name="connsiteX0" fmla="*/ 0 w 3835400"/>
              <a:gd name="connsiteY0" fmla="*/ 0 h 4470400"/>
              <a:gd name="connsiteX1" fmla="*/ 3835400 w 3835400"/>
              <a:gd name="connsiteY1" fmla="*/ 25400 h 4470400"/>
              <a:gd name="connsiteX2" fmla="*/ 3810000 w 3835400"/>
              <a:gd name="connsiteY2" fmla="*/ 3111500 h 4470400"/>
              <a:gd name="connsiteX3" fmla="*/ 12700 w 3835400"/>
              <a:gd name="connsiteY3" fmla="*/ 4470400 h 4470400"/>
              <a:gd name="connsiteX4" fmla="*/ 0 w 3835400"/>
              <a:gd name="connsiteY4" fmla="*/ 0 h 4470400"/>
              <a:gd name="connsiteX0" fmla="*/ 1221 w 3836621"/>
              <a:gd name="connsiteY0" fmla="*/ 0 h 4508500"/>
              <a:gd name="connsiteX1" fmla="*/ 3836621 w 3836621"/>
              <a:gd name="connsiteY1" fmla="*/ 25400 h 4508500"/>
              <a:gd name="connsiteX2" fmla="*/ 3811221 w 3836621"/>
              <a:gd name="connsiteY2" fmla="*/ 3111500 h 4508500"/>
              <a:gd name="connsiteX3" fmla="*/ 1221 w 3836621"/>
              <a:gd name="connsiteY3" fmla="*/ 4508500 h 4508500"/>
              <a:gd name="connsiteX4" fmla="*/ 1221 w 3836621"/>
              <a:gd name="connsiteY4" fmla="*/ 0 h 4508500"/>
              <a:gd name="connsiteX0" fmla="*/ 0 w 3835400"/>
              <a:gd name="connsiteY0" fmla="*/ 0 h 4826000"/>
              <a:gd name="connsiteX1" fmla="*/ 3835400 w 3835400"/>
              <a:gd name="connsiteY1" fmla="*/ 25400 h 4826000"/>
              <a:gd name="connsiteX2" fmla="*/ 3810000 w 3835400"/>
              <a:gd name="connsiteY2" fmla="*/ 3111500 h 4826000"/>
              <a:gd name="connsiteX3" fmla="*/ 12700 w 3835400"/>
              <a:gd name="connsiteY3" fmla="*/ 4826000 h 4826000"/>
              <a:gd name="connsiteX4" fmla="*/ 0 w 3835400"/>
              <a:gd name="connsiteY4" fmla="*/ 0 h 48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5400" h="4826000">
                <a:moveTo>
                  <a:pt x="0" y="0"/>
                </a:moveTo>
                <a:lnTo>
                  <a:pt x="3835400" y="25400"/>
                </a:lnTo>
                <a:lnTo>
                  <a:pt x="3810000" y="3111500"/>
                </a:lnTo>
                <a:lnTo>
                  <a:pt x="12700" y="4826000"/>
                </a:lnTo>
                <a:cubicBezTo>
                  <a:pt x="8467" y="3335867"/>
                  <a:pt x="4233" y="1490133"/>
                  <a:pt x="0" y="0"/>
                </a:cubicBezTo>
                <a:close/>
              </a:path>
            </a:pathLst>
          </a:custGeom>
          <a:solidFill>
            <a:srgbClr val="FF6FC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7" name="Freeform 6"/>
          <p:cNvSpPr/>
          <p:nvPr/>
        </p:nvSpPr>
        <p:spPr>
          <a:xfrm>
            <a:off x="1231899" y="796616"/>
            <a:ext cx="5444930" cy="3508683"/>
          </a:xfrm>
          <a:custGeom>
            <a:avLst/>
            <a:gdLst>
              <a:gd name="connsiteX0" fmla="*/ 0 w 5359400"/>
              <a:gd name="connsiteY0" fmla="*/ 4445000 h 4445000"/>
              <a:gd name="connsiteX1" fmla="*/ 5359400 w 5359400"/>
              <a:gd name="connsiteY1" fmla="*/ 1384300 h 4445000"/>
              <a:gd name="connsiteX2" fmla="*/ 5334000 w 5359400"/>
              <a:gd name="connsiteY2" fmla="*/ 25400 h 4445000"/>
              <a:gd name="connsiteX3" fmla="*/ 12700 w 5359400"/>
              <a:gd name="connsiteY3" fmla="*/ 0 h 4445000"/>
              <a:gd name="connsiteX4" fmla="*/ 0 w 5359400"/>
              <a:gd name="connsiteY4" fmla="*/ 4445000 h 4445000"/>
              <a:gd name="connsiteX0" fmla="*/ 0 w 5334000"/>
              <a:gd name="connsiteY0" fmla="*/ 4445000 h 4445000"/>
              <a:gd name="connsiteX1" fmla="*/ 4619399 w 5334000"/>
              <a:gd name="connsiteY1" fmla="*/ 1987760 h 4445000"/>
              <a:gd name="connsiteX2" fmla="*/ 5334000 w 5334000"/>
              <a:gd name="connsiteY2" fmla="*/ 25400 h 4445000"/>
              <a:gd name="connsiteX3" fmla="*/ 12700 w 5334000"/>
              <a:gd name="connsiteY3" fmla="*/ 0 h 4445000"/>
              <a:gd name="connsiteX4" fmla="*/ 0 w 5334000"/>
              <a:gd name="connsiteY4" fmla="*/ 4445000 h 4445000"/>
              <a:gd name="connsiteX0" fmla="*/ 0 w 5334000"/>
              <a:gd name="connsiteY0" fmla="*/ 4445000 h 4445000"/>
              <a:gd name="connsiteX1" fmla="*/ 4630612 w 5334000"/>
              <a:gd name="connsiteY1" fmla="*/ 1575641 h 4445000"/>
              <a:gd name="connsiteX2" fmla="*/ 5334000 w 5334000"/>
              <a:gd name="connsiteY2" fmla="*/ 25400 h 4445000"/>
              <a:gd name="connsiteX3" fmla="*/ 12700 w 5334000"/>
              <a:gd name="connsiteY3" fmla="*/ 0 h 4445000"/>
              <a:gd name="connsiteX4" fmla="*/ 0 w 5334000"/>
              <a:gd name="connsiteY4" fmla="*/ 4445000 h 4445000"/>
              <a:gd name="connsiteX0" fmla="*/ 0 w 4840667"/>
              <a:gd name="connsiteY0" fmla="*/ 4445000 h 4445000"/>
              <a:gd name="connsiteX1" fmla="*/ 4630612 w 4840667"/>
              <a:gd name="connsiteY1" fmla="*/ 1575641 h 4445000"/>
              <a:gd name="connsiteX2" fmla="*/ 4840667 w 4840667"/>
              <a:gd name="connsiteY2" fmla="*/ 25400 h 4445000"/>
              <a:gd name="connsiteX3" fmla="*/ 12700 w 4840667"/>
              <a:gd name="connsiteY3" fmla="*/ 0 h 4445000"/>
              <a:gd name="connsiteX4" fmla="*/ 0 w 4840667"/>
              <a:gd name="connsiteY4" fmla="*/ 4445000 h 4445000"/>
              <a:gd name="connsiteX0" fmla="*/ 0 w 4840667"/>
              <a:gd name="connsiteY0" fmla="*/ 4445000 h 4445000"/>
              <a:gd name="connsiteX1" fmla="*/ 4451218 w 4840667"/>
              <a:gd name="connsiteY1" fmla="*/ 1693389 h 4445000"/>
              <a:gd name="connsiteX2" fmla="*/ 4840667 w 4840667"/>
              <a:gd name="connsiteY2" fmla="*/ 25400 h 4445000"/>
              <a:gd name="connsiteX3" fmla="*/ 12700 w 4840667"/>
              <a:gd name="connsiteY3" fmla="*/ 0 h 4445000"/>
              <a:gd name="connsiteX4" fmla="*/ 0 w 4840667"/>
              <a:gd name="connsiteY4" fmla="*/ 4445000 h 4445000"/>
              <a:gd name="connsiteX0" fmla="*/ 0 w 4807031"/>
              <a:gd name="connsiteY0" fmla="*/ 4449037 h 4449037"/>
              <a:gd name="connsiteX1" fmla="*/ 4451218 w 4807031"/>
              <a:gd name="connsiteY1" fmla="*/ 1697426 h 4449037"/>
              <a:gd name="connsiteX2" fmla="*/ 4807031 w 4807031"/>
              <a:gd name="connsiteY2" fmla="*/ 0 h 4449037"/>
              <a:gd name="connsiteX3" fmla="*/ 12700 w 4807031"/>
              <a:gd name="connsiteY3" fmla="*/ 4037 h 4449037"/>
              <a:gd name="connsiteX4" fmla="*/ 0 w 4807031"/>
              <a:gd name="connsiteY4" fmla="*/ 4449037 h 4449037"/>
              <a:gd name="connsiteX0" fmla="*/ 0 w 4807031"/>
              <a:gd name="connsiteY0" fmla="*/ 4066355 h 4066355"/>
              <a:gd name="connsiteX1" fmla="*/ 4451218 w 4807031"/>
              <a:gd name="connsiteY1" fmla="*/ 1697426 h 4066355"/>
              <a:gd name="connsiteX2" fmla="*/ 4807031 w 4807031"/>
              <a:gd name="connsiteY2" fmla="*/ 0 h 4066355"/>
              <a:gd name="connsiteX3" fmla="*/ 12700 w 4807031"/>
              <a:gd name="connsiteY3" fmla="*/ 4037 h 4066355"/>
              <a:gd name="connsiteX4" fmla="*/ 0 w 4807031"/>
              <a:gd name="connsiteY4" fmla="*/ 4066355 h 4066355"/>
              <a:gd name="connsiteX0" fmla="*/ 0 w 4807031"/>
              <a:gd name="connsiteY0" fmla="*/ 4066355 h 4066355"/>
              <a:gd name="connsiteX1" fmla="*/ 4395158 w 4807031"/>
              <a:gd name="connsiteY1" fmla="*/ 2374479 h 4066355"/>
              <a:gd name="connsiteX2" fmla="*/ 4807031 w 4807031"/>
              <a:gd name="connsiteY2" fmla="*/ 0 h 4066355"/>
              <a:gd name="connsiteX3" fmla="*/ 12700 w 4807031"/>
              <a:gd name="connsiteY3" fmla="*/ 4037 h 4066355"/>
              <a:gd name="connsiteX4" fmla="*/ 0 w 4807031"/>
              <a:gd name="connsiteY4" fmla="*/ 4066355 h 4066355"/>
              <a:gd name="connsiteX0" fmla="*/ 0 w 4807031"/>
              <a:gd name="connsiteY0" fmla="*/ 4066355 h 4066355"/>
              <a:gd name="connsiteX1" fmla="*/ 4428794 w 4807031"/>
              <a:gd name="connsiteY1" fmla="*/ 2433353 h 4066355"/>
              <a:gd name="connsiteX2" fmla="*/ 4807031 w 4807031"/>
              <a:gd name="connsiteY2" fmla="*/ 0 h 4066355"/>
              <a:gd name="connsiteX3" fmla="*/ 12700 w 4807031"/>
              <a:gd name="connsiteY3" fmla="*/ 4037 h 4066355"/>
              <a:gd name="connsiteX4" fmla="*/ 0 w 4807031"/>
              <a:gd name="connsiteY4" fmla="*/ 4066355 h 4066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7031" h="4066355">
                <a:moveTo>
                  <a:pt x="0" y="4066355"/>
                </a:moveTo>
                <a:lnTo>
                  <a:pt x="4428794" y="2433353"/>
                </a:lnTo>
                <a:lnTo>
                  <a:pt x="4807031" y="0"/>
                </a:lnTo>
                <a:lnTo>
                  <a:pt x="12700" y="4037"/>
                </a:lnTo>
                <a:cubicBezTo>
                  <a:pt x="8467" y="1489937"/>
                  <a:pt x="4233" y="2593155"/>
                  <a:pt x="0" y="4066355"/>
                </a:cubicBezTo>
                <a:close/>
              </a:path>
            </a:pathLst>
          </a:custGeom>
          <a:solidFill>
            <a:schemeClr val="accent1">
              <a:alpha val="50000"/>
            </a:schemeClr>
          </a:solidFill>
          <a:ln>
            <a:no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11" name="Regular Pentagon 10"/>
          <p:cNvSpPr/>
          <p:nvPr/>
        </p:nvSpPr>
        <p:spPr bwMode="auto">
          <a:xfrm flipV="1">
            <a:off x="5054602" y="800108"/>
            <a:ext cx="1586113" cy="3581391"/>
          </a:xfrm>
          <a:custGeom>
            <a:avLst/>
            <a:gdLst>
              <a:gd name="connsiteX0" fmla="*/ 2 w 1536700"/>
              <a:gd name="connsiteY0" fmla="*/ 1309758 h 3429000"/>
              <a:gd name="connsiteX1" fmla="*/ 768350 w 1536700"/>
              <a:gd name="connsiteY1" fmla="*/ 0 h 3429000"/>
              <a:gd name="connsiteX2" fmla="*/ 1536698 w 1536700"/>
              <a:gd name="connsiteY2" fmla="*/ 1309758 h 3429000"/>
              <a:gd name="connsiteX3" fmla="*/ 1243215 w 1536700"/>
              <a:gd name="connsiteY3" fmla="*/ 3428991 h 3429000"/>
              <a:gd name="connsiteX4" fmla="*/ 293485 w 1536700"/>
              <a:gd name="connsiteY4" fmla="*/ 3428991 h 3429000"/>
              <a:gd name="connsiteX5" fmla="*/ 2 w 1536700"/>
              <a:gd name="connsiteY5" fmla="*/ 1309758 h 3429000"/>
              <a:gd name="connsiteX0" fmla="*/ 0 w 1536696"/>
              <a:gd name="connsiteY0" fmla="*/ 1309758 h 3441691"/>
              <a:gd name="connsiteX1" fmla="*/ 768348 w 1536696"/>
              <a:gd name="connsiteY1" fmla="*/ 0 h 3441691"/>
              <a:gd name="connsiteX2" fmla="*/ 1536696 w 1536696"/>
              <a:gd name="connsiteY2" fmla="*/ 1309758 h 3441691"/>
              <a:gd name="connsiteX3" fmla="*/ 1243213 w 1536696"/>
              <a:gd name="connsiteY3" fmla="*/ 3428991 h 3441691"/>
              <a:gd name="connsiteX4" fmla="*/ 14083 w 1536696"/>
              <a:gd name="connsiteY4" fmla="*/ 3441691 h 3441691"/>
              <a:gd name="connsiteX5" fmla="*/ 0 w 1536696"/>
              <a:gd name="connsiteY5" fmla="*/ 1309758 h 3441691"/>
              <a:gd name="connsiteX0" fmla="*/ 0 w 1536696"/>
              <a:gd name="connsiteY0" fmla="*/ 1309758 h 3441691"/>
              <a:gd name="connsiteX1" fmla="*/ 768348 w 1536696"/>
              <a:gd name="connsiteY1" fmla="*/ 0 h 3441691"/>
              <a:gd name="connsiteX2" fmla="*/ 1536696 w 1536696"/>
              <a:gd name="connsiteY2" fmla="*/ 1309758 h 3441691"/>
              <a:gd name="connsiteX3" fmla="*/ 1471813 w 1536696"/>
              <a:gd name="connsiteY3" fmla="*/ 3403591 h 3441691"/>
              <a:gd name="connsiteX4" fmla="*/ 14083 w 1536696"/>
              <a:gd name="connsiteY4" fmla="*/ 3441691 h 3441691"/>
              <a:gd name="connsiteX5" fmla="*/ 0 w 1536696"/>
              <a:gd name="connsiteY5" fmla="*/ 1309758 h 3441691"/>
              <a:gd name="connsiteX0" fmla="*/ 0 w 1586113"/>
              <a:gd name="connsiteY0" fmla="*/ 1309758 h 3441691"/>
              <a:gd name="connsiteX1" fmla="*/ 768348 w 1586113"/>
              <a:gd name="connsiteY1" fmla="*/ 0 h 3441691"/>
              <a:gd name="connsiteX2" fmla="*/ 1536696 w 1586113"/>
              <a:gd name="connsiteY2" fmla="*/ 1309758 h 3441691"/>
              <a:gd name="connsiteX3" fmla="*/ 1586113 w 1586113"/>
              <a:gd name="connsiteY3" fmla="*/ 3403591 h 3441691"/>
              <a:gd name="connsiteX4" fmla="*/ 14083 w 1586113"/>
              <a:gd name="connsiteY4" fmla="*/ 3441691 h 3441691"/>
              <a:gd name="connsiteX5" fmla="*/ 0 w 1586113"/>
              <a:gd name="connsiteY5" fmla="*/ 1309758 h 3441691"/>
              <a:gd name="connsiteX0" fmla="*/ 0 w 1586113"/>
              <a:gd name="connsiteY0" fmla="*/ 1487558 h 3619491"/>
              <a:gd name="connsiteX1" fmla="*/ 793748 w 1586113"/>
              <a:gd name="connsiteY1" fmla="*/ 0 h 3619491"/>
              <a:gd name="connsiteX2" fmla="*/ 1536696 w 1586113"/>
              <a:gd name="connsiteY2" fmla="*/ 14875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536696 w 1586113"/>
              <a:gd name="connsiteY2" fmla="*/ 14875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536696 w 1586113"/>
              <a:gd name="connsiteY2" fmla="*/ 14875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498596 w 1586113"/>
              <a:gd name="connsiteY2" fmla="*/ 15891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498596 w 1586113"/>
              <a:gd name="connsiteY2" fmla="*/ 15637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498596 w 1586113"/>
              <a:gd name="connsiteY2" fmla="*/ 15637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498596 w 1586113"/>
              <a:gd name="connsiteY2" fmla="*/ 15637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576458 h 3619491"/>
              <a:gd name="connsiteX1" fmla="*/ 793748 w 1586113"/>
              <a:gd name="connsiteY1" fmla="*/ 0 h 3619491"/>
              <a:gd name="connsiteX2" fmla="*/ 1498596 w 1586113"/>
              <a:gd name="connsiteY2" fmla="*/ 1563758 h 3619491"/>
              <a:gd name="connsiteX3" fmla="*/ 1586113 w 1586113"/>
              <a:gd name="connsiteY3" fmla="*/ 3581391 h 3619491"/>
              <a:gd name="connsiteX4" fmla="*/ 14083 w 1586113"/>
              <a:gd name="connsiteY4" fmla="*/ 3619491 h 3619491"/>
              <a:gd name="connsiteX5" fmla="*/ 0 w 1586113"/>
              <a:gd name="connsiteY5" fmla="*/ 1576458 h 3619491"/>
              <a:gd name="connsiteX0" fmla="*/ 0 w 1586113"/>
              <a:gd name="connsiteY0" fmla="*/ 1576458 h 3581391"/>
              <a:gd name="connsiteX1" fmla="*/ 793748 w 1586113"/>
              <a:gd name="connsiteY1" fmla="*/ 0 h 3581391"/>
              <a:gd name="connsiteX2" fmla="*/ 1498596 w 1586113"/>
              <a:gd name="connsiteY2" fmla="*/ 1563758 h 3581391"/>
              <a:gd name="connsiteX3" fmla="*/ 1586113 w 1586113"/>
              <a:gd name="connsiteY3" fmla="*/ 3581391 h 3581391"/>
              <a:gd name="connsiteX4" fmla="*/ 14083 w 1586113"/>
              <a:gd name="connsiteY4" fmla="*/ 3568691 h 3581391"/>
              <a:gd name="connsiteX5" fmla="*/ 0 w 1586113"/>
              <a:gd name="connsiteY5" fmla="*/ 1576458 h 358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113" h="3581391">
                <a:moveTo>
                  <a:pt x="0" y="1576458"/>
                </a:moveTo>
                <a:cubicBezTo>
                  <a:pt x="175683" y="1004405"/>
                  <a:pt x="389465" y="470453"/>
                  <a:pt x="793748" y="0"/>
                </a:cubicBezTo>
                <a:cubicBezTo>
                  <a:pt x="1282697" y="572053"/>
                  <a:pt x="1390647" y="1029805"/>
                  <a:pt x="1498596" y="1563758"/>
                </a:cubicBezTo>
                <a:lnTo>
                  <a:pt x="1586113" y="3581391"/>
                </a:lnTo>
                <a:lnTo>
                  <a:pt x="14083" y="3568691"/>
                </a:lnTo>
                <a:cubicBezTo>
                  <a:pt x="9389" y="2858047"/>
                  <a:pt x="4694" y="2287102"/>
                  <a:pt x="0" y="1576458"/>
                </a:cubicBezTo>
                <a:close/>
              </a:path>
            </a:pathLst>
          </a:cu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12" name="Isosceles Triangle 11"/>
          <p:cNvSpPr/>
          <p:nvPr/>
        </p:nvSpPr>
        <p:spPr bwMode="auto">
          <a:xfrm flipV="1">
            <a:off x="3644900" y="774700"/>
            <a:ext cx="3086100" cy="1104900"/>
          </a:xfrm>
          <a:custGeom>
            <a:avLst/>
            <a:gdLst>
              <a:gd name="connsiteX0" fmla="*/ 0 w 4470400"/>
              <a:gd name="connsiteY0" fmla="*/ 939800 h 939800"/>
              <a:gd name="connsiteX1" fmla="*/ 2290097 w 4470400"/>
              <a:gd name="connsiteY1" fmla="*/ 0 h 939800"/>
              <a:gd name="connsiteX2" fmla="*/ 4470400 w 4470400"/>
              <a:gd name="connsiteY2" fmla="*/ 939800 h 939800"/>
              <a:gd name="connsiteX3" fmla="*/ 0 w 4470400"/>
              <a:gd name="connsiteY3" fmla="*/ 939800 h 939800"/>
              <a:gd name="connsiteX0" fmla="*/ 0 w 3086100"/>
              <a:gd name="connsiteY0" fmla="*/ 939800 h 939800"/>
              <a:gd name="connsiteX1" fmla="*/ 2290097 w 3086100"/>
              <a:gd name="connsiteY1" fmla="*/ 0 h 939800"/>
              <a:gd name="connsiteX2" fmla="*/ 3086100 w 3086100"/>
              <a:gd name="connsiteY2" fmla="*/ 939800 h 939800"/>
              <a:gd name="connsiteX3" fmla="*/ 0 w 3086100"/>
              <a:gd name="connsiteY3" fmla="*/ 939800 h 939800"/>
            </a:gdLst>
            <a:ahLst/>
            <a:cxnLst>
              <a:cxn ang="0">
                <a:pos x="connsiteX0" y="connsiteY0"/>
              </a:cxn>
              <a:cxn ang="0">
                <a:pos x="connsiteX1" y="connsiteY1"/>
              </a:cxn>
              <a:cxn ang="0">
                <a:pos x="connsiteX2" y="connsiteY2"/>
              </a:cxn>
              <a:cxn ang="0">
                <a:pos x="connsiteX3" y="connsiteY3"/>
              </a:cxn>
            </a:cxnLst>
            <a:rect l="l" t="t" r="r" b="b"/>
            <a:pathLst>
              <a:path w="3086100" h="939800">
                <a:moveTo>
                  <a:pt x="0" y="939800"/>
                </a:moveTo>
                <a:lnTo>
                  <a:pt x="2290097" y="0"/>
                </a:lnTo>
                <a:lnTo>
                  <a:pt x="3086100" y="939800"/>
                </a:lnTo>
                <a:lnTo>
                  <a:pt x="0" y="939800"/>
                </a:lnTo>
                <a:close/>
              </a:path>
            </a:pathLst>
          </a:cu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13" name="Pie 12"/>
          <p:cNvSpPr/>
          <p:nvPr/>
        </p:nvSpPr>
        <p:spPr bwMode="auto">
          <a:xfrm rot="5400000">
            <a:off x="6734716" y="678166"/>
            <a:ext cx="1626948" cy="1877167"/>
          </a:xfrm>
          <a:custGeom>
            <a:avLst/>
            <a:gdLst>
              <a:gd name="connsiteX0" fmla="*/ 4032250 w 4032250"/>
              <a:gd name="connsiteY0" fmla="*/ 1946275 h 3892550"/>
              <a:gd name="connsiteX1" fmla="*/ 2016125 w 4032250"/>
              <a:gd name="connsiteY1" fmla="*/ 3892550 h 3892550"/>
              <a:gd name="connsiteX2" fmla="*/ 2016125 w 4032250"/>
              <a:gd name="connsiteY2" fmla="*/ 1946275 h 3892550"/>
              <a:gd name="connsiteX3" fmla="*/ 4032250 w 4032250"/>
              <a:gd name="connsiteY3" fmla="*/ 1946275 h 3892550"/>
              <a:gd name="connsiteX0" fmla="*/ 1457325 w 1457325"/>
              <a:gd name="connsiteY0" fmla="*/ 0 h 1971675"/>
              <a:gd name="connsiteX1" fmla="*/ 0 w 1457325"/>
              <a:gd name="connsiteY1" fmla="*/ 1971675 h 1971675"/>
              <a:gd name="connsiteX2" fmla="*/ 0 w 1457325"/>
              <a:gd name="connsiteY2" fmla="*/ 25400 h 1971675"/>
              <a:gd name="connsiteX3" fmla="*/ 1457325 w 1457325"/>
              <a:gd name="connsiteY3" fmla="*/ 0 h 1971675"/>
              <a:gd name="connsiteX0" fmla="*/ 1597025 w 1597025"/>
              <a:gd name="connsiteY0" fmla="*/ 0 h 1971675"/>
              <a:gd name="connsiteX1" fmla="*/ 0 w 1597025"/>
              <a:gd name="connsiteY1" fmla="*/ 1971675 h 1971675"/>
              <a:gd name="connsiteX2" fmla="*/ 0 w 1597025"/>
              <a:gd name="connsiteY2" fmla="*/ 25400 h 1971675"/>
              <a:gd name="connsiteX3" fmla="*/ 1597025 w 1597025"/>
              <a:gd name="connsiteY3" fmla="*/ 0 h 1971675"/>
              <a:gd name="connsiteX0" fmla="*/ 1597025 w 1597025"/>
              <a:gd name="connsiteY0" fmla="*/ 0 h 1920875"/>
              <a:gd name="connsiteX1" fmla="*/ 0 w 1597025"/>
              <a:gd name="connsiteY1" fmla="*/ 1920875 h 1920875"/>
              <a:gd name="connsiteX2" fmla="*/ 0 w 1597025"/>
              <a:gd name="connsiteY2" fmla="*/ 25400 h 1920875"/>
              <a:gd name="connsiteX3" fmla="*/ 1597025 w 1597025"/>
              <a:gd name="connsiteY3" fmla="*/ 0 h 1920875"/>
              <a:gd name="connsiteX0" fmla="*/ 1597025 w 1616362"/>
              <a:gd name="connsiteY0" fmla="*/ 0 h 2059516"/>
              <a:gd name="connsiteX1" fmla="*/ 949325 w 1616362"/>
              <a:gd name="connsiteY1" fmla="*/ 1679574 h 2059516"/>
              <a:gd name="connsiteX2" fmla="*/ 0 w 1616362"/>
              <a:gd name="connsiteY2" fmla="*/ 1920875 h 2059516"/>
              <a:gd name="connsiteX3" fmla="*/ 0 w 1616362"/>
              <a:gd name="connsiteY3" fmla="*/ 25400 h 2059516"/>
              <a:gd name="connsiteX4" fmla="*/ 1597025 w 1616362"/>
              <a:gd name="connsiteY4" fmla="*/ 0 h 2059516"/>
              <a:gd name="connsiteX0" fmla="*/ 1597025 w 1616362"/>
              <a:gd name="connsiteY0" fmla="*/ 0 h 2007435"/>
              <a:gd name="connsiteX1" fmla="*/ 949325 w 1616362"/>
              <a:gd name="connsiteY1" fmla="*/ 1679574 h 2007435"/>
              <a:gd name="connsiteX2" fmla="*/ 0 w 1616362"/>
              <a:gd name="connsiteY2" fmla="*/ 1920875 h 2007435"/>
              <a:gd name="connsiteX3" fmla="*/ 0 w 1616362"/>
              <a:gd name="connsiteY3" fmla="*/ 25400 h 2007435"/>
              <a:gd name="connsiteX4" fmla="*/ 1597025 w 1616362"/>
              <a:gd name="connsiteY4" fmla="*/ 0 h 2007435"/>
              <a:gd name="connsiteX0" fmla="*/ 1597025 w 1619102"/>
              <a:gd name="connsiteY0" fmla="*/ 0 h 2021086"/>
              <a:gd name="connsiteX1" fmla="*/ 1025528 w 1619102"/>
              <a:gd name="connsiteY1" fmla="*/ 1781174 h 2021086"/>
              <a:gd name="connsiteX2" fmla="*/ 0 w 1619102"/>
              <a:gd name="connsiteY2" fmla="*/ 1920875 h 2021086"/>
              <a:gd name="connsiteX3" fmla="*/ 0 w 1619102"/>
              <a:gd name="connsiteY3" fmla="*/ 25400 h 2021086"/>
              <a:gd name="connsiteX4" fmla="*/ 1597025 w 1619102"/>
              <a:gd name="connsiteY4" fmla="*/ 0 h 2021086"/>
              <a:gd name="connsiteX0" fmla="*/ 1597025 w 1619102"/>
              <a:gd name="connsiteY0" fmla="*/ 0 h 1920875"/>
              <a:gd name="connsiteX1" fmla="*/ 1025528 w 1619102"/>
              <a:gd name="connsiteY1" fmla="*/ 1781174 h 1920875"/>
              <a:gd name="connsiteX2" fmla="*/ 0 w 1619102"/>
              <a:gd name="connsiteY2" fmla="*/ 1920875 h 1920875"/>
              <a:gd name="connsiteX3" fmla="*/ 0 w 1619102"/>
              <a:gd name="connsiteY3" fmla="*/ 25400 h 1920875"/>
              <a:gd name="connsiteX4" fmla="*/ 1597025 w 1619102"/>
              <a:gd name="connsiteY4" fmla="*/ 0 h 1920875"/>
              <a:gd name="connsiteX0" fmla="*/ 1597025 w 1619102"/>
              <a:gd name="connsiteY0" fmla="*/ 0 h 1870075"/>
              <a:gd name="connsiteX1" fmla="*/ 1025528 w 1619102"/>
              <a:gd name="connsiteY1" fmla="*/ 1781174 h 1870075"/>
              <a:gd name="connsiteX2" fmla="*/ 12703 w 1619102"/>
              <a:gd name="connsiteY2" fmla="*/ 1870075 h 1870075"/>
              <a:gd name="connsiteX3" fmla="*/ 0 w 1619102"/>
              <a:gd name="connsiteY3" fmla="*/ 25400 h 1870075"/>
              <a:gd name="connsiteX4" fmla="*/ 1597025 w 1619102"/>
              <a:gd name="connsiteY4" fmla="*/ 0 h 1870075"/>
              <a:gd name="connsiteX0" fmla="*/ 1597025 w 1619102"/>
              <a:gd name="connsiteY0" fmla="*/ 0 h 1873626"/>
              <a:gd name="connsiteX1" fmla="*/ 1025528 w 1619102"/>
              <a:gd name="connsiteY1" fmla="*/ 1781174 h 1873626"/>
              <a:gd name="connsiteX2" fmla="*/ 12703 w 1619102"/>
              <a:gd name="connsiteY2" fmla="*/ 1870075 h 1873626"/>
              <a:gd name="connsiteX3" fmla="*/ 0 w 1619102"/>
              <a:gd name="connsiteY3" fmla="*/ 25400 h 1873626"/>
              <a:gd name="connsiteX4" fmla="*/ 1597025 w 1619102"/>
              <a:gd name="connsiteY4" fmla="*/ 0 h 1873626"/>
              <a:gd name="connsiteX0" fmla="*/ 1597025 w 1619102"/>
              <a:gd name="connsiteY0" fmla="*/ 0 h 1877167"/>
              <a:gd name="connsiteX1" fmla="*/ 1025528 w 1619102"/>
              <a:gd name="connsiteY1" fmla="*/ 1781174 h 1877167"/>
              <a:gd name="connsiteX2" fmla="*/ 12703 w 1619102"/>
              <a:gd name="connsiteY2" fmla="*/ 1870075 h 1877167"/>
              <a:gd name="connsiteX3" fmla="*/ 0 w 1619102"/>
              <a:gd name="connsiteY3" fmla="*/ 25400 h 1877167"/>
              <a:gd name="connsiteX4" fmla="*/ 1597025 w 1619102"/>
              <a:gd name="connsiteY4" fmla="*/ 0 h 1877167"/>
              <a:gd name="connsiteX0" fmla="*/ 1597025 w 1626948"/>
              <a:gd name="connsiteY0" fmla="*/ 0 h 1877167"/>
              <a:gd name="connsiteX1" fmla="*/ 1025528 w 1626948"/>
              <a:gd name="connsiteY1" fmla="*/ 1781174 h 1877167"/>
              <a:gd name="connsiteX2" fmla="*/ 12703 w 1626948"/>
              <a:gd name="connsiteY2" fmla="*/ 1870075 h 1877167"/>
              <a:gd name="connsiteX3" fmla="*/ 0 w 1626948"/>
              <a:gd name="connsiteY3" fmla="*/ 25400 h 1877167"/>
              <a:gd name="connsiteX4" fmla="*/ 1597025 w 1626948"/>
              <a:gd name="connsiteY4" fmla="*/ 0 h 187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948" h="1877167">
                <a:moveTo>
                  <a:pt x="1597025" y="0"/>
                </a:moveTo>
                <a:cubicBezTo>
                  <a:pt x="1721379" y="292629"/>
                  <a:pt x="1444102" y="1295928"/>
                  <a:pt x="1025528" y="1781174"/>
                </a:cubicBezTo>
                <a:cubicBezTo>
                  <a:pt x="683157" y="1847320"/>
                  <a:pt x="429160" y="1896004"/>
                  <a:pt x="12703" y="1870075"/>
                </a:cubicBezTo>
                <a:cubicBezTo>
                  <a:pt x="8469" y="1255183"/>
                  <a:pt x="4234" y="640292"/>
                  <a:pt x="0" y="25400"/>
                </a:cubicBezTo>
                <a:cubicBezTo>
                  <a:pt x="672042" y="25400"/>
                  <a:pt x="924983" y="0"/>
                  <a:pt x="1597025" y="0"/>
                </a:cubicBezTo>
                <a:close/>
              </a:path>
            </a:pathLst>
          </a:custGeom>
          <a:solidFill>
            <a:srgbClr val="FF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18" name="Isosceles Triangle 11"/>
          <p:cNvSpPr/>
          <p:nvPr/>
        </p:nvSpPr>
        <p:spPr bwMode="auto">
          <a:xfrm flipV="1">
            <a:off x="1421087" y="800100"/>
            <a:ext cx="5640114" cy="2019300"/>
          </a:xfrm>
          <a:custGeom>
            <a:avLst/>
            <a:gdLst>
              <a:gd name="connsiteX0" fmla="*/ 0 w 4470400"/>
              <a:gd name="connsiteY0" fmla="*/ 939800 h 939800"/>
              <a:gd name="connsiteX1" fmla="*/ 2290097 w 4470400"/>
              <a:gd name="connsiteY1" fmla="*/ 0 h 939800"/>
              <a:gd name="connsiteX2" fmla="*/ 4470400 w 4470400"/>
              <a:gd name="connsiteY2" fmla="*/ 939800 h 939800"/>
              <a:gd name="connsiteX3" fmla="*/ 0 w 4470400"/>
              <a:gd name="connsiteY3" fmla="*/ 939800 h 939800"/>
              <a:gd name="connsiteX0" fmla="*/ 0 w 3086100"/>
              <a:gd name="connsiteY0" fmla="*/ 939800 h 939800"/>
              <a:gd name="connsiteX1" fmla="*/ 2290097 w 3086100"/>
              <a:gd name="connsiteY1" fmla="*/ 0 h 939800"/>
              <a:gd name="connsiteX2" fmla="*/ 3086100 w 3086100"/>
              <a:gd name="connsiteY2" fmla="*/ 939800 h 939800"/>
              <a:gd name="connsiteX3" fmla="*/ 0 w 3086100"/>
              <a:gd name="connsiteY3" fmla="*/ 939800 h 939800"/>
            </a:gdLst>
            <a:ahLst/>
            <a:cxnLst>
              <a:cxn ang="0">
                <a:pos x="connsiteX0" y="connsiteY0"/>
              </a:cxn>
              <a:cxn ang="0">
                <a:pos x="connsiteX1" y="connsiteY1"/>
              </a:cxn>
              <a:cxn ang="0">
                <a:pos x="connsiteX2" y="connsiteY2"/>
              </a:cxn>
              <a:cxn ang="0">
                <a:pos x="connsiteX3" y="connsiteY3"/>
              </a:cxn>
            </a:cxnLst>
            <a:rect l="l" t="t" r="r" b="b"/>
            <a:pathLst>
              <a:path w="3086100" h="939800">
                <a:moveTo>
                  <a:pt x="0" y="939800"/>
                </a:moveTo>
                <a:lnTo>
                  <a:pt x="2290097" y="0"/>
                </a:lnTo>
                <a:lnTo>
                  <a:pt x="3086100" y="939800"/>
                </a:lnTo>
                <a:lnTo>
                  <a:pt x="0" y="939800"/>
                </a:lnTo>
                <a:close/>
              </a:path>
            </a:pathLst>
          </a:cu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20" name="Isosceles Triangle 11"/>
          <p:cNvSpPr/>
          <p:nvPr/>
        </p:nvSpPr>
        <p:spPr bwMode="auto">
          <a:xfrm flipV="1">
            <a:off x="1624287" y="800100"/>
            <a:ext cx="3468413" cy="879434"/>
          </a:xfrm>
          <a:custGeom>
            <a:avLst/>
            <a:gdLst>
              <a:gd name="connsiteX0" fmla="*/ 0 w 4470400"/>
              <a:gd name="connsiteY0" fmla="*/ 939800 h 939800"/>
              <a:gd name="connsiteX1" fmla="*/ 2290097 w 4470400"/>
              <a:gd name="connsiteY1" fmla="*/ 0 h 939800"/>
              <a:gd name="connsiteX2" fmla="*/ 4470400 w 4470400"/>
              <a:gd name="connsiteY2" fmla="*/ 939800 h 939800"/>
              <a:gd name="connsiteX3" fmla="*/ 0 w 4470400"/>
              <a:gd name="connsiteY3" fmla="*/ 939800 h 939800"/>
              <a:gd name="connsiteX0" fmla="*/ 0 w 3086100"/>
              <a:gd name="connsiteY0" fmla="*/ 939800 h 939800"/>
              <a:gd name="connsiteX1" fmla="*/ 2290097 w 3086100"/>
              <a:gd name="connsiteY1" fmla="*/ 0 h 939800"/>
              <a:gd name="connsiteX2" fmla="*/ 3086100 w 3086100"/>
              <a:gd name="connsiteY2" fmla="*/ 939800 h 939800"/>
              <a:gd name="connsiteX3" fmla="*/ 0 w 3086100"/>
              <a:gd name="connsiteY3" fmla="*/ 939800 h 939800"/>
              <a:gd name="connsiteX0" fmla="*/ 0 w 3086100"/>
              <a:gd name="connsiteY0" fmla="*/ 752384 h 752384"/>
              <a:gd name="connsiteX1" fmla="*/ 2182606 w 3086100"/>
              <a:gd name="connsiteY1" fmla="*/ 0 h 752384"/>
              <a:gd name="connsiteX2" fmla="*/ 3086100 w 3086100"/>
              <a:gd name="connsiteY2" fmla="*/ 752384 h 752384"/>
              <a:gd name="connsiteX3" fmla="*/ 0 w 3086100"/>
              <a:gd name="connsiteY3" fmla="*/ 752384 h 752384"/>
              <a:gd name="connsiteX0" fmla="*/ 0 w 2935613"/>
              <a:gd name="connsiteY0" fmla="*/ 763408 h 763408"/>
              <a:gd name="connsiteX1" fmla="*/ 2032119 w 2935613"/>
              <a:gd name="connsiteY1" fmla="*/ 0 h 763408"/>
              <a:gd name="connsiteX2" fmla="*/ 2935613 w 2935613"/>
              <a:gd name="connsiteY2" fmla="*/ 752384 h 763408"/>
              <a:gd name="connsiteX3" fmla="*/ 0 w 2935613"/>
              <a:gd name="connsiteY3" fmla="*/ 763408 h 763408"/>
            </a:gdLst>
            <a:ahLst/>
            <a:cxnLst>
              <a:cxn ang="0">
                <a:pos x="connsiteX0" y="connsiteY0"/>
              </a:cxn>
              <a:cxn ang="0">
                <a:pos x="connsiteX1" y="connsiteY1"/>
              </a:cxn>
              <a:cxn ang="0">
                <a:pos x="connsiteX2" y="connsiteY2"/>
              </a:cxn>
              <a:cxn ang="0">
                <a:pos x="connsiteX3" y="connsiteY3"/>
              </a:cxn>
            </a:cxnLst>
            <a:rect l="l" t="t" r="r" b="b"/>
            <a:pathLst>
              <a:path w="2935613" h="763408">
                <a:moveTo>
                  <a:pt x="0" y="763408"/>
                </a:moveTo>
                <a:lnTo>
                  <a:pt x="2032119" y="0"/>
                </a:lnTo>
                <a:lnTo>
                  <a:pt x="2935613" y="752384"/>
                </a:lnTo>
                <a:lnTo>
                  <a:pt x="0" y="763408"/>
                </a:lnTo>
                <a:close/>
              </a:path>
            </a:pathLst>
          </a:custGeom>
          <a:solidFill>
            <a:srgbClr val="FFFF00">
              <a:alpha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23" name="Pie 12"/>
          <p:cNvSpPr/>
          <p:nvPr/>
        </p:nvSpPr>
        <p:spPr bwMode="auto">
          <a:xfrm rot="5400000">
            <a:off x="5857914" y="1145534"/>
            <a:ext cx="3001058" cy="2265740"/>
          </a:xfrm>
          <a:custGeom>
            <a:avLst/>
            <a:gdLst>
              <a:gd name="connsiteX0" fmla="*/ 4032250 w 4032250"/>
              <a:gd name="connsiteY0" fmla="*/ 1946275 h 3892550"/>
              <a:gd name="connsiteX1" fmla="*/ 2016125 w 4032250"/>
              <a:gd name="connsiteY1" fmla="*/ 3892550 h 3892550"/>
              <a:gd name="connsiteX2" fmla="*/ 2016125 w 4032250"/>
              <a:gd name="connsiteY2" fmla="*/ 1946275 h 3892550"/>
              <a:gd name="connsiteX3" fmla="*/ 4032250 w 4032250"/>
              <a:gd name="connsiteY3" fmla="*/ 1946275 h 3892550"/>
              <a:gd name="connsiteX0" fmla="*/ 1457325 w 1457325"/>
              <a:gd name="connsiteY0" fmla="*/ 0 h 1971675"/>
              <a:gd name="connsiteX1" fmla="*/ 0 w 1457325"/>
              <a:gd name="connsiteY1" fmla="*/ 1971675 h 1971675"/>
              <a:gd name="connsiteX2" fmla="*/ 0 w 1457325"/>
              <a:gd name="connsiteY2" fmla="*/ 25400 h 1971675"/>
              <a:gd name="connsiteX3" fmla="*/ 1457325 w 1457325"/>
              <a:gd name="connsiteY3" fmla="*/ 0 h 1971675"/>
              <a:gd name="connsiteX0" fmla="*/ 1597025 w 1597025"/>
              <a:gd name="connsiteY0" fmla="*/ 0 h 1971675"/>
              <a:gd name="connsiteX1" fmla="*/ 0 w 1597025"/>
              <a:gd name="connsiteY1" fmla="*/ 1971675 h 1971675"/>
              <a:gd name="connsiteX2" fmla="*/ 0 w 1597025"/>
              <a:gd name="connsiteY2" fmla="*/ 25400 h 1971675"/>
              <a:gd name="connsiteX3" fmla="*/ 1597025 w 1597025"/>
              <a:gd name="connsiteY3" fmla="*/ 0 h 1971675"/>
              <a:gd name="connsiteX0" fmla="*/ 1597025 w 1597025"/>
              <a:gd name="connsiteY0" fmla="*/ 0 h 1920875"/>
              <a:gd name="connsiteX1" fmla="*/ 0 w 1597025"/>
              <a:gd name="connsiteY1" fmla="*/ 1920875 h 1920875"/>
              <a:gd name="connsiteX2" fmla="*/ 0 w 1597025"/>
              <a:gd name="connsiteY2" fmla="*/ 25400 h 1920875"/>
              <a:gd name="connsiteX3" fmla="*/ 1597025 w 1597025"/>
              <a:gd name="connsiteY3" fmla="*/ 0 h 1920875"/>
              <a:gd name="connsiteX0" fmla="*/ 1597025 w 1616362"/>
              <a:gd name="connsiteY0" fmla="*/ 0 h 2059516"/>
              <a:gd name="connsiteX1" fmla="*/ 949325 w 1616362"/>
              <a:gd name="connsiteY1" fmla="*/ 1679574 h 2059516"/>
              <a:gd name="connsiteX2" fmla="*/ 0 w 1616362"/>
              <a:gd name="connsiteY2" fmla="*/ 1920875 h 2059516"/>
              <a:gd name="connsiteX3" fmla="*/ 0 w 1616362"/>
              <a:gd name="connsiteY3" fmla="*/ 25400 h 2059516"/>
              <a:gd name="connsiteX4" fmla="*/ 1597025 w 1616362"/>
              <a:gd name="connsiteY4" fmla="*/ 0 h 2059516"/>
              <a:gd name="connsiteX0" fmla="*/ 1597025 w 1616362"/>
              <a:gd name="connsiteY0" fmla="*/ 0 h 2007435"/>
              <a:gd name="connsiteX1" fmla="*/ 949325 w 1616362"/>
              <a:gd name="connsiteY1" fmla="*/ 1679574 h 2007435"/>
              <a:gd name="connsiteX2" fmla="*/ 0 w 1616362"/>
              <a:gd name="connsiteY2" fmla="*/ 1920875 h 2007435"/>
              <a:gd name="connsiteX3" fmla="*/ 0 w 1616362"/>
              <a:gd name="connsiteY3" fmla="*/ 25400 h 2007435"/>
              <a:gd name="connsiteX4" fmla="*/ 1597025 w 1616362"/>
              <a:gd name="connsiteY4" fmla="*/ 0 h 2007435"/>
              <a:gd name="connsiteX0" fmla="*/ 1597025 w 1619102"/>
              <a:gd name="connsiteY0" fmla="*/ 0 h 2021086"/>
              <a:gd name="connsiteX1" fmla="*/ 1025528 w 1619102"/>
              <a:gd name="connsiteY1" fmla="*/ 1781174 h 2021086"/>
              <a:gd name="connsiteX2" fmla="*/ 0 w 1619102"/>
              <a:gd name="connsiteY2" fmla="*/ 1920875 h 2021086"/>
              <a:gd name="connsiteX3" fmla="*/ 0 w 1619102"/>
              <a:gd name="connsiteY3" fmla="*/ 25400 h 2021086"/>
              <a:gd name="connsiteX4" fmla="*/ 1597025 w 1619102"/>
              <a:gd name="connsiteY4" fmla="*/ 0 h 2021086"/>
              <a:gd name="connsiteX0" fmla="*/ 1597025 w 1619102"/>
              <a:gd name="connsiteY0" fmla="*/ 0 h 1920875"/>
              <a:gd name="connsiteX1" fmla="*/ 1025528 w 1619102"/>
              <a:gd name="connsiteY1" fmla="*/ 1781174 h 1920875"/>
              <a:gd name="connsiteX2" fmla="*/ 0 w 1619102"/>
              <a:gd name="connsiteY2" fmla="*/ 1920875 h 1920875"/>
              <a:gd name="connsiteX3" fmla="*/ 0 w 1619102"/>
              <a:gd name="connsiteY3" fmla="*/ 25400 h 1920875"/>
              <a:gd name="connsiteX4" fmla="*/ 1597025 w 1619102"/>
              <a:gd name="connsiteY4" fmla="*/ 0 h 1920875"/>
              <a:gd name="connsiteX0" fmla="*/ 1597025 w 1619102"/>
              <a:gd name="connsiteY0" fmla="*/ 0 h 1870075"/>
              <a:gd name="connsiteX1" fmla="*/ 1025528 w 1619102"/>
              <a:gd name="connsiteY1" fmla="*/ 1781174 h 1870075"/>
              <a:gd name="connsiteX2" fmla="*/ 12703 w 1619102"/>
              <a:gd name="connsiteY2" fmla="*/ 1870075 h 1870075"/>
              <a:gd name="connsiteX3" fmla="*/ 0 w 1619102"/>
              <a:gd name="connsiteY3" fmla="*/ 25400 h 1870075"/>
              <a:gd name="connsiteX4" fmla="*/ 1597025 w 1619102"/>
              <a:gd name="connsiteY4" fmla="*/ 0 h 1870075"/>
              <a:gd name="connsiteX0" fmla="*/ 1597025 w 1619102"/>
              <a:gd name="connsiteY0" fmla="*/ 0 h 1873626"/>
              <a:gd name="connsiteX1" fmla="*/ 1025528 w 1619102"/>
              <a:gd name="connsiteY1" fmla="*/ 1781174 h 1873626"/>
              <a:gd name="connsiteX2" fmla="*/ 12703 w 1619102"/>
              <a:gd name="connsiteY2" fmla="*/ 1870075 h 1873626"/>
              <a:gd name="connsiteX3" fmla="*/ 0 w 1619102"/>
              <a:gd name="connsiteY3" fmla="*/ 25400 h 1873626"/>
              <a:gd name="connsiteX4" fmla="*/ 1597025 w 1619102"/>
              <a:gd name="connsiteY4" fmla="*/ 0 h 1873626"/>
              <a:gd name="connsiteX0" fmla="*/ 1597025 w 1619102"/>
              <a:gd name="connsiteY0" fmla="*/ 0 h 1877167"/>
              <a:gd name="connsiteX1" fmla="*/ 1025528 w 1619102"/>
              <a:gd name="connsiteY1" fmla="*/ 1781174 h 1877167"/>
              <a:gd name="connsiteX2" fmla="*/ 12703 w 1619102"/>
              <a:gd name="connsiteY2" fmla="*/ 1870075 h 1877167"/>
              <a:gd name="connsiteX3" fmla="*/ 0 w 1619102"/>
              <a:gd name="connsiteY3" fmla="*/ 25400 h 1877167"/>
              <a:gd name="connsiteX4" fmla="*/ 1597025 w 1619102"/>
              <a:gd name="connsiteY4" fmla="*/ 0 h 1877167"/>
              <a:gd name="connsiteX0" fmla="*/ 1597025 w 1626948"/>
              <a:gd name="connsiteY0" fmla="*/ 0 h 1877167"/>
              <a:gd name="connsiteX1" fmla="*/ 1025528 w 1626948"/>
              <a:gd name="connsiteY1" fmla="*/ 1781174 h 1877167"/>
              <a:gd name="connsiteX2" fmla="*/ 12703 w 1626948"/>
              <a:gd name="connsiteY2" fmla="*/ 1870075 h 1877167"/>
              <a:gd name="connsiteX3" fmla="*/ 0 w 1626948"/>
              <a:gd name="connsiteY3" fmla="*/ 25400 h 1877167"/>
              <a:gd name="connsiteX4" fmla="*/ 1597025 w 1626948"/>
              <a:gd name="connsiteY4" fmla="*/ 0 h 1877167"/>
              <a:gd name="connsiteX0" fmla="*/ 1597025 w 1638572"/>
              <a:gd name="connsiteY0" fmla="*/ 0 h 1887537"/>
              <a:gd name="connsiteX1" fmla="*/ 1146666 w 1638572"/>
              <a:gd name="connsiteY1" fmla="*/ 1833724 h 1887537"/>
              <a:gd name="connsiteX2" fmla="*/ 12703 w 1638572"/>
              <a:gd name="connsiteY2" fmla="*/ 1870075 h 1887537"/>
              <a:gd name="connsiteX3" fmla="*/ 0 w 1638572"/>
              <a:gd name="connsiteY3" fmla="*/ 25400 h 1887537"/>
              <a:gd name="connsiteX4" fmla="*/ 1597025 w 1638572"/>
              <a:gd name="connsiteY4" fmla="*/ 0 h 1887537"/>
              <a:gd name="connsiteX0" fmla="*/ 1597025 w 1632966"/>
              <a:gd name="connsiteY0" fmla="*/ 0 h 1887537"/>
              <a:gd name="connsiteX1" fmla="*/ 1146666 w 1632966"/>
              <a:gd name="connsiteY1" fmla="*/ 1833724 h 1887537"/>
              <a:gd name="connsiteX2" fmla="*/ 12703 w 1632966"/>
              <a:gd name="connsiteY2" fmla="*/ 1870075 h 1887537"/>
              <a:gd name="connsiteX3" fmla="*/ 0 w 1632966"/>
              <a:gd name="connsiteY3" fmla="*/ 25400 h 1887537"/>
              <a:gd name="connsiteX4" fmla="*/ 1597025 w 1632966"/>
              <a:gd name="connsiteY4" fmla="*/ 0 h 1887537"/>
              <a:gd name="connsiteX0" fmla="*/ 1597025 w 1730527"/>
              <a:gd name="connsiteY0" fmla="*/ 0 h 1871604"/>
              <a:gd name="connsiteX1" fmla="*/ 1496620 w 1730527"/>
              <a:gd name="connsiteY1" fmla="*/ 1518424 h 1871604"/>
              <a:gd name="connsiteX2" fmla="*/ 12703 w 1730527"/>
              <a:gd name="connsiteY2" fmla="*/ 1870075 h 1871604"/>
              <a:gd name="connsiteX3" fmla="*/ 0 w 1730527"/>
              <a:gd name="connsiteY3" fmla="*/ 25400 h 1871604"/>
              <a:gd name="connsiteX4" fmla="*/ 1597025 w 1730527"/>
              <a:gd name="connsiteY4" fmla="*/ 0 h 1871604"/>
              <a:gd name="connsiteX0" fmla="*/ 1597025 w 1654983"/>
              <a:gd name="connsiteY0" fmla="*/ 0 h 1871604"/>
              <a:gd name="connsiteX1" fmla="*/ 1496620 w 1654983"/>
              <a:gd name="connsiteY1" fmla="*/ 1518424 h 1871604"/>
              <a:gd name="connsiteX2" fmla="*/ 12703 w 1654983"/>
              <a:gd name="connsiteY2" fmla="*/ 1870075 h 1871604"/>
              <a:gd name="connsiteX3" fmla="*/ 0 w 1654983"/>
              <a:gd name="connsiteY3" fmla="*/ 25400 h 1871604"/>
              <a:gd name="connsiteX4" fmla="*/ 1597025 w 1654983"/>
              <a:gd name="connsiteY4" fmla="*/ 0 h 1871604"/>
              <a:gd name="connsiteX0" fmla="*/ 1597025 w 1654983"/>
              <a:gd name="connsiteY0" fmla="*/ 0 h 1873091"/>
              <a:gd name="connsiteX1" fmla="*/ 1496620 w 1654983"/>
              <a:gd name="connsiteY1" fmla="*/ 1518424 h 1873091"/>
              <a:gd name="connsiteX2" fmla="*/ 12703 w 1654983"/>
              <a:gd name="connsiteY2" fmla="*/ 1870075 h 1873091"/>
              <a:gd name="connsiteX3" fmla="*/ 0 w 1654983"/>
              <a:gd name="connsiteY3" fmla="*/ 25400 h 1873091"/>
              <a:gd name="connsiteX4" fmla="*/ 1597025 w 1654983"/>
              <a:gd name="connsiteY4" fmla="*/ 0 h 1873091"/>
              <a:gd name="connsiteX0" fmla="*/ 1590295 w 1649996"/>
              <a:gd name="connsiteY0" fmla="*/ 0 h 1873091"/>
              <a:gd name="connsiteX1" fmla="*/ 1496620 w 1649996"/>
              <a:gd name="connsiteY1" fmla="*/ 1518424 h 1873091"/>
              <a:gd name="connsiteX2" fmla="*/ 12703 w 1649996"/>
              <a:gd name="connsiteY2" fmla="*/ 1870075 h 1873091"/>
              <a:gd name="connsiteX3" fmla="*/ 0 w 1649996"/>
              <a:gd name="connsiteY3" fmla="*/ 25400 h 1873091"/>
              <a:gd name="connsiteX4" fmla="*/ 1590295 w 1649996"/>
              <a:gd name="connsiteY4" fmla="*/ 0 h 1873091"/>
              <a:gd name="connsiteX0" fmla="*/ 1590295 w 1593209"/>
              <a:gd name="connsiteY0" fmla="*/ 0 h 1873091"/>
              <a:gd name="connsiteX1" fmla="*/ 1496620 w 1593209"/>
              <a:gd name="connsiteY1" fmla="*/ 1518424 h 1873091"/>
              <a:gd name="connsiteX2" fmla="*/ 12703 w 1593209"/>
              <a:gd name="connsiteY2" fmla="*/ 1870075 h 1873091"/>
              <a:gd name="connsiteX3" fmla="*/ 0 w 1593209"/>
              <a:gd name="connsiteY3" fmla="*/ 25400 h 1873091"/>
              <a:gd name="connsiteX4" fmla="*/ 1590295 w 1593209"/>
              <a:gd name="connsiteY4" fmla="*/ 0 h 1873091"/>
              <a:gd name="connsiteX0" fmla="*/ 1590295 w 1590295"/>
              <a:gd name="connsiteY0" fmla="*/ 0 h 1873091"/>
              <a:gd name="connsiteX1" fmla="*/ 1483160 w 1590295"/>
              <a:gd name="connsiteY1" fmla="*/ 1518424 h 1873091"/>
              <a:gd name="connsiteX2" fmla="*/ 12703 w 1590295"/>
              <a:gd name="connsiteY2" fmla="*/ 1870075 h 1873091"/>
              <a:gd name="connsiteX3" fmla="*/ 0 w 1590295"/>
              <a:gd name="connsiteY3" fmla="*/ 25400 h 1873091"/>
              <a:gd name="connsiteX4" fmla="*/ 1590295 w 1590295"/>
              <a:gd name="connsiteY4" fmla="*/ 0 h 1873091"/>
              <a:gd name="connsiteX0" fmla="*/ 1590295 w 1590295"/>
              <a:gd name="connsiteY0" fmla="*/ 0 h 1873091"/>
              <a:gd name="connsiteX1" fmla="*/ 1483160 w 1590295"/>
              <a:gd name="connsiteY1" fmla="*/ 1518424 h 1873091"/>
              <a:gd name="connsiteX2" fmla="*/ 12703 w 1590295"/>
              <a:gd name="connsiteY2" fmla="*/ 1870075 h 1873091"/>
              <a:gd name="connsiteX3" fmla="*/ 0 w 1590295"/>
              <a:gd name="connsiteY3" fmla="*/ 25400 h 1873091"/>
              <a:gd name="connsiteX4" fmla="*/ 1590295 w 1590295"/>
              <a:gd name="connsiteY4" fmla="*/ 0 h 1873091"/>
              <a:gd name="connsiteX0" fmla="*/ 1590295 w 1590295"/>
              <a:gd name="connsiteY0" fmla="*/ 0 h 1875037"/>
              <a:gd name="connsiteX1" fmla="*/ 1483160 w 1590295"/>
              <a:gd name="connsiteY1" fmla="*/ 1518424 h 1875037"/>
              <a:gd name="connsiteX2" fmla="*/ 12703 w 1590295"/>
              <a:gd name="connsiteY2" fmla="*/ 1870075 h 1875037"/>
              <a:gd name="connsiteX3" fmla="*/ 0 w 1590295"/>
              <a:gd name="connsiteY3" fmla="*/ 25400 h 1875037"/>
              <a:gd name="connsiteX4" fmla="*/ 1590295 w 1590295"/>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295" h="1875037">
                <a:moveTo>
                  <a:pt x="1590295" y="0"/>
                </a:moveTo>
                <a:cubicBezTo>
                  <a:pt x="1586783" y="366198"/>
                  <a:pt x="1612354" y="1106747"/>
                  <a:pt x="1483160" y="1518424"/>
                </a:cubicBezTo>
                <a:cubicBezTo>
                  <a:pt x="1174441" y="1826299"/>
                  <a:pt x="429160" y="1896004"/>
                  <a:pt x="12703" y="1870075"/>
                </a:cubicBezTo>
                <a:cubicBezTo>
                  <a:pt x="8469" y="1255183"/>
                  <a:pt x="4234" y="640292"/>
                  <a:pt x="0" y="25400"/>
                </a:cubicBezTo>
                <a:cubicBezTo>
                  <a:pt x="672042" y="25400"/>
                  <a:pt x="918253" y="0"/>
                  <a:pt x="1590295" y="0"/>
                </a:cubicBezTo>
                <a:close/>
              </a:path>
            </a:pathLst>
          </a:custGeom>
          <a:noFill/>
          <a:ln w="76200" cap="flat" cmpd="sng" algn="ctr">
            <a:solidFill>
              <a:srgbClr val="FF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14" name="5-Point Star 13"/>
          <p:cNvSpPr/>
          <p:nvPr/>
        </p:nvSpPr>
        <p:spPr bwMode="auto">
          <a:xfrm>
            <a:off x="4838700" y="4127500"/>
            <a:ext cx="419100" cy="4064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25" name="Isosceles Triangle 11"/>
          <p:cNvSpPr/>
          <p:nvPr/>
        </p:nvSpPr>
        <p:spPr bwMode="auto">
          <a:xfrm flipV="1">
            <a:off x="3580087" y="774699"/>
            <a:ext cx="2452413" cy="917534"/>
          </a:xfrm>
          <a:custGeom>
            <a:avLst/>
            <a:gdLst>
              <a:gd name="connsiteX0" fmla="*/ 0 w 4470400"/>
              <a:gd name="connsiteY0" fmla="*/ 939800 h 939800"/>
              <a:gd name="connsiteX1" fmla="*/ 2290097 w 4470400"/>
              <a:gd name="connsiteY1" fmla="*/ 0 h 939800"/>
              <a:gd name="connsiteX2" fmla="*/ 4470400 w 4470400"/>
              <a:gd name="connsiteY2" fmla="*/ 939800 h 939800"/>
              <a:gd name="connsiteX3" fmla="*/ 0 w 4470400"/>
              <a:gd name="connsiteY3" fmla="*/ 939800 h 939800"/>
              <a:gd name="connsiteX0" fmla="*/ 0 w 3086100"/>
              <a:gd name="connsiteY0" fmla="*/ 939800 h 939800"/>
              <a:gd name="connsiteX1" fmla="*/ 2290097 w 3086100"/>
              <a:gd name="connsiteY1" fmla="*/ 0 h 939800"/>
              <a:gd name="connsiteX2" fmla="*/ 3086100 w 3086100"/>
              <a:gd name="connsiteY2" fmla="*/ 939800 h 939800"/>
              <a:gd name="connsiteX3" fmla="*/ 0 w 3086100"/>
              <a:gd name="connsiteY3" fmla="*/ 939800 h 939800"/>
              <a:gd name="connsiteX0" fmla="*/ 0 w 3086100"/>
              <a:gd name="connsiteY0" fmla="*/ 752384 h 752384"/>
              <a:gd name="connsiteX1" fmla="*/ 2182606 w 3086100"/>
              <a:gd name="connsiteY1" fmla="*/ 0 h 752384"/>
              <a:gd name="connsiteX2" fmla="*/ 3086100 w 3086100"/>
              <a:gd name="connsiteY2" fmla="*/ 752384 h 752384"/>
              <a:gd name="connsiteX3" fmla="*/ 0 w 3086100"/>
              <a:gd name="connsiteY3" fmla="*/ 752384 h 752384"/>
              <a:gd name="connsiteX0" fmla="*/ 0 w 2935613"/>
              <a:gd name="connsiteY0" fmla="*/ 763408 h 763408"/>
              <a:gd name="connsiteX1" fmla="*/ 2032119 w 2935613"/>
              <a:gd name="connsiteY1" fmla="*/ 0 h 763408"/>
              <a:gd name="connsiteX2" fmla="*/ 2935613 w 2935613"/>
              <a:gd name="connsiteY2" fmla="*/ 752384 h 763408"/>
              <a:gd name="connsiteX3" fmla="*/ 0 w 2935613"/>
              <a:gd name="connsiteY3" fmla="*/ 763408 h 763408"/>
              <a:gd name="connsiteX0" fmla="*/ 0 w 2032119"/>
              <a:gd name="connsiteY0" fmla="*/ 763408 h 763408"/>
              <a:gd name="connsiteX1" fmla="*/ 2032119 w 2032119"/>
              <a:gd name="connsiteY1" fmla="*/ 0 h 763408"/>
              <a:gd name="connsiteX2" fmla="*/ 1656471 w 2032119"/>
              <a:gd name="connsiteY2" fmla="*/ 752384 h 763408"/>
              <a:gd name="connsiteX3" fmla="*/ 0 w 2032119"/>
              <a:gd name="connsiteY3" fmla="*/ 763408 h 763408"/>
              <a:gd name="connsiteX0" fmla="*/ 0 w 1656471"/>
              <a:gd name="connsiteY0" fmla="*/ 575992 h 575992"/>
              <a:gd name="connsiteX1" fmla="*/ 1268934 w 1656471"/>
              <a:gd name="connsiteY1" fmla="*/ 0 h 575992"/>
              <a:gd name="connsiteX2" fmla="*/ 1656471 w 1656471"/>
              <a:gd name="connsiteY2" fmla="*/ 564968 h 575992"/>
              <a:gd name="connsiteX3" fmla="*/ 0 w 1656471"/>
              <a:gd name="connsiteY3" fmla="*/ 575992 h 575992"/>
              <a:gd name="connsiteX0" fmla="*/ 0 w 1656471"/>
              <a:gd name="connsiteY0" fmla="*/ 620090 h 620090"/>
              <a:gd name="connsiteX1" fmla="*/ 1537661 w 1656471"/>
              <a:gd name="connsiteY1" fmla="*/ 0 h 620090"/>
              <a:gd name="connsiteX2" fmla="*/ 1656471 w 1656471"/>
              <a:gd name="connsiteY2" fmla="*/ 609066 h 620090"/>
              <a:gd name="connsiteX3" fmla="*/ 0 w 1656471"/>
              <a:gd name="connsiteY3" fmla="*/ 620090 h 620090"/>
              <a:gd name="connsiteX0" fmla="*/ 0 w 1753213"/>
              <a:gd name="connsiteY0" fmla="*/ 620090 h 983898"/>
              <a:gd name="connsiteX1" fmla="*/ 1537661 w 1753213"/>
              <a:gd name="connsiteY1" fmla="*/ 0 h 983898"/>
              <a:gd name="connsiteX2" fmla="*/ 1753213 w 1753213"/>
              <a:gd name="connsiteY2" fmla="*/ 983898 h 983898"/>
              <a:gd name="connsiteX3" fmla="*/ 0 w 1753213"/>
              <a:gd name="connsiteY3" fmla="*/ 620090 h 983898"/>
              <a:gd name="connsiteX0" fmla="*/ 0 w 1946697"/>
              <a:gd name="connsiteY0" fmla="*/ 620090 h 994922"/>
              <a:gd name="connsiteX1" fmla="*/ 1537661 w 1946697"/>
              <a:gd name="connsiteY1" fmla="*/ 0 h 994922"/>
              <a:gd name="connsiteX2" fmla="*/ 1946697 w 1946697"/>
              <a:gd name="connsiteY2" fmla="*/ 994922 h 994922"/>
              <a:gd name="connsiteX3" fmla="*/ 0 w 1946697"/>
              <a:gd name="connsiteY3" fmla="*/ 620090 h 994922"/>
              <a:gd name="connsiteX0" fmla="*/ 0 w 2086435"/>
              <a:gd name="connsiteY0" fmla="*/ 620090 h 972873"/>
              <a:gd name="connsiteX1" fmla="*/ 1537661 w 2086435"/>
              <a:gd name="connsiteY1" fmla="*/ 0 h 972873"/>
              <a:gd name="connsiteX2" fmla="*/ 2086435 w 2086435"/>
              <a:gd name="connsiteY2" fmla="*/ 972873 h 972873"/>
              <a:gd name="connsiteX3" fmla="*/ 0 w 2086435"/>
              <a:gd name="connsiteY3" fmla="*/ 620090 h 972873"/>
              <a:gd name="connsiteX0" fmla="*/ 0 w 2086435"/>
              <a:gd name="connsiteY0" fmla="*/ 432674 h 785457"/>
              <a:gd name="connsiteX1" fmla="*/ 1591406 w 2086435"/>
              <a:gd name="connsiteY1" fmla="*/ 0 h 785457"/>
              <a:gd name="connsiteX2" fmla="*/ 2086435 w 2086435"/>
              <a:gd name="connsiteY2" fmla="*/ 785457 h 785457"/>
              <a:gd name="connsiteX3" fmla="*/ 0 w 2086435"/>
              <a:gd name="connsiteY3" fmla="*/ 432674 h 785457"/>
              <a:gd name="connsiteX0" fmla="*/ 0 w 2075686"/>
              <a:gd name="connsiteY0" fmla="*/ 785457 h 785457"/>
              <a:gd name="connsiteX1" fmla="*/ 1580657 w 2075686"/>
              <a:gd name="connsiteY1" fmla="*/ 0 h 785457"/>
              <a:gd name="connsiteX2" fmla="*/ 2075686 w 2075686"/>
              <a:gd name="connsiteY2" fmla="*/ 785457 h 785457"/>
              <a:gd name="connsiteX3" fmla="*/ 0 w 2075686"/>
              <a:gd name="connsiteY3" fmla="*/ 785457 h 785457"/>
              <a:gd name="connsiteX0" fmla="*/ 0 w 2075686"/>
              <a:gd name="connsiteY0" fmla="*/ 730335 h 730335"/>
              <a:gd name="connsiteX1" fmla="*/ 1645152 w 2075686"/>
              <a:gd name="connsiteY1" fmla="*/ 0 h 730335"/>
              <a:gd name="connsiteX2" fmla="*/ 2075686 w 2075686"/>
              <a:gd name="connsiteY2" fmla="*/ 730335 h 730335"/>
              <a:gd name="connsiteX3" fmla="*/ 0 w 2075686"/>
              <a:gd name="connsiteY3" fmla="*/ 730335 h 730335"/>
              <a:gd name="connsiteX0" fmla="*/ 0 w 2075686"/>
              <a:gd name="connsiteY0" fmla="*/ 763408 h 763408"/>
              <a:gd name="connsiteX1" fmla="*/ 1645152 w 2075686"/>
              <a:gd name="connsiteY1" fmla="*/ 0 h 763408"/>
              <a:gd name="connsiteX2" fmla="*/ 2075686 w 2075686"/>
              <a:gd name="connsiteY2" fmla="*/ 763408 h 763408"/>
              <a:gd name="connsiteX3" fmla="*/ 0 w 2075686"/>
              <a:gd name="connsiteY3" fmla="*/ 763408 h 763408"/>
              <a:gd name="connsiteX0" fmla="*/ 0 w 2075686"/>
              <a:gd name="connsiteY0" fmla="*/ 796481 h 796481"/>
              <a:gd name="connsiteX1" fmla="*/ 1645152 w 2075686"/>
              <a:gd name="connsiteY1" fmla="*/ 0 h 796481"/>
              <a:gd name="connsiteX2" fmla="*/ 2075686 w 2075686"/>
              <a:gd name="connsiteY2" fmla="*/ 763408 h 796481"/>
              <a:gd name="connsiteX3" fmla="*/ 0 w 2075686"/>
              <a:gd name="connsiteY3" fmla="*/ 796481 h 796481"/>
            </a:gdLst>
            <a:ahLst/>
            <a:cxnLst>
              <a:cxn ang="0">
                <a:pos x="connsiteX0" y="connsiteY0"/>
              </a:cxn>
              <a:cxn ang="0">
                <a:pos x="connsiteX1" y="connsiteY1"/>
              </a:cxn>
              <a:cxn ang="0">
                <a:pos x="connsiteX2" y="connsiteY2"/>
              </a:cxn>
              <a:cxn ang="0">
                <a:pos x="connsiteX3" y="connsiteY3"/>
              </a:cxn>
            </a:cxnLst>
            <a:rect l="l" t="t" r="r" b="b"/>
            <a:pathLst>
              <a:path w="2075686" h="796481">
                <a:moveTo>
                  <a:pt x="0" y="796481"/>
                </a:moveTo>
                <a:lnTo>
                  <a:pt x="1645152" y="0"/>
                </a:lnTo>
                <a:lnTo>
                  <a:pt x="2075686" y="763408"/>
                </a:lnTo>
                <a:lnTo>
                  <a:pt x="0" y="796481"/>
                </a:lnTo>
                <a:close/>
              </a:path>
            </a:pathLst>
          </a:custGeom>
          <a:solidFill>
            <a:srgbClr val="FFFF00">
              <a:alpha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
        <p:nvSpPr>
          <p:cNvPr id="17" name="TextBox 16"/>
          <p:cNvSpPr txBox="1"/>
          <p:nvPr/>
        </p:nvSpPr>
        <p:spPr>
          <a:xfrm>
            <a:off x="6286500" y="4368800"/>
            <a:ext cx="2133600" cy="1754327"/>
          </a:xfrm>
          <a:prstGeom prst="rect">
            <a:avLst/>
          </a:prstGeom>
          <a:noFill/>
        </p:spPr>
        <p:txBody>
          <a:bodyPr wrap="square" rtlCol="0">
            <a:spAutoFit/>
          </a:bodyPr>
          <a:lstStyle/>
          <a:p>
            <a:pPr algn="r"/>
            <a:r>
              <a:rPr lang="en-US" dirty="0" smtClean="0">
                <a:solidFill>
                  <a:srgbClr val="0000FF"/>
                </a:solidFill>
              </a:rPr>
              <a:t>Radial Velocity</a:t>
            </a:r>
          </a:p>
          <a:p>
            <a:pPr algn="r"/>
            <a:r>
              <a:rPr lang="en-US" dirty="0" smtClean="0">
                <a:solidFill>
                  <a:srgbClr val="FF0000"/>
                </a:solidFill>
              </a:rPr>
              <a:t>Transit</a:t>
            </a:r>
          </a:p>
          <a:p>
            <a:pPr algn="r"/>
            <a:r>
              <a:rPr lang="en-US" i="1" dirty="0" err="1" smtClean="0">
                <a:solidFill>
                  <a:srgbClr val="FF6FCF"/>
                </a:solidFill>
              </a:rPr>
              <a:t>Kepler</a:t>
            </a:r>
            <a:endParaRPr lang="en-US" i="1" dirty="0" smtClean="0">
              <a:solidFill>
                <a:srgbClr val="FF6FCF"/>
              </a:solidFill>
            </a:endParaRPr>
          </a:p>
          <a:p>
            <a:pPr algn="r"/>
            <a:r>
              <a:rPr lang="en-US" dirty="0" smtClean="0">
                <a:solidFill>
                  <a:srgbClr val="FF8000"/>
                </a:solidFill>
              </a:rPr>
              <a:t>Direct Imaging</a:t>
            </a:r>
          </a:p>
          <a:p>
            <a:pPr algn="r"/>
            <a:r>
              <a:rPr lang="en-US" dirty="0" err="1" smtClean="0">
                <a:solidFill>
                  <a:srgbClr val="008000"/>
                </a:solidFill>
              </a:rPr>
              <a:t>Microlensing</a:t>
            </a:r>
            <a:endParaRPr lang="en-US" dirty="0" smtClean="0">
              <a:solidFill>
                <a:srgbClr val="008000"/>
              </a:solidFill>
            </a:endParaRPr>
          </a:p>
          <a:p>
            <a:pPr algn="r"/>
            <a:r>
              <a:rPr lang="en-US" dirty="0" smtClean="0">
                <a:solidFill>
                  <a:srgbClr val="BFBF00"/>
                </a:solidFill>
              </a:rPr>
              <a:t>Astrometry</a:t>
            </a:r>
          </a:p>
        </p:txBody>
      </p:sp>
      <p:sp>
        <p:nvSpPr>
          <p:cNvPr id="24" name="Pie 12"/>
          <p:cNvSpPr/>
          <p:nvPr/>
        </p:nvSpPr>
        <p:spPr bwMode="auto">
          <a:xfrm rot="5400000">
            <a:off x="3580712" y="629268"/>
            <a:ext cx="4731194" cy="5051906"/>
          </a:xfrm>
          <a:custGeom>
            <a:avLst/>
            <a:gdLst>
              <a:gd name="connsiteX0" fmla="*/ 4032250 w 4032250"/>
              <a:gd name="connsiteY0" fmla="*/ 1946275 h 3892550"/>
              <a:gd name="connsiteX1" fmla="*/ 2016125 w 4032250"/>
              <a:gd name="connsiteY1" fmla="*/ 3892550 h 3892550"/>
              <a:gd name="connsiteX2" fmla="*/ 2016125 w 4032250"/>
              <a:gd name="connsiteY2" fmla="*/ 1946275 h 3892550"/>
              <a:gd name="connsiteX3" fmla="*/ 4032250 w 4032250"/>
              <a:gd name="connsiteY3" fmla="*/ 1946275 h 3892550"/>
              <a:gd name="connsiteX0" fmla="*/ 1457325 w 1457325"/>
              <a:gd name="connsiteY0" fmla="*/ 0 h 1971675"/>
              <a:gd name="connsiteX1" fmla="*/ 0 w 1457325"/>
              <a:gd name="connsiteY1" fmla="*/ 1971675 h 1971675"/>
              <a:gd name="connsiteX2" fmla="*/ 0 w 1457325"/>
              <a:gd name="connsiteY2" fmla="*/ 25400 h 1971675"/>
              <a:gd name="connsiteX3" fmla="*/ 1457325 w 1457325"/>
              <a:gd name="connsiteY3" fmla="*/ 0 h 1971675"/>
              <a:gd name="connsiteX0" fmla="*/ 1597025 w 1597025"/>
              <a:gd name="connsiteY0" fmla="*/ 0 h 1971675"/>
              <a:gd name="connsiteX1" fmla="*/ 0 w 1597025"/>
              <a:gd name="connsiteY1" fmla="*/ 1971675 h 1971675"/>
              <a:gd name="connsiteX2" fmla="*/ 0 w 1597025"/>
              <a:gd name="connsiteY2" fmla="*/ 25400 h 1971675"/>
              <a:gd name="connsiteX3" fmla="*/ 1597025 w 1597025"/>
              <a:gd name="connsiteY3" fmla="*/ 0 h 1971675"/>
              <a:gd name="connsiteX0" fmla="*/ 1597025 w 1597025"/>
              <a:gd name="connsiteY0" fmla="*/ 0 h 1920875"/>
              <a:gd name="connsiteX1" fmla="*/ 0 w 1597025"/>
              <a:gd name="connsiteY1" fmla="*/ 1920875 h 1920875"/>
              <a:gd name="connsiteX2" fmla="*/ 0 w 1597025"/>
              <a:gd name="connsiteY2" fmla="*/ 25400 h 1920875"/>
              <a:gd name="connsiteX3" fmla="*/ 1597025 w 1597025"/>
              <a:gd name="connsiteY3" fmla="*/ 0 h 1920875"/>
              <a:gd name="connsiteX0" fmla="*/ 1597025 w 1616362"/>
              <a:gd name="connsiteY0" fmla="*/ 0 h 2059516"/>
              <a:gd name="connsiteX1" fmla="*/ 949325 w 1616362"/>
              <a:gd name="connsiteY1" fmla="*/ 1679574 h 2059516"/>
              <a:gd name="connsiteX2" fmla="*/ 0 w 1616362"/>
              <a:gd name="connsiteY2" fmla="*/ 1920875 h 2059516"/>
              <a:gd name="connsiteX3" fmla="*/ 0 w 1616362"/>
              <a:gd name="connsiteY3" fmla="*/ 25400 h 2059516"/>
              <a:gd name="connsiteX4" fmla="*/ 1597025 w 1616362"/>
              <a:gd name="connsiteY4" fmla="*/ 0 h 2059516"/>
              <a:gd name="connsiteX0" fmla="*/ 1597025 w 1616362"/>
              <a:gd name="connsiteY0" fmla="*/ 0 h 2007435"/>
              <a:gd name="connsiteX1" fmla="*/ 949325 w 1616362"/>
              <a:gd name="connsiteY1" fmla="*/ 1679574 h 2007435"/>
              <a:gd name="connsiteX2" fmla="*/ 0 w 1616362"/>
              <a:gd name="connsiteY2" fmla="*/ 1920875 h 2007435"/>
              <a:gd name="connsiteX3" fmla="*/ 0 w 1616362"/>
              <a:gd name="connsiteY3" fmla="*/ 25400 h 2007435"/>
              <a:gd name="connsiteX4" fmla="*/ 1597025 w 1616362"/>
              <a:gd name="connsiteY4" fmla="*/ 0 h 2007435"/>
              <a:gd name="connsiteX0" fmla="*/ 1597025 w 1619102"/>
              <a:gd name="connsiteY0" fmla="*/ 0 h 2021086"/>
              <a:gd name="connsiteX1" fmla="*/ 1025528 w 1619102"/>
              <a:gd name="connsiteY1" fmla="*/ 1781174 h 2021086"/>
              <a:gd name="connsiteX2" fmla="*/ 0 w 1619102"/>
              <a:gd name="connsiteY2" fmla="*/ 1920875 h 2021086"/>
              <a:gd name="connsiteX3" fmla="*/ 0 w 1619102"/>
              <a:gd name="connsiteY3" fmla="*/ 25400 h 2021086"/>
              <a:gd name="connsiteX4" fmla="*/ 1597025 w 1619102"/>
              <a:gd name="connsiteY4" fmla="*/ 0 h 2021086"/>
              <a:gd name="connsiteX0" fmla="*/ 1597025 w 1619102"/>
              <a:gd name="connsiteY0" fmla="*/ 0 h 1920875"/>
              <a:gd name="connsiteX1" fmla="*/ 1025528 w 1619102"/>
              <a:gd name="connsiteY1" fmla="*/ 1781174 h 1920875"/>
              <a:gd name="connsiteX2" fmla="*/ 0 w 1619102"/>
              <a:gd name="connsiteY2" fmla="*/ 1920875 h 1920875"/>
              <a:gd name="connsiteX3" fmla="*/ 0 w 1619102"/>
              <a:gd name="connsiteY3" fmla="*/ 25400 h 1920875"/>
              <a:gd name="connsiteX4" fmla="*/ 1597025 w 1619102"/>
              <a:gd name="connsiteY4" fmla="*/ 0 h 1920875"/>
              <a:gd name="connsiteX0" fmla="*/ 1597025 w 1619102"/>
              <a:gd name="connsiteY0" fmla="*/ 0 h 1870075"/>
              <a:gd name="connsiteX1" fmla="*/ 1025528 w 1619102"/>
              <a:gd name="connsiteY1" fmla="*/ 1781174 h 1870075"/>
              <a:gd name="connsiteX2" fmla="*/ 12703 w 1619102"/>
              <a:gd name="connsiteY2" fmla="*/ 1870075 h 1870075"/>
              <a:gd name="connsiteX3" fmla="*/ 0 w 1619102"/>
              <a:gd name="connsiteY3" fmla="*/ 25400 h 1870075"/>
              <a:gd name="connsiteX4" fmla="*/ 1597025 w 1619102"/>
              <a:gd name="connsiteY4" fmla="*/ 0 h 1870075"/>
              <a:gd name="connsiteX0" fmla="*/ 1597025 w 1619102"/>
              <a:gd name="connsiteY0" fmla="*/ 0 h 1873626"/>
              <a:gd name="connsiteX1" fmla="*/ 1025528 w 1619102"/>
              <a:gd name="connsiteY1" fmla="*/ 1781174 h 1873626"/>
              <a:gd name="connsiteX2" fmla="*/ 12703 w 1619102"/>
              <a:gd name="connsiteY2" fmla="*/ 1870075 h 1873626"/>
              <a:gd name="connsiteX3" fmla="*/ 0 w 1619102"/>
              <a:gd name="connsiteY3" fmla="*/ 25400 h 1873626"/>
              <a:gd name="connsiteX4" fmla="*/ 1597025 w 1619102"/>
              <a:gd name="connsiteY4" fmla="*/ 0 h 1873626"/>
              <a:gd name="connsiteX0" fmla="*/ 1597025 w 1619102"/>
              <a:gd name="connsiteY0" fmla="*/ 0 h 1877167"/>
              <a:gd name="connsiteX1" fmla="*/ 1025528 w 1619102"/>
              <a:gd name="connsiteY1" fmla="*/ 1781174 h 1877167"/>
              <a:gd name="connsiteX2" fmla="*/ 12703 w 1619102"/>
              <a:gd name="connsiteY2" fmla="*/ 1870075 h 1877167"/>
              <a:gd name="connsiteX3" fmla="*/ 0 w 1619102"/>
              <a:gd name="connsiteY3" fmla="*/ 25400 h 1877167"/>
              <a:gd name="connsiteX4" fmla="*/ 1597025 w 1619102"/>
              <a:gd name="connsiteY4" fmla="*/ 0 h 1877167"/>
              <a:gd name="connsiteX0" fmla="*/ 1597025 w 1626948"/>
              <a:gd name="connsiteY0" fmla="*/ 0 h 1877167"/>
              <a:gd name="connsiteX1" fmla="*/ 1025528 w 1626948"/>
              <a:gd name="connsiteY1" fmla="*/ 1781174 h 1877167"/>
              <a:gd name="connsiteX2" fmla="*/ 12703 w 1626948"/>
              <a:gd name="connsiteY2" fmla="*/ 1870075 h 1877167"/>
              <a:gd name="connsiteX3" fmla="*/ 0 w 1626948"/>
              <a:gd name="connsiteY3" fmla="*/ 25400 h 1877167"/>
              <a:gd name="connsiteX4" fmla="*/ 1597025 w 1626948"/>
              <a:gd name="connsiteY4" fmla="*/ 0 h 1877167"/>
              <a:gd name="connsiteX0" fmla="*/ 1597025 w 1638572"/>
              <a:gd name="connsiteY0" fmla="*/ 0 h 1887537"/>
              <a:gd name="connsiteX1" fmla="*/ 1146666 w 1638572"/>
              <a:gd name="connsiteY1" fmla="*/ 1833724 h 1887537"/>
              <a:gd name="connsiteX2" fmla="*/ 12703 w 1638572"/>
              <a:gd name="connsiteY2" fmla="*/ 1870075 h 1887537"/>
              <a:gd name="connsiteX3" fmla="*/ 0 w 1638572"/>
              <a:gd name="connsiteY3" fmla="*/ 25400 h 1887537"/>
              <a:gd name="connsiteX4" fmla="*/ 1597025 w 1638572"/>
              <a:gd name="connsiteY4" fmla="*/ 0 h 1887537"/>
              <a:gd name="connsiteX0" fmla="*/ 1597025 w 1632966"/>
              <a:gd name="connsiteY0" fmla="*/ 0 h 1887537"/>
              <a:gd name="connsiteX1" fmla="*/ 1146666 w 1632966"/>
              <a:gd name="connsiteY1" fmla="*/ 1833724 h 1887537"/>
              <a:gd name="connsiteX2" fmla="*/ 12703 w 1632966"/>
              <a:gd name="connsiteY2" fmla="*/ 1870075 h 1887537"/>
              <a:gd name="connsiteX3" fmla="*/ 0 w 1632966"/>
              <a:gd name="connsiteY3" fmla="*/ 25400 h 1887537"/>
              <a:gd name="connsiteX4" fmla="*/ 1597025 w 1632966"/>
              <a:gd name="connsiteY4" fmla="*/ 0 h 1887537"/>
              <a:gd name="connsiteX0" fmla="*/ 1597025 w 1730527"/>
              <a:gd name="connsiteY0" fmla="*/ 0 h 1871604"/>
              <a:gd name="connsiteX1" fmla="*/ 1496620 w 1730527"/>
              <a:gd name="connsiteY1" fmla="*/ 1518424 h 1871604"/>
              <a:gd name="connsiteX2" fmla="*/ 12703 w 1730527"/>
              <a:gd name="connsiteY2" fmla="*/ 1870075 h 1871604"/>
              <a:gd name="connsiteX3" fmla="*/ 0 w 1730527"/>
              <a:gd name="connsiteY3" fmla="*/ 25400 h 1871604"/>
              <a:gd name="connsiteX4" fmla="*/ 1597025 w 1730527"/>
              <a:gd name="connsiteY4" fmla="*/ 0 h 1871604"/>
              <a:gd name="connsiteX0" fmla="*/ 1597025 w 1654983"/>
              <a:gd name="connsiteY0" fmla="*/ 0 h 1871604"/>
              <a:gd name="connsiteX1" fmla="*/ 1496620 w 1654983"/>
              <a:gd name="connsiteY1" fmla="*/ 1518424 h 1871604"/>
              <a:gd name="connsiteX2" fmla="*/ 12703 w 1654983"/>
              <a:gd name="connsiteY2" fmla="*/ 1870075 h 1871604"/>
              <a:gd name="connsiteX3" fmla="*/ 0 w 1654983"/>
              <a:gd name="connsiteY3" fmla="*/ 25400 h 1871604"/>
              <a:gd name="connsiteX4" fmla="*/ 1597025 w 1654983"/>
              <a:gd name="connsiteY4" fmla="*/ 0 h 1871604"/>
              <a:gd name="connsiteX0" fmla="*/ 1597025 w 1654983"/>
              <a:gd name="connsiteY0" fmla="*/ 0 h 1873091"/>
              <a:gd name="connsiteX1" fmla="*/ 1496620 w 1654983"/>
              <a:gd name="connsiteY1" fmla="*/ 1518424 h 1873091"/>
              <a:gd name="connsiteX2" fmla="*/ 12703 w 1654983"/>
              <a:gd name="connsiteY2" fmla="*/ 1870075 h 1873091"/>
              <a:gd name="connsiteX3" fmla="*/ 0 w 1654983"/>
              <a:gd name="connsiteY3" fmla="*/ 25400 h 1873091"/>
              <a:gd name="connsiteX4" fmla="*/ 1597025 w 1654983"/>
              <a:gd name="connsiteY4" fmla="*/ 0 h 1873091"/>
              <a:gd name="connsiteX0" fmla="*/ 1590295 w 1649996"/>
              <a:gd name="connsiteY0" fmla="*/ 0 h 1873091"/>
              <a:gd name="connsiteX1" fmla="*/ 1496620 w 1649996"/>
              <a:gd name="connsiteY1" fmla="*/ 1518424 h 1873091"/>
              <a:gd name="connsiteX2" fmla="*/ 12703 w 1649996"/>
              <a:gd name="connsiteY2" fmla="*/ 1870075 h 1873091"/>
              <a:gd name="connsiteX3" fmla="*/ 0 w 1649996"/>
              <a:gd name="connsiteY3" fmla="*/ 25400 h 1873091"/>
              <a:gd name="connsiteX4" fmla="*/ 1590295 w 1649996"/>
              <a:gd name="connsiteY4" fmla="*/ 0 h 1873091"/>
              <a:gd name="connsiteX0" fmla="*/ 1590295 w 1593209"/>
              <a:gd name="connsiteY0" fmla="*/ 0 h 1873091"/>
              <a:gd name="connsiteX1" fmla="*/ 1496620 w 1593209"/>
              <a:gd name="connsiteY1" fmla="*/ 1518424 h 1873091"/>
              <a:gd name="connsiteX2" fmla="*/ 12703 w 1593209"/>
              <a:gd name="connsiteY2" fmla="*/ 1870075 h 1873091"/>
              <a:gd name="connsiteX3" fmla="*/ 0 w 1593209"/>
              <a:gd name="connsiteY3" fmla="*/ 25400 h 1873091"/>
              <a:gd name="connsiteX4" fmla="*/ 1590295 w 1593209"/>
              <a:gd name="connsiteY4" fmla="*/ 0 h 1873091"/>
              <a:gd name="connsiteX0" fmla="*/ 1590295 w 1590295"/>
              <a:gd name="connsiteY0" fmla="*/ 0 h 1873091"/>
              <a:gd name="connsiteX1" fmla="*/ 1483160 w 1590295"/>
              <a:gd name="connsiteY1" fmla="*/ 1518424 h 1873091"/>
              <a:gd name="connsiteX2" fmla="*/ 12703 w 1590295"/>
              <a:gd name="connsiteY2" fmla="*/ 1870075 h 1873091"/>
              <a:gd name="connsiteX3" fmla="*/ 0 w 1590295"/>
              <a:gd name="connsiteY3" fmla="*/ 25400 h 1873091"/>
              <a:gd name="connsiteX4" fmla="*/ 1590295 w 1590295"/>
              <a:gd name="connsiteY4" fmla="*/ 0 h 1873091"/>
              <a:gd name="connsiteX0" fmla="*/ 1590295 w 1590295"/>
              <a:gd name="connsiteY0" fmla="*/ 0 h 1873091"/>
              <a:gd name="connsiteX1" fmla="*/ 1483160 w 1590295"/>
              <a:gd name="connsiteY1" fmla="*/ 1518424 h 1873091"/>
              <a:gd name="connsiteX2" fmla="*/ 12703 w 1590295"/>
              <a:gd name="connsiteY2" fmla="*/ 1870075 h 1873091"/>
              <a:gd name="connsiteX3" fmla="*/ 0 w 1590295"/>
              <a:gd name="connsiteY3" fmla="*/ 25400 h 1873091"/>
              <a:gd name="connsiteX4" fmla="*/ 1590295 w 1590295"/>
              <a:gd name="connsiteY4" fmla="*/ 0 h 1873091"/>
              <a:gd name="connsiteX0" fmla="*/ 1590295 w 1590295"/>
              <a:gd name="connsiteY0" fmla="*/ 0 h 1875037"/>
              <a:gd name="connsiteX1" fmla="*/ 1483160 w 1590295"/>
              <a:gd name="connsiteY1" fmla="*/ 1518424 h 1875037"/>
              <a:gd name="connsiteX2" fmla="*/ 12703 w 1590295"/>
              <a:gd name="connsiteY2" fmla="*/ 1870075 h 1875037"/>
              <a:gd name="connsiteX3" fmla="*/ 0 w 1590295"/>
              <a:gd name="connsiteY3" fmla="*/ 25400 h 1875037"/>
              <a:gd name="connsiteX4" fmla="*/ 1590295 w 1590295"/>
              <a:gd name="connsiteY4" fmla="*/ 0 h 1875037"/>
              <a:gd name="connsiteX0" fmla="*/ 1590295 w 1590295"/>
              <a:gd name="connsiteY0" fmla="*/ 0 h 1875037"/>
              <a:gd name="connsiteX1" fmla="*/ 1483160 w 1590295"/>
              <a:gd name="connsiteY1" fmla="*/ 1518424 h 1875037"/>
              <a:gd name="connsiteX2" fmla="*/ 12703 w 1590295"/>
              <a:gd name="connsiteY2" fmla="*/ 1870075 h 1875037"/>
              <a:gd name="connsiteX3" fmla="*/ 0 w 1590295"/>
              <a:gd name="connsiteY3" fmla="*/ 25400 h 1875037"/>
              <a:gd name="connsiteX4" fmla="*/ 1590295 w 1590295"/>
              <a:gd name="connsiteY4" fmla="*/ 0 h 1875037"/>
              <a:gd name="connsiteX0" fmla="*/ 1590295 w 1590295"/>
              <a:gd name="connsiteY0" fmla="*/ 0 h 1856868"/>
              <a:gd name="connsiteX1" fmla="*/ 1483160 w 1590295"/>
              <a:gd name="connsiteY1" fmla="*/ 1500255 h 1856868"/>
              <a:gd name="connsiteX2" fmla="*/ 12703 w 1590295"/>
              <a:gd name="connsiteY2" fmla="*/ 1851906 h 1856868"/>
              <a:gd name="connsiteX3" fmla="*/ 0 w 1590295"/>
              <a:gd name="connsiteY3" fmla="*/ 7231 h 1856868"/>
              <a:gd name="connsiteX4" fmla="*/ 1590295 w 1590295"/>
              <a:gd name="connsiteY4" fmla="*/ 0 h 1856868"/>
              <a:gd name="connsiteX0" fmla="*/ 1590585 w 1590585"/>
              <a:gd name="connsiteY0" fmla="*/ 0 h 2403805"/>
              <a:gd name="connsiteX1" fmla="*/ 1483450 w 1590585"/>
              <a:gd name="connsiteY1" fmla="*/ 1500255 h 2403805"/>
              <a:gd name="connsiteX2" fmla="*/ 1360 w 1590585"/>
              <a:gd name="connsiteY2" fmla="*/ 2403018 h 2403805"/>
              <a:gd name="connsiteX3" fmla="*/ 290 w 1590585"/>
              <a:gd name="connsiteY3" fmla="*/ 7231 h 2403805"/>
              <a:gd name="connsiteX4" fmla="*/ 1590585 w 1590585"/>
              <a:gd name="connsiteY4" fmla="*/ 0 h 2403805"/>
              <a:gd name="connsiteX0" fmla="*/ 1249325 w 1511029"/>
              <a:gd name="connsiteY0" fmla="*/ 0 h 2403805"/>
              <a:gd name="connsiteX1" fmla="*/ 1483450 w 1511029"/>
              <a:gd name="connsiteY1" fmla="*/ 1500255 h 2403805"/>
              <a:gd name="connsiteX2" fmla="*/ 1360 w 1511029"/>
              <a:gd name="connsiteY2" fmla="*/ 2403018 h 2403805"/>
              <a:gd name="connsiteX3" fmla="*/ 290 w 1511029"/>
              <a:gd name="connsiteY3" fmla="*/ 7231 h 2403805"/>
              <a:gd name="connsiteX4" fmla="*/ 1249325 w 1511029"/>
              <a:gd name="connsiteY4" fmla="*/ 0 h 2403805"/>
              <a:gd name="connsiteX0" fmla="*/ 1078695 w 1503503"/>
              <a:gd name="connsiteY0" fmla="*/ 0 h 2409861"/>
              <a:gd name="connsiteX1" fmla="*/ 1483450 w 1503503"/>
              <a:gd name="connsiteY1" fmla="*/ 1506311 h 2409861"/>
              <a:gd name="connsiteX2" fmla="*/ 1360 w 1503503"/>
              <a:gd name="connsiteY2" fmla="*/ 2409074 h 2409861"/>
              <a:gd name="connsiteX3" fmla="*/ 290 w 1503503"/>
              <a:gd name="connsiteY3" fmla="*/ 13287 h 2409861"/>
              <a:gd name="connsiteX4" fmla="*/ 1078695 w 1503503"/>
              <a:gd name="connsiteY4" fmla="*/ 0 h 2409861"/>
              <a:gd name="connsiteX0" fmla="*/ 1078695 w 1458581"/>
              <a:gd name="connsiteY0" fmla="*/ 0 h 2409559"/>
              <a:gd name="connsiteX1" fmla="*/ 1436915 w 1458581"/>
              <a:gd name="connsiteY1" fmla="*/ 1106603 h 2409559"/>
              <a:gd name="connsiteX2" fmla="*/ 1360 w 1458581"/>
              <a:gd name="connsiteY2" fmla="*/ 2409074 h 2409559"/>
              <a:gd name="connsiteX3" fmla="*/ 290 w 1458581"/>
              <a:gd name="connsiteY3" fmla="*/ 13287 h 2409559"/>
              <a:gd name="connsiteX4" fmla="*/ 1078695 w 1458581"/>
              <a:gd name="connsiteY4" fmla="*/ 0 h 2409559"/>
              <a:gd name="connsiteX0" fmla="*/ 1078695 w 1466050"/>
              <a:gd name="connsiteY0" fmla="*/ 0 h 2409542"/>
              <a:gd name="connsiteX1" fmla="*/ 1444671 w 1466050"/>
              <a:gd name="connsiteY1" fmla="*/ 1070266 h 2409542"/>
              <a:gd name="connsiteX2" fmla="*/ 1360 w 1466050"/>
              <a:gd name="connsiteY2" fmla="*/ 2409074 h 2409542"/>
              <a:gd name="connsiteX3" fmla="*/ 290 w 1466050"/>
              <a:gd name="connsiteY3" fmla="*/ 13287 h 2409542"/>
              <a:gd name="connsiteX4" fmla="*/ 1078695 w 1466050"/>
              <a:gd name="connsiteY4" fmla="*/ 0 h 2409542"/>
              <a:gd name="connsiteX0" fmla="*/ 1078695 w 1444671"/>
              <a:gd name="connsiteY0" fmla="*/ 0 h 2409542"/>
              <a:gd name="connsiteX1" fmla="*/ 1444671 w 1444671"/>
              <a:gd name="connsiteY1" fmla="*/ 1070266 h 2409542"/>
              <a:gd name="connsiteX2" fmla="*/ 1360 w 1444671"/>
              <a:gd name="connsiteY2" fmla="*/ 2409074 h 2409542"/>
              <a:gd name="connsiteX3" fmla="*/ 290 w 1444671"/>
              <a:gd name="connsiteY3" fmla="*/ 13287 h 2409542"/>
              <a:gd name="connsiteX4" fmla="*/ 1078695 w 1444671"/>
              <a:gd name="connsiteY4" fmla="*/ 0 h 2409542"/>
              <a:gd name="connsiteX0" fmla="*/ 1078695 w 1444672"/>
              <a:gd name="connsiteY0" fmla="*/ 0 h 2409669"/>
              <a:gd name="connsiteX1" fmla="*/ 1444671 w 1444672"/>
              <a:gd name="connsiteY1" fmla="*/ 1070266 h 2409669"/>
              <a:gd name="connsiteX2" fmla="*/ 1360 w 1444672"/>
              <a:gd name="connsiteY2" fmla="*/ 2409074 h 2409669"/>
              <a:gd name="connsiteX3" fmla="*/ 290 w 1444672"/>
              <a:gd name="connsiteY3" fmla="*/ 13287 h 2409669"/>
              <a:gd name="connsiteX4" fmla="*/ 1078695 w 1444672"/>
              <a:gd name="connsiteY4" fmla="*/ 0 h 2409669"/>
              <a:gd name="connsiteX0" fmla="*/ 1078695 w 1444672"/>
              <a:gd name="connsiteY0" fmla="*/ 0 h 2409669"/>
              <a:gd name="connsiteX1" fmla="*/ 1444671 w 1444672"/>
              <a:gd name="connsiteY1" fmla="*/ 1070266 h 2409669"/>
              <a:gd name="connsiteX2" fmla="*/ 1360 w 1444672"/>
              <a:gd name="connsiteY2" fmla="*/ 2409074 h 2409669"/>
              <a:gd name="connsiteX3" fmla="*/ 290 w 1444672"/>
              <a:gd name="connsiteY3" fmla="*/ 13287 h 2409669"/>
              <a:gd name="connsiteX4" fmla="*/ 1078695 w 1444672"/>
              <a:gd name="connsiteY4" fmla="*/ 0 h 2409669"/>
              <a:gd name="connsiteX0" fmla="*/ 1078695 w 1444672"/>
              <a:gd name="connsiteY0" fmla="*/ 0 h 2409074"/>
              <a:gd name="connsiteX1" fmla="*/ 1444671 w 1444672"/>
              <a:gd name="connsiteY1" fmla="*/ 1070266 h 2409074"/>
              <a:gd name="connsiteX2" fmla="*/ 1360 w 1444672"/>
              <a:gd name="connsiteY2" fmla="*/ 2409074 h 2409074"/>
              <a:gd name="connsiteX3" fmla="*/ 290 w 1444672"/>
              <a:gd name="connsiteY3" fmla="*/ 13287 h 2409074"/>
              <a:gd name="connsiteX4" fmla="*/ 1078695 w 1444672"/>
              <a:gd name="connsiteY4" fmla="*/ 0 h 240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72" h="2409074">
                <a:moveTo>
                  <a:pt x="1078695" y="0"/>
                </a:moveTo>
                <a:cubicBezTo>
                  <a:pt x="1245813" y="251131"/>
                  <a:pt x="1438137" y="495072"/>
                  <a:pt x="1444671" y="1070266"/>
                </a:cubicBezTo>
                <a:cubicBezTo>
                  <a:pt x="1446189" y="1608276"/>
                  <a:pt x="421695" y="2150363"/>
                  <a:pt x="1360" y="2409074"/>
                </a:cubicBezTo>
                <a:cubicBezTo>
                  <a:pt x="-2874" y="1794182"/>
                  <a:pt x="4524" y="628179"/>
                  <a:pt x="290" y="13287"/>
                </a:cubicBezTo>
                <a:lnTo>
                  <a:pt x="1078695" y="0"/>
                </a:lnTo>
                <a:close/>
              </a:path>
            </a:pathLst>
          </a:custGeom>
          <a:noFill/>
          <a:ln w="762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Helvetica" charset="0"/>
              <a:ea typeface="ＭＳ Ｐゴシック" charset="-128"/>
              <a:cs typeface="ＭＳ Ｐゴシック" charset="-128"/>
            </a:endParaRPr>
          </a:p>
        </p:txBody>
      </p:sp>
    </p:spTree>
    <p:extLst>
      <p:ext uri="{BB962C8B-B14F-4D97-AF65-F5344CB8AC3E}">
        <p14:creationId xmlns:p14="http://schemas.microsoft.com/office/powerpoint/2010/main" val="292772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1601"/>
            <a:ext cx="7772400" cy="1143000"/>
          </a:xfrm>
        </p:spPr>
        <p:txBody>
          <a:bodyPr/>
          <a:lstStyle/>
          <a:p>
            <a:r>
              <a:rPr lang="en-US" dirty="0" smtClean="0"/>
              <a:t>Summary</a:t>
            </a:r>
            <a:endParaRPr lang="en-US" dirty="0"/>
          </a:p>
        </p:txBody>
      </p:sp>
      <p:sp>
        <p:nvSpPr>
          <p:cNvPr id="3" name="Content Placeholder 2"/>
          <p:cNvSpPr>
            <a:spLocks noGrp="1"/>
          </p:cNvSpPr>
          <p:nvPr>
            <p:ph idx="1"/>
          </p:nvPr>
        </p:nvSpPr>
        <p:spPr>
          <a:xfrm>
            <a:off x="406399" y="1095828"/>
            <a:ext cx="8287658" cy="4114800"/>
          </a:xfrm>
        </p:spPr>
        <p:txBody>
          <a:bodyPr/>
          <a:lstStyle/>
          <a:p>
            <a:r>
              <a:rPr lang="en-US" sz="2800" dirty="0" smtClean="0">
                <a:solidFill>
                  <a:schemeClr val="bg2">
                    <a:lumMod val="60000"/>
                    <a:lumOff val="40000"/>
                  </a:schemeClr>
                </a:solidFill>
              </a:rPr>
              <a:t>Currently, all estimates of </a:t>
            </a:r>
            <a:r>
              <a:rPr lang="en-US" sz="2800" dirty="0" err="1" smtClean="0">
                <a:solidFill>
                  <a:schemeClr val="bg2">
                    <a:lumMod val="60000"/>
                    <a:lumOff val="40000"/>
                  </a:schemeClr>
                </a:solidFill>
                <a:latin typeface="Symbol" charset="2"/>
                <a:ea typeface="Symbol" charset="2"/>
                <a:cs typeface="Symbol" charset="2"/>
              </a:rPr>
              <a:t>h</a:t>
            </a:r>
            <a:r>
              <a:rPr lang="en-US" sz="2800" baseline="-25000" dirty="0" err="1" smtClean="0">
                <a:solidFill>
                  <a:schemeClr val="bg2">
                    <a:lumMod val="60000"/>
                    <a:lumOff val="40000"/>
                  </a:schemeClr>
                </a:solidFill>
              </a:rPr>
              <a:t>Earth</a:t>
            </a:r>
            <a:r>
              <a:rPr lang="en-US" sz="2800" dirty="0">
                <a:solidFill>
                  <a:schemeClr val="bg2">
                    <a:lumMod val="60000"/>
                    <a:lumOff val="40000"/>
                  </a:schemeClr>
                </a:solidFill>
              </a:rPr>
              <a:t> </a:t>
            </a:r>
            <a:r>
              <a:rPr lang="en-US" sz="2800" dirty="0" smtClean="0">
                <a:solidFill>
                  <a:schemeClr val="bg2">
                    <a:lumMod val="60000"/>
                    <a:lumOff val="40000"/>
                  </a:schemeClr>
                </a:solidFill>
              </a:rPr>
              <a:t>and </a:t>
            </a:r>
            <a:r>
              <a:rPr lang="en-US" sz="2800" dirty="0" err="1" smtClean="0">
                <a:solidFill>
                  <a:schemeClr val="bg2">
                    <a:lumMod val="60000"/>
                    <a:lumOff val="40000"/>
                  </a:schemeClr>
                </a:solidFill>
                <a:latin typeface="Symbol" charset="2"/>
                <a:ea typeface="Symbol" charset="2"/>
                <a:cs typeface="Symbol" charset="2"/>
              </a:rPr>
              <a:t>G</a:t>
            </a:r>
            <a:r>
              <a:rPr lang="en-US" sz="2800" baseline="-25000" dirty="0" err="1" smtClean="0">
                <a:solidFill>
                  <a:schemeClr val="bg2">
                    <a:lumMod val="60000"/>
                    <a:lumOff val="40000"/>
                  </a:schemeClr>
                </a:solidFill>
              </a:rPr>
              <a:t>Earth</a:t>
            </a:r>
            <a:r>
              <a:rPr lang="en-US" sz="2800" baseline="-25000" dirty="0" smtClean="0">
                <a:solidFill>
                  <a:schemeClr val="bg2">
                    <a:lumMod val="60000"/>
                    <a:lumOff val="40000"/>
                  </a:schemeClr>
                </a:solidFill>
              </a:rPr>
              <a:t> </a:t>
            </a:r>
            <a:r>
              <a:rPr lang="en-US" sz="2800" dirty="0" smtClean="0">
                <a:solidFill>
                  <a:schemeClr val="bg2">
                    <a:lumMod val="60000"/>
                    <a:lumOff val="40000"/>
                  </a:schemeClr>
                </a:solidFill>
              </a:rPr>
              <a:t>for GK stars are extrapolations with large systematic uncertainties.</a:t>
            </a:r>
          </a:p>
          <a:p>
            <a:pPr lvl="1"/>
            <a:r>
              <a:rPr lang="en-US" dirty="0" smtClean="0">
                <a:ea typeface="Symbol" charset="2"/>
                <a:cs typeface="Symbol" charset="2"/>
              </a:rPr>
              <a:t>Possible range of </a:t>
            </a:r>
            <a:r>
              <a:rPr lang="en-US" dirty="0" smtClean="0">
                <a:latin typeface="Symbol" charset="2"/>
                <a:ea typeface="Symbol" charset="2"/>
                <a:cs typeface="Symbol" charset="2"/>
              </a:rPr>
              <a:t> </a:t>
            </a:r>
            <a:r>
              <a:rPr lang="en-US" dirty="0" err="1" smtClean="0">
                <a:latin typeface="Symbol" charset="2"/>
                <a:ea typeface="Symbol" charset="2"/>
                <a:cs typeface="Symbol" charset="2"/>
              </a:rPr>
              <a:t>G</a:t>
            </a:r>
            <a:r>
              <a:rPr lang="en-US" baseline="-25000" dirty="0" err="1" smtClean="0"/>
              <a:t>earth</a:t>
            </a:r>
            <a:r>
              <a:rPr lang="en-US" baseline="-25000" dirty="0" smtClean="0"/>
              <a:t> </a:t>
            </a:r>
            <a:r>
              <a:rPr lang="en-US" dirty="0" smtClean="0"/>
              <a:t>spans 3 orders of magnitude</a:t>
            </a:r>
          </a:p>
          <a:p>
            <a:pPr lvl="1"/>
            <a:endParaRPr lang="en-US" baseline="-25000" dirty="0" smtClean="0"/>
          </a:p>
          <a:p>
            <a:r>
              <a:rPr lang="en-US" sz="2800" dirty="0" smtClean="0">
                <a:solidFill>
                  <a:schemeClr val="bg2">
                    <a:lumMod val="60000"/>
                    <a:lumOff val="40000"/>
                  </a:schemeClr>
                </a:solidFill>
              </a:rPr>
              <a:t>Future improvements in </a:t>
            </a:r>
            <a:r>
              <a:rPr lang="en-US" sz="2800" dirty="0" err="1" smtClean="0">
                <a:solidFill>
                  <a:schemeClr val="bg2">
                    <a:lumMod val="60000"/>
                    <a:lumOff val="40000"/>
                  </a:schemeClr>
                </a:solidFill>
                <a:latin typeface="Symbol" charset="2"/>
                <a:ea typeface="Symbol" charset="2"/>
                <a:cs typeface="Symbol" charset="2"/>
              </a:rPr>
              <a:t>h</a:t>
            </a:r>
            <a:r>
              <a:rPr lang="en-US" sz="2800" baseline="-25000" dirty="0" err="1" smtClean="0">
                <a:solidFill>
                  <a:schemeClr val="bg2">
                    <a:lumMod val="60000"/>
                    <a:lumOff val="40000"/>
                  </a:schemeClr>
                </a:solidFill>
              </a:rPr>
              <a:t>Earth</a:t>
            </a:r>
            <a:r>
              <a:rPr lang="en-US" sz="2800" baseline="-25000" dirty="0" smtClean="0">
                <a:solidFill>
                  <a:schemeClr val="bg2">
                    <a:lumMod val="60000"/>
                    <a:lumOff val="40000"/>
                  </a:schemeClr>
                </a:solidFill>
              </a:rPr>
              <a:t> </a:t>
            </a:r>
            <a:r>
              <a:rPr lang="en-US" sz="2800" dirty="0" smtClean="0">
                <a:solidFill>
                  <a:schemeClr val="bg2">
                    <a:lumMod val="60000"/>
                    <a:lumOff val="40000"/>
                  </a:schemeClr>
                </a:solidFill>
              </a:rPr>
              <a:t>and </a:t>
            </a:r>
            <a:r>
              <a:rPr lang="en-US" sz="2800" dirty="0" err="1" smtClean="0">
                <a:solidFill>
                  <a:schemeClr val="bg2">
                    <a:lumMod val="60000"/>
                    <a:lumOff val="40000"/>
                  </a:schemeClr>
                </a:solidFill>
                <a:latin typeface="Symbol" charset="2"/>
                <a:ea typeface="Symbol" charset="2"/>
                <a:cs typeface="Symbol" charset="2"/>
              </a:rPr>
              <a:t>G</a:t>
            </a:r>
            <a:r>
              <a:rPr lang="en-US" sz="2800" baseline="-25000" dirty="0" err="1" smtClean="0">
                <a:solidFill>
                  <a:schemeClr val="bg2">
                    <a:lumMod val="60000"/>
                    <a:lumOff val="40000"/>
                  </a:schemeClr>
                </a:solidFill>
              </a:rPr>
              <a:t>earth</a:t>
            </a:r>
            <a:r>
              <a:rPr lang="en-US" sz="2800" dirty="0" smtClean="0">
                <a:solidFill>
                  <a:schemeClr val="bg2">
                    <a:lumMod val="60000"/>
                    <a:lumOff val="40000"/>
                  </a:schemeClr>
                </a:solidFill>
              </a:rPr>
              <a:t> from:</a:t>
            </a:r>
            <a:r>
              <a:rPr lang="en-US" sz="2800" baseline="-25000" dirty="0" smtClean="0">
                <a:solidFill>
                  <a:schemeClr val="bg2">
                    <a:lumMod val="60000"/>
                    <a:lumOff val="40000"/>
                  </a:schemeClr>
                </a:solidFill>
              </a:rPr>
              <a:t> </a:t>
            </a:r>
          </a:p>
          <a:p>
            <a:pPr lvl="1"/>
            <a:r>
              <a:rPr lang="en-US" dirty="0" smtClean="0"/>
              <a:t>Continued analysis of </a:t>
            </a:r>
            <a:r>
              <a:rPr lang="en-US" i="1" dirty="0" smtClean="0"/>
              <a:t>Kepler</a:t>
            </a:r>
            <a:r>
              <a:rPr lang="en-US" dirty="0" smtClean="0"/>
              <a:t> dataset </a:t>
            </a:r>
          </a:p>
          <a:p>
            <a:pPr lvl="2"/>
            <a:r>
              <a:rPr lang="en-US" dirty="0" smtClean="0"/>
              <a:t>single transit events </a:t>
            </a:r>
          </a:p>
          <a:p>
            <a:pPr lvl="2"/>
            <a:r>
              <a:rPr lang="en-US" dirty="0" smtClean="0"/>
              <a:t>more sophisticated noise models</a:t>
            </a:r>
          </a:p>
          <a:p>
            <a:pPr lvl="1"/>
            <a:r>
              <a:rPr lang="en-US" dirty="0" smtClean="0"/>
              <a:t>Combining </a:t>
            </a:r>
            <a:r>
              <a:rPr lang="en-US" i="1" dirty="0" smtClean="0"/>
              <a:t>Kepler </a:t>
            </a:r>
            <a:r>
              <a:rPr lang="en-US" dirty="0" smtClean="0"/>
              <a:t>and WFIRST microlensing</a:t>
            </a:r>
          </a:p>
          <a:p>
            <a:pPr lvl="1"/>
            <a:r>
              <a:rPr lang="en-US" dirty="0" smtClean="0"/>
              <a:t>Others Suggestions... ?</a:t>
            </a:r>
          </a:p>
        </p:txBody>
      </p:sp>
    </p:spTree>
    <p:extLst>
      <p:ext uri="{BB962C8B-B14F-4D97-AF65-F5344CB8AC3E}">
        <p14:creationId xmlns:p14="http://schemas.microsoft.com/office/powerpoint/2010/main" val="1778717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58191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273" y="103517"/>
            <a:ext cx="7824879" cy="802257"/>
          </a:xfrm>
        </p:spPr>
        <p:txBody>
          <a:bodyPr/>
          <a:lstStyle/>
          <a:p>
            <a:r>
              <a:rPr lang="en-US" dirty="0"/>
              <a:t>Charter</a:t>
            </a:r>
            <a:endParaRPr lang="en-US" sz="1400" dirty="0"/>
          </a:p>
        </p:txBody>
      </p:sp>
      <p:sp>
        <p:nvSpPr>
          <p:cNvPr id="4" name="Slide Number Placeholder 3"/>
          <p:cNvSpPr>
            <a:spLocks noGrp="1"/>
          </p:cNvSpPr>
          <p:nvPr>
            <p:ph type="sldNum" sz="quarter" idx="12"/>
          </p:nvPr>
        </p:nvSpPr>
        <p:spPr/>
        <p:txBody>
          <a:bodyPr/>
          <a:lstStyle/>
          <a:p>
            <a:pPr>
              <a:defRPr/>
            </a:pPr>
            <a:fld id="{70F02926-2102-4D2E-896F-9FD2E9A37171}" type="slidenum">
              <a:rPr lang="en-US" smtClean="0">
                <a:solidFill>
                  <a:srgbClr val="FFFFFF"/>
                </a:solidFill>
              </a:rPr>
              <a:pPr>
                <a:defRPr/>
              </a:pPr>
              <a:t>26</a:t>
            </a:fld>
            <a:endParaRPr lang="en-US" dirty="0">
              <a:solidFill>
                <a:srgbClr val="FFFFFF"/>
              </a:solidFill>
            </a:endParaRPr>
          </a:p>
        </p:txBody>
      </p:sp>
      <p:sp>
        <p:nvSpPr>
          <p:cNvPr id="5" name="Rectangle 4"/>
          <p:cNvSpPr/>
          <p:nvPr/>
        </p:nvSpPr>
        <p:spPr>
          <a:xfrm>
            <a:off x="858173" y="905774"/>
            <a:ext cx="7914736" cy="5669501"/>
          </a:xfrm>
          <a:prstGeom prst="rect">
            <a:avLst/>
          </a:prstGeom>
        </p:spPr>
        <p:txBody>
          <a:bodyPr wrap="square">
            <a:spAutoFit/>
          </a:bodyPr>
          <a:lstStyle/>
          <a:p>
            <a:pPr algn="just">
              <a:lnSpc>
                <a:spcPct val="107000"/>
              </a:lnSpc>
              <a:spcAft>
                <a:spcPts val="800"/>
              </a:spcAft>
            </a:pPr>
            <a:r>
              <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rPr>
              <a:t>Over 5000 exoplanets and exoplanet candidates have been discovered to date. Many studies have been published and are on-going to determine exoplanet occurrence rates and distributions, particularly for potentially habitable worlds. These studies employ different statistical and </a:t>
            </a:r>
            <a:r>
              <a:rPr lang="en-US" sz="16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debiasing</a:t>
            </a:r>
            <a:r>
              <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methods, different definitions of terms such as </a:t>
            </a:r>
            <a:r>
              <a:rPr lang="en-US" sz="1600"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eta_Earth</a:t>
            </a:r>
            <a:r>
              <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and habitable zone, different degrees of extrapolation, and present distributions in different units from each other. </a:t>
            </a:r>
            <a:r>
              <a:rPr lang="en-US" sz="1600" u="sng" dirty="0">
                <a:solidFill>
                  <a:srgbClr val="FFFFFF"/>
                </a:solidFill>
                <a:latin typeface="Calibri" panose="020F0502020204030204" pitchFamily="34" charset="0"/>
                <a:ea typeface="Calibri" panose="020F0502020204030204" pitchFamily="34" charset="0"/>
                <a:cs typeface="Times New Roman" panose="02020603050405020304" pitchFamily="18" charset="0"/>
              </a:rPr>
              <a:t>The primary goal of this SAG is to evaluate what we currently know about planet occurrence rates, and especially </a:t>
            </a:r>
            <a:r>
              <a:rPr lang="en-US" sz="1600" u="sng"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eta_Earth</a:t>
            </a:r>
            <a:r>
              <a:rPr lang="en-US" sz="1600" u="sng" dirty="0">
                <a:solidFill>
                  <a:srgbClr val="FFFFFF"/>
                </a:solidFill>
                <a:latin typeface="Calibri" panose="020F0502020204030204" pitchFamily="34" charset="0"/>
                <a:ea typeface="Calibri" panose="020F0502020204030204" pitchFamily="34" charset="0"/>
                <a:cs typeface="Times New Roman" panose="02020603050405020304" pitchFamily="18" charset="0"/>
              </a:rPr>
              <a:t>, by consolidating, comparing, and reconciling discrepancies between different studies. A secondary goal is to establish a standard set of occurrence rates accepted by as much of our community as possible to be used for mission yield estimates for missions to be considered by the decadal survey. </a:t>
            </a:r>
          </a:p>
          <a:p>
            <a:pPr algn="just">
              <a:lnSpc>
                <a:spcPct val="107000"/>
              </a:lnSpc>
              <a:spcAft>
                <a:spcPts val="800"/>
              </a:spcAft>
            </a:pPr>
            <a:endPar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Key objectives and questions:</a:t>
            </a:r>
            <a:r>
              <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07000"/>
              </a:lnSpc>
              <a:buFont typeface="+mj-lt"/>
              <a:buAutoNum type="arabicPeriod"/>
            </a:pPr>
            <a:r>
              <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rPr>
              <a:t>Propose standard nominal conventions, definitions, and units for occurrence rates/distributions to facilitate comparisons between different studies.</a:t>
            </a:r>
          </a:p>
          <a:p>
            <a:pPr marL="342900" indent="-342900">
              <a:lnSpc>
                <a:spcPct val="107000"/>
              </a:lnSpc>
              <a:buFont typeface="+mj-lt"/>
              <a:buAutoNum type="arabicPeriod"/>
            </a:pPr>
            <a:endPar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rPr>
              <a:t>Do occurrence estimates from different teams/methods agree with each other to within statistical uncertainty? If not, why?</a:t>
            </a:r>
          </a:p>
          <a:p>
            <a:pPr marL="342900" indent="-342900">
              <a:lnSpc>
                <a:spcPct val="107000"/>
              </a:lnSpc>
              <a:buFont typeface="+mj-lt"/>
              <a:buAutoNum type="arabicPeriod"/>
            </a:pPr>
            <a:endPar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rPr>
              <a:t>For occurrence rates where extrapolation is still necessary, what values should the community adopt as standard conventions for mission yield estimates?</a:t>
            </a:r>
          </a:p>
        </p:txBody>
      </p:sp>
      <p:cxnSp>
        <p:nvCxnSpPr>
          <p:cNvPr id="6" name="Straight Arrow Connector 5"/>
          <p:cNvCxnSpPr/>
          <p:nvPr/>
        </p:nvCxnSpPr>
        <p:spPr bwMode="auto">
          <a:xfrm>
            <a:off x="93220" y="4533116"/>
            <a:ext cx="76495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TextBox 6"/>
          <p:cNvSpPr txBox="1"/>
          <p:nvPr/>
        </p:nvSpPr>
        <p:spPr>
          <a:xfrm>
            <a:off x="84907" y="3841856"/>
            <a:ext cx="764953" cy="707886"/>
          </a:xfrm>
          <a:prstGeom prst="rect">
            <a:avLst/>
          </a:prstGeom>
          <a:noFill/>
        </p:spPr>
        <p:txBody>
          <a:bodyPr wrap="none" rtlCol="0">
            <a:spAutoFit/>
          </a:bodyPr>
          <a:lstStyle/>
          <a:p>
            <a:r>
              <a:rPr lang="en-US" sz="1000" dirty="0">
                <a:solidFill>
                  <a:srgbClr val="00B050"/>
                </a:solidFill>
              </a:rPr>
              <a:t>v.4 of </a:t>
            </a:r>
          </a:p>
          <a:p>
            <a:r>
              <a:rPr lang="en-US" sz="1000" dirty="0">
                <a:solidFill>
                  <a:srgbClr val="00B050"/>
                </a:solidFill>
              </a:rPr>
              <a:t>standards</a:t>
            </a:r>
          </a:p>
          <a:p>
            <a:r>
              <a:rPr lang="en-US" sz="1000" dirty="0">
                <a:solidFill>
                  <a:srgbClr val="00B050"/>
                </a:solidFill>
              </a:rPr>
              <a:t>document</a:t>
            </a:r>
          </a:p>
          <a:p>
            <a:r>
              <a:rPr lang="en-US" sz="1000" dirty="0">
                <a:solidFill>
                  <a:srgbClr val="00B050"/>
                </a:solidFill>
              </a:rPr>
              <a:t>created</a:t>
            </a:r>
          </a:p>
        </p:txBody>
      </p:sp>
      <p:cxnSp>
        <p:nvCxnSpPr>
          <p:cNvPr id="10" name="Straight Arrow Connector 9"/>
          <p:cNvCxnSpPr/>
          <p:nvPr/>
        </p:nvCxnSpPr>
        <p:spPr bwMode="auto">
          <a:xfrm>
            <a:off x="93220" y="5314512"/>
            <a:ext cx="76495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p:cNvSpPr txBox="1"/>
          <p:nvPr/>
        </p:nvSpPr>
        <p:spPr>
          <a:xfrm>
            <a:off x="68942" y="4914402"/>
            <a:ext cx="646331" cy="400110"/>
          </a:xfrm>
          <a:prstGeom prst="rect">
            <a:avLst/>
          </a:prstGeom>
          <a:noFill/>
        </p:spPr>
        <p:txBody>
          <a:bodyPr wrap="none" rtlCol="0">
            <a:spAutoFit/>
          </a:bodyPr>
          <a:lstStyle/>
          <a:p>
            <a:r>
              <a:rPr lang="en-US" sz="1000" dirty="0">
                <a:solidFill>
                  <a:srgbClr val="FFFF00"/>
                </a:solidFill>
              </a:rPr>
              <a:t>Current </a:t>
            </a:r>
          </a:p>
          <a:p>
            <a:r>
              <a:rPr lang="en-US" sz="1000" dirty="0">
                <a:solidFill>
                  <a:srgbClr val="FFFF00"/>
                </a:solidFill>
              </a:rPr>
              <a:t>focus</a:t>
            </a:r>
          </a:p>
        </p:txBody>
      </p:sp>
      <p:cxnSp>
        <p:nvCxnSpPr>
          <p:cNvPr id="12" name="Straight Arrow Connector 11"/>
          <p:cNvCxnSpPr/>
          <p:nvPr/>
        </p:nvCxnSpPr>
        <p:spPr bwMode="auto">
          <a:xfrm>
            <a:off x="93220" y="6112533"/>
            <a:ext cx="76495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 name="TextBox 12"/>
          <p:cNvSpPr txBox="1"/>
          <p:nvPr/>
        </p:nvSpPr>
        <p:spPr>
          <a:xfrm>
            <a:off x="68942" y="5714622"/>
            <a:ext cx="689612" cy="400110"/>
          </a:xfrm>
          <a:prstGeom prst="rect">
            <a:avLst/>
          </a:prstGeom>
          <a:noFill/>
        </p:spPr>
        <p:txBody>
          <a:bodyPr wrap="none" rtlCol="0">
            <a:spAutoFit/>
          </a:bodyPr>
          <a:lstStyle/>
          <a:p>
            <a:r>
              <a:rPr lang="en-US" sz="1000" dirty="0" err="1">
                <a:solidFill>
                  <a:srgbClr val="FFFFFF"/>
                </a:solidFill>
              </a:rPr>
              <a:t>Ucoming</a:t>
            </a:r>
            <a:endParaRPr lang="en-US" sz="1000" dirty="0">
              <a:solidFill>
                <a:srgbClr val="FFFFFF"/>
              </a:solidFill>
            </a:endParaRPr>
          </a:p>
          <a:p>
            <a:r>
              <a:rPr lang="en-US" sz="1000" dirty="0">
                <a:solidFill>
                  <a:srgbClr val="FFFFFF"/>
                </a:solidFill>
              </a:rPr>
              <a:t>activity</a:t>
            </a:r>
          </a:p>
        </p:txBody>
      </p:sp>
    </p:spTree>
    <p:extLst>
      <p:ext uri="{BB962C8B-B14F-4D97-AF65-F5344CB8AC3E}">
        <p14:creationId xmlns:p14="http://schemas.microsoft.com/office/powerpoint/2010/main" val="21408260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6515"/>
          <a:stretch/>
        </p:blipFill>
        <p:spPr>
          <a:xfrm>
            <a:off x="501425" y="1445530"/>
            <a:ext cx="5904828" cy="4989251"/>
          </a:xfrm>
          <a:prstGeom prst="rect">
            <a:avLst/>
          </a:prstGeom>
        </p:spPr>
      </p:pic>
      <p:sp>
        <p:nvSpPr>
          <p:cNvPr id="6" name="Rectangle 5"/>
          <p:cNvSpPr/>
          <p:nvPr/>
        </p:nvSpPr>
        <p:spPr bwMode="auto">
          <a:xfrm>
            <a:off x="4988507" y="4901181"/>
            <a:ext cx="1936118" cy="1213016"/>
          </a:xfrm>
          <a:prstGeom prst="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kern="0">
              <a:solidFill>
                <a:srgbClr val="FFFFFF"/>
              </a:solidFill>
            </a:endParaRPr>
          </a:p>
        </p:txBody>
      </p:sp>
      <p:sp>
        <p:nvSpPr>
          <p:cNvPr id="7" name="Rectangle 6"/>
          <p:cNvSpPr/>
          <p:nvPr/>
        </p:nvSpPr>
        <p:spPr>
          <a:xfrm>
            <a:off x="6232358" y="5386725"/>
            <a:ext cx="2316586" cy="461665"/>
          </a:xfrm>
          <a:prstGeom prst="rect">
            <a:avLst/>
          </a:prstGeom>
        </p:spPr>
        <p:txBody>
          <a:bodyPr wrap="square">
            <a:spAutoFit/>
          </a:bodyPr>
          <a:lstStyle/>
          <a:p>
            <a:pPr algn="r"/>
            <a:endParaRPr lang="en-US" sz="2400" dirty="0">
              <a:solidFill>
                <a:srgbClr val="00B050"/>
              </a:solidFill>
            </a:endParaRPr>
          </a:p>
        </p:txBody>
      </p:sp>
      <p:sp>
        <p:nvSpPr>
          <p:cNvPr id="3" name="TextBox 2"/>
          <p:cNvSpPr txBox="1"/>
          <p:nvPr/>
        </p:nvSpPr>
        <p:spPr>
          <a:xfrm>
            <a:off x="0" y="6581001"/>
            <a:ext cx="4589718" cy="276999"/>
          </a:xfrm>
          <a:prstGeom prst="rect">
            <a:avLst/>
          </a:prstGeom>
          <a:noFill/>
        </p:spPr>
        <p:txBody>
          <a:bodyPr wrap="none" rtlCol="0">
            <a:spAutoFit/>
          </a:bodyPr>
          <a:lstStyle/>
          <a:p>
            <a:r>
              <a:rPr lang="en-US" sz="1200" dirty="0">
                <a:solidFill>
                  <a:srgbClr val="FFFFFF"/>
                </a:solidFill>
              </a:rPr>
              <a:t>Data by Burke et al. 2015, table made by code from Gijs Mulders</a:t>
            </a:r>
          </a:p>
        </p:txBody>
      </p:sp>
      <p:sp>
        <p:nvSpPr>
          <p:cNvPr id="10" name="Title 1"/>
          <p:cNvSpPr txBox="1">
            <a:spLocks/>
          </p:cNvSpPr>
          <p:nvPr/>
        </p:nvSpPr>
        <p:spPr bwMode="auto">
          <a:xfrm>
            <a:off x="1248956" y="22139"/>
            <a:ext cx="7696200" cy="82524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rgbClr val="FF99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rgbClr val="FF9900"/>
                </a:solidFill>
                <a:effectLst>
                  <a:outerShdw blurRad="38100" dist="38100" dir="2700000" algn="tl">
                    <a:srgbClr val="FFFFFF"/>
                  </a:outerShdw>
                </a:effectLst>
                <a:latin typeface="Arial" charset="0"/>
              </a:defRPr>
            </a:lvl5pPr>
            <a:lvl6pPr marL="457189" algn="ctr" rtl="0" fontAlgn="base">
              <a:spcBef>
                <a:spcPct val="0"/>
              </a:spcBef>
              <a:spcAft>
                <a:spcPct val="0"/>
              </a:spcAft>
              <a:defRPr sz="4400">
                <a:solidFill>
                  <a:srgbClr val="FF9900"/>
                </a:solidFill>
                <a:effectLst>
                  <a:outerShdw blurRad="38100" dist="38100" dir="2700000" algn="tl">
                    <a:srgbClr val="FFFFFF"/>
                  </a:outerShdw>
                </a:effectLst>
                <a:latin typeface="Arial" charset="0"/>
              </a:defRPr>
            </a:lvl6pPr>
            <a:lvl7pPr marL="914377" algn="ctr" rtl="0" fontAlgn="base">
              <a:spcBef>
                <a:spcPct val="0"/>
              </a:spcBef>
              <a:spcAft>
                <a:spcPct val="0"/>
              </a:spcAft>
              <a:defRPr sz="4400">
                <a:solidFill>
                  <a:srgbClr val="FF9900"/>
                </a:solidFill>
                <a:effectLst>
                  <a:outerShdw blurRad="38100" dist="38100" dir="2700000" algn="tl">
                    <a:srgbClr val="FFFFFF"/>
                  </a:outerShdw>
                </a:effectLst>
                <a:latin typeface="Arial" charset="0"/>
              </a:defRPr>
            </a:lvl7pPr>
            <a:lvl8pPr marL="1371566" algn="ctr" rtl="0" fontAlgn="base">
              <a:spcBef>
                <a:spcPct val="0"/>
              </a:spcBef>
              <a:spcAft>
                <a:spcPct val="0"/>
              </a:spcAft>
              <a:defRPr sz="4400">
                <a:solidFill>
                  <a:srgbClr val="FF9900"/>
                </a:solidFill>
                <a:effectLst>
                  <a:outerShdw blurRad="38100" dist="38100" dir="2700000" algn="tl">
                    <a:srgbClr val="FFFFFF"/>
                  </a:outerShdw>
                </a:effectLst>
                <a:latin typeface="Arial" charset="0"/>
              </a:defRPr>
            </a:lvl8pPr>
            <a:lvl9pPr marL="1828754" algn="ctr" rtl="0" fontAlgn="base">
              <a:spcBef>
                <a:spcPct val="0"/>
              </a:spcBef>
              <a:spcAft>
                <a:spcPct val="0"/>
              </a:spcAft>
              <a:defRPr sz="4400">
                <a:solidFill>
                  <a:srgbClr val="FF9900"/>
                </a:solidFill>
                <a:effectLst>
                  <a:outerShdw blurRad="38100" dist="38100" dir="2700000" algn="tl">
                    <a:srgbClr val="FFFFFF"/>
                  </a:outerShdw>
                </a:effectLst>
                <a:latin typeface="Arial" charset="0"/>
              </a:defRPr>
            </a:lvl9pPr>
          </a:lstStyle>
          <a:p>
            <a:r>
              <a:rPr lang="en-US" kern="0" dirty="0"/>
              <a:t>Example SAG13 dataset</a:t>
            </a:r>
          </a:p>
        </p:txBody>
      </p:sp>
      <p:sp>
        <p:nvSpPr>
          <p:cNvPr id="8" name="TextBox 7"/>
          <p:cNvSpPr txBox="1"/>
          <p:nvPr/>
        </p:nvSpPr>
        <p:spPr>
          <a:xfrm>
            <a:off x="6924624" y="4841489"/>
            <a:ext cx="2219376" cy="1477328"/>
          </a:xfrm>
          <a:prstGeom prst="rect">
            <a:avLst/>
          </a:prstGeom>
          <a:noFill/>
        </p:spPr>
        <p:txBody>
          <a:bodyPr wrap="square" rtlCol="0">
            <a:spAutoFit/>
          </a:bodyPr>
          <a:lstStyle/>
          <a:p>
            <a:r>
              <a:rPr lang="en-US" dirty="0">
                <a:solidFill>
                  <a:srgbClr val="00B050"/>
                </a:solidFill>
              </a:rPr>
              <a:t>roughly </a:t>
            </a:r>
            <a:r>
              <a:rPr lang="en-US" dirty="0" err="1">
                <a:solidFill>
                  <a:srgbClr val="00B050"/>
                </a:solidFill>
              </a:rPr>
              <a:t>eta_Earth</a:t>
            </a:r>
            <a:endParaRPr lang="en-US" dirty="0">
              <a:solidFill>
                <a:srgbClr val="00B050"/>
              </a:solidFill>
            </a:endParaRPr>
          </a:p>
          <a:p>
            <a:r>
              <a:rPr lang="en-US" dirty="0">
                <a:solidFill>
                  <a:srgbClr val="00B050"/>
                </a:solidFill>
              </a:rPr>
              <a:t>for G-twins</a:t>
            </a:r>
          </a:p>
          <a:p>
            <a:r>
              <a:rPr lang="en-US" dirty="0">
                <a:solidFill>
                  <a:srgbClr val="00B050"/>
                </a:solidFill>
              </a:rPr>
              <a:t>(integration region</a:t>
            </a:r>
          </a:p>
          <a:p>
            <a:r>
              <a:rPr lang="en-US" dirty="0">
                <a:solidFill>
                  <a:srgbClr val="00B050"/>
                </a:solidFill>
              </a:rPr>
              <a:t>spans ~ 4-6 SAG13 bins)</a:t>
            </a:r>
          </a:p>
        </p:txBody>
      </p:sp>
    </p:spTree>
    <p:extLst>
      <p:ext uri="{BB962C8B-B14F-4D97-AF65-F5344CB8AC3E}">
        <p14:creationId xmlns:p14="http://schemas.microsoft.com/office/powerpoint/2010/main" val="10106517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3-12-03 at 8.06.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465240"/>
            <a:ext cx="7437716" cy="6116184"/>
          </a:xfrm>
          <a:prstGeom prst="rect">
            <a:avLst/>
          </a:prstGeom>
        </p:spPr>
      </p:pic>
      <p:sp>
        <p:nvSpPr>
          <p:cNvPr id="6" name="Rectangle 2"/>
          <p:cNvSpPr txBox="1">
            <a:spLocks noChangeArrowheads="1"/>
          </p:cNvSpPr>
          <p:nvPr/>
        </p:nvSpPr>
        <p:spPr bwMode="auto">
          <a:xfrm>
            <a:off x="0" y="-152400"/>
            <a:ext cx="9144000" cy="1143000"/>
          </a:xfrm>
          <a:prstGeom prst="rect">
            <a:avLst/>
          </a:prstGeom>
          <a:noFill/>
          <a:ln w="9525">
            <a:noFill/>
            <a:miter lim="800000"/>
            <a:headEnd/>
            <a:tailEnd/>
          </a:ln>
          <a:effectLst/>
        </p:spPr>
        <p:txBody>
          <a:bodyPr anchor="ctr"/>
          <a:lstStyle/>
          <a:p>
            <a:pPr algn="ctr">
              <a:defRPr/>
            </a:pPr>
            <a:r>
              <a:rPr lang="en-US" sz="2800" kern="0" dirty="0" smtClean="0">
                <a:solidFill>
                  <a:srgbClr val="000000"/>
                </a:solidFill>
                <a:latin typeface="Helvetica"/>
                <a:cs typeface="Helvetica"/>
              </a:rPr>
              <a:t>Sub-Neptune-Size planets are common!</a:t>
            </a:r>
            <a:endParaRPr lang="en-US" sz="2800" kern="0" dirty="0">
              <a:solidFill>
                <a:srgbClr val="000000"/>
              </a:solidFill>
              <a:latin typeface="Helvetica"/>
              <a:cs typeface="Helvetica"/>
            </a:endParaRPr>
          </a:p>
        </p:txBody>
      </p:sp>
      <p:sp>
        <p:nvSpPr>
          <p:cNvPr id="5" name="Rectangle 4"/>
          <p:cNvSpPr/>
          <p:nvPr/>
        </p:nvSpPr>
        <p:spPr>
          <a:xfrm>
            <a:off x="7422444" y="817033"/>
            <a:ext cx="564445" cy="42756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5549900" y="6434435"/>
            <a:ext cx="3594100" cy="430887"/>
          </a:xfrm>
          <a:prstGeom prst="rect">
            <a:avLst/>
          </a:prstGeom>
          <a:noFill/>
        </p:spPr>
        <p:txBody>
          <a:bodyPr wrap="square" rtlCol="0">
            <a:spAutoFit/>
          </a:bodyPr>
          <a:lstStyle/>
          <a:p>
            <a:pPr algn="r"/>
            <a:r>
              <a:rPr lang="en-US" sz="2200" dirty="0" err="1" smtClean="0">
                <a:solidFill>
                  <a:srgbClr val="000000"/>
                </a:solidFill>
              </a:rPr>
              <a:t>Petigura</a:t>
            </a:r>
            <a:r>
              <a:rPr lang="en-US" sz="2200" dirty="0" smtClean="0">
                <a:solidFill>
                  <a:srgbClr val="000000"/>
                </a:solidFill>
              </a:rPr>
              <a:t> et al. (2013b)</a:t>
            </a:r>
            <a:endParaRPr lang="en-US" sz="2200" dirty="0">
              <a:solidFill>
                <a:srgbClr val="000000"/>
              </a:solidFill>
            </a:endParaRPr>
          </a:p>
        </p:txBody>
      </p:sp>
    </p:spTree>
    <p:extLst>
      <p:ext uri="{BB962C8B-B14F-4D97-AF65-F5344CB8AC3E}">
        <p14:creationId xmlns:p14="http://schemas.microsoft.com/office/powerpoint/2010/main" val="742518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p:cNvSpPr/>
          <p:nvPr/>
        </p:nvSpPr>
        <p:spPr>
          <a:xfrm>
            <a:off x="3898901" y="1974426"/>
            <a:ext cx="5170487" cy="4062651"/>
          </a:xfrm>
          <a:prstGeom prst="rect">
            <a:avLst/>
          </a:prstGeom>
          <a:ln w="28575" cmpd="sng">
            <a:solidFill>
              <a:srgbClr val="AA4FE4"/>
            </a:solidFill>
          </a:ln>
        </p:spPr>
        <p:txBody>
          <a:bodyPr wrap="square">
            <a:spAutoFit/>
          </a:bodyPr>
          <a:lstStyle/>
          <a:p>
            <a:pPr algn="r"/>
            <a:r>
              <a:rPr lang="en-US" sz="2400" b="1" dirty="0" smtClean="0">
                <a:solidFill>
                  <a:srgbClr val="000000"/>
                </a:solidFill>
              </a:rPr>
              <a:t>Transits:</a:t>
            </a:r>
            <a:r>
              <a:rPr lang="en-US" sz="2400" b="1" dirty="0" smtClean="0">
                <a:solidFill>
                  <a:prstClr val="white"/>
                </a:solidFill>
              </a:rPr>
              <a:t> </a:t>
            </a:r>
            <a:endParaRPr lang="en-US" b="1" dirty="0" smtClean="0">
              <a:solidFill>
                <a:prstClr val="white"/>
              </a:solidFill>
            </a:endParaRPr>
          </a:p>
          <a:p>
            <a:endParaRPr lang="en-US" b="1" dirty="0">
              <a:solidFill>
                <a:prstClr val="white"/>
              </a:solidFill>
            </a:endParaRPr>
          </a:p>
          <a:p>
            <a:endParaRPr lang="en-US" b="1" dirty="0" smtClean="0">
              <a:solidFill>
                <a:prstClr val="white"/>
              </a:solidFill>
            </a:endParaRPr>
          </a:p>
          <a:p>
            <a:endParaRPr lang="en-US" b="1" dirty="0">
              <a:solidFill>
                <a:prstClr val="white"/>
              </a:solidFill>
            </a:endParaRPr>
          </a:p>
          <a:p>
            <a:endParaRPr lang="en-US" b="1" dirty="0" smtClean="0">
              <a:solidFill>
                <a:prstClr val="white"/>
              </a:solidFill>
            </a:endParaRPr>
          </a:p>
          <a:p>
            <a:endParaRPr lang="en-US" b="1" dirty="0" smtClean="0">
              <a:solidFill>
                <a:prstClr val="white"/>
              </a:solidFill>
            </a:endParaRPr>
          </a:p>
          <a:p>
            <a:endParaRPr lang="en-US" b="1" dirty="0">
              <a:solidFill>
                <a:prstClr val="white"/>
              </a:solidFill>
            </a:endParaRPr>
          </a:p>
          <a:p>
            <a:endParaRPr lang="en-US" b="1" dirty="0" smtClean="0">
              <a:solidFill>
                <a:prstClr val="white"/>
              </a:solidFill>
            </a:endParaRPr>
          </a:p>
          <a:p>
            <a:endParaRPr lang="en-US" b="1" dirty="0">
              <a:solidFill>
                <a:prstClr val="white"/>
              </a:solidFill>
            </a:endParaRPr>
          </a:p>
          <a:p>
            <a:endParaRPr lang="en-US" b="1" dirty="0" smtClean="0">
              <a:solidFill>
                <a:prstClr val="white"/>
              </a:solidFill>
            </a:endParaRPr>
          </a:p>
          <a:p>
            <a:endParaRPr lang="en-US" b="1" dirty="0">
              <a:solidFill>
                <a:prstClr val="white"/>
              </a:solidFill>
            </a:endParaRPr>
          </a:p>
          <a:p>
            <a:endParaRPr lang="en-US" b="1" dirty="0" smtClean="0">
              <a:solidFill>
                <a:prstClr val="white"/>
              </a:solidFill>
            </a:endParaRPr>
          </a:p>
          <a:p>
            <a:endParaRPr lang="en-US" b="1" dirty="0">
              <a:solidFill>
                <a:prstClr val="white"/>
              </a:solidFill>
            </a:endParaRPr>
          </a:p>
          <a:p>
            <a:endParaRPr lang="en-US" b="1" dirty="0" smtClean="0">
              <a:solidFill>
                <a:prstClr val="white"/>
              </a:solidFill>
            </a:endParaRPr>
          </a:p>
        </p:txBody>
      </p:sp>
      <p:sp>
        <p:nvSpPr>
          <p:cNvPr id="15" name="Rectangle 14"/>
          <p:cNvSpPr/>
          <p:nvPr/>
        </p:nvSpPr>
        <p:spPr>
          <a:xfrm>
            <a:off x="101600" y="2900044"/>
            <a:ext cx="4326384" cy="3785652"/>
          </a:xfrm>
          <a:prstGeom prst="rect">
            <a:avLst/>
          </a:prstGeom>
          <a:solidFill>
            <a:srgbClr val="FFFFFF"/>
          </a:solidFill>
          <a:ln w="28575" cmpd="sng">
            <a:solidFill>
              <a:srgbClr val="AA4FE4"/>
            </a:solidFill>
          </a:ln>
        </p:spPr>
        <p:txBody>
          <a:bodyPr wrap="square">
            <a:spAutoFit/>
          </a:bodyPr>
          <a:lstStyle/>
          <a:p>
            <a:r>
              <a:rPr lang="en-US" sz="2400" b="1" dirty="0" smtClean="0">
                <a:solidFill>
                  <a:srgbClr val="000000"/>
                </a:solidFill>
              </a:rPr>
              <a:t>Radial Velocity:</a:t>
            </a: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b="1" dirty="0">
              <a:solidFill>
                <a:srgbClr val="000000"/>
              </a:solidFill>
            </a:endParaRPr>
          </a:p>
          <a:p>
            <a:endParaRPr lang="en-US" b="1" dirty="0" smtClean="0">
              <a:solidFill>
                <a:srgbClr val="000000"/>
              </a:solidFill>
            </a:endParaRPr>
          </a:p>
          <a:p>
            <a:endParaRPr lang="en-US" dirty="0" smtClean="0">
              <a:solidFill>
                <a:srgbClr val="000000"/>
              </a:solidFill>
            </a:endParaRPr>
          </a:p>
          <a:p>
            <a:r>
              <a:rPr lang="en-US" dirty="0" smtClean="0">
                <a:solidFill>
                  <a:srgbClr val="000000"/>
                </a:solidFill>
              </a:rPr>
              <a:t> Howard et al (2010)</a:t>
            </a:r>
            <a:endParaRPr lang="en-US" dirty="0">
              <a:solidFill>
                <a:srgbClr val="000000"/>
              </a:solidFill>
            </a:endParaRPr>
          </a:p>
        </p:txBody>
      </p:sp>
      <p:sp>
        <p:nvSpPr>
          <p:cNvPr id="6" name="Rectangle 2"/>
          <p:cNvSpPr txBox="1">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a:defRPr/>
            </a:pPr>
            <a:r>
              <a:rPr lang="en-US" sz="4400" kern="0" dirty="0" err="1" smtClean="0">
                <a:solidFill>
                  <a:srgbClr val="000000"/>
                </a:solidFill>
                <a:latin typeface="Helvetica"/>
                <a:cs typeface="Helvetica"/>
              </a:rPr>
              <a:t>Neptunes</a:t>
            </a:r>
            <a:r>
              <a:rPr lang="en-US" sz="4400" kern="0" dirty="0" smtClean="0">
                <a:solidFill>
                  <a:srgbClr val="000000"/>
                </a:solidFill>
                <a:latin typeface="Helvetica"/>
                <a:cs typeface="Helvetica"/>
              </a:rPr>
              <a:t> are Common!</a:t>
            </a:r>
            <a:endParaRPr lang="en-US" sz="4400" kern="0" dirty="0">
              <a:solidFill>
                <a:srgbClr val="000000"/>
              </a:solidFill>
              <a:latin typeface="Helvetica"/>
              <a:cs typeface="Helvetica"/>
            </a:endParaRPr>
          </a:p>
        </p:txBody>
      </p:sp>
      <p:pic>
        <p:nvPicPr>
          <p:cNvPr id="5" name="Picture 4"/>
          <p:cNvPicPr>
            <a:picLocks noChangeAspect="1"/>
          </p:cNvPicPr>
          <p:nvPr/>
        </p:nvPicPr>
        <p:blipFill rotWithShape="1">
          <a:blip r:embed="rId3"/>
          <a:srcRect t="3333"/>
          <a:stretch/>
        </p:blipFill>
        <p:spPr>
          <a:xfrm>
            <a:off x="215900" y="3348561"/>
            <a:ext cx="4126460" cy="2946775"/>
          </a:xfrm>
          <a:prstGeom prst="rect">
            <a:avLst/>
          </a:prstGeom>
        </p:spPr>
      </p:pic>
      <p:sp>
        <p:nvSpPr>
          <p:cNvPr id="4" name="Rectangle 3"/>
          <p:cNvSpPr/>
          <p:nvPr/>
        </p:nvSpPr>
        <p:spPr>
          <a:xfrm>
            <a:off x="101600" y="1204436"/>
            <a:ext cx="4711700" cy="1015663"/>
          </a:xfrm>
          <a:prstGeom prst="rect">
            <a:avLst/>
          </a:prstGeom>
          <a:solidFill>
            <a:srgbClr val="FFFFFF"/>
          </a:solidFill>
          <a:ln w="28575" cmpd="sng">
            <a:solidFill>
              <a:srgbClr val="AA4FE4"/>
            </a:solidFill>
          </a:ln>
        </p:spPr>
        <p:txBody>
          <a:bodyPr wrap="square">
            <a:spAutoFit/>
          </a:bodyPr>
          <a:lstStyle/>
          <a:p>
            <a:r>
              <a:rPr lang="en-US" sz="2400" b="1" dirty="0" err="1">
                <a:solidFill>
                  <a:prstClr val="black"/>
                </a:solidFill>
              </a:rPr>
              <a:t>Microlensing</a:t>
            </a:r>
            <a:r>
              <a:rPr lang="en-US" sz="2400" b="1" dirty="0">
                <a:solidFill>
                  <a:prstClr val="black"/>
                </a:solidFill>
              </a:rPr>
              <a:t>: </a:t>
            </a:r>
            <a:endParaRPr lang="en-US" sz="2400" b="1" dirty="0" smtClean="0">
              <a:solidFill>
                <a:prstClr val="black"/>
              </a:solidFill>
            </a:endParaRPr>
          </a:p>
          <a:p>
            <a:r>
              <a:rPr lang="en-US" dirty="0">
                <a:solidFill>
                  <a:prstClr val="black"/>
                </a:solidFill>
              </a:rPr>
              <a:t>62±36%  of stars have a 5-10 </a:t>
            </a:r>
            <a:r>
              <a:rPr lang="en-US" dirty="0" err="1">
                <a:solidFill>
                  <a:prstClr val="black"/>
                </a:solidFill>
              </a:rPr>
              <a:t>M</a:t>
            </a:r>
            <a:r>
              <a:rPr lang="en-US" baseline="-25000" dirty="0" err="1">
                <a:solidFill>
                  <a:prstClr val="black"/>
                </a:solidFill>
                <a:cs typeface="Calibri"/>
                <a:sym typeface="Symbol" charset="0"/>
              </a:rPr>
              <a:t>Earth</a:t>
            </a:r>
            <a:r>
              <a:rPr lang="en-US" dirty="0">
                <a:solidFill>
                  <a:prstClr val="black"/>
                </a:solidFill>
              </a:rPr>
              <a:t> planet </a:t>
            </a:r>
            <a:r>
              <a:rPr lang="en-US" dirty="0" smtClean="0">
                <a:solidFill>
                  <a:prstClr val="black"/>
                </a:solidFill>
              </a:rPr>
              <a:t>at      </a:t>
            </a:r>
            <a:r>
              <a:rPr lang="en-US" dirty="0">
                <a:solidFill>
                  <a:prstClr val="black"/>
                </a:solidFill>
              </a:rPr>
              <a:t>0.5-10 AU.  </a:t>
            </a:r>
            <a:r>
              <a:rPr lang="en-US" dirty="0" err="1">
                <a:solidFill>
                  <a:prstClr val="black"/>
                </a:solidFill>
              </a:rPr>
              <a:t>Cassan</a:t>
            </a:r>
            <a:r>
              <a:rPr lang="en-US" dirty="0">
                <a:solidFill>
                  <a:prstClr val="black"/>
                </a:solidFill>
              </a:rPr>
              <a:t> et al. (2012)</a:t>
            </a:r>
          </a:p>
        </p:txBody>
      </p:sp>
      <p:sp>
        <p:nvSpPr>
          <p:cNvPr id="16" name="Rectangle 15"/>
          <p:cNvSpPr/>
          <p:nvPr/>
        </p:nvSpPr>
        <p:spPr>
          <a:xfrm>
            <a:off x="4497388" y="5591308"/>
            <a:ext cx="4572000" cy="369332"/>
          </a:xfrm>
          <a:prstGeom prst="rect">
            <a:avLst/>
          </a:prstGeom>
        </p:spPr>
        <p:txBody>
          <a:bodyPr>
            <a:spAutoFit/>
          </a:bodyPr>
          <a:lstStyle/>
          <a:p>
            <a:pPr algn="r"/>
            <a:r>
              <a:rPr lang="en-US" dirty="0" err="1" smtClean="0">
                <a:solidFill>
                  <a:srgbClr val="000000"/>
                </a:solidFill>
              </a:rPr>
              <a:t>Petigura</a:t>
            </a:r>
            <a:r>
              <a:rPr lang="en-US" dirty="0" smtClean="0">
                <a:solidFill>
                  <a:srgbClr val="000000"/>
                </a:solidFill>
              </a:rPr>
              <a:t> et al. (2013)</a:t>
            </a:r>
            <a:endParaRPr lang="en-US" dirty="0">
              <a:solidFill>
                <a:srgbClr val="000000"/>
              </a:solidFill>
            </a:endParaRPr>
          </a:p>
        </p:txBody>
      </p:sp>
      <p:pic>
        <p:nvPicPr>
          <p:cNvPr id="10" name="Picture 9" descr="Screen Shot 2013-12-03 at 8.06.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5888" y="2423837"/>
            <a:ext cx="3847849" cy="3164164"/>
          </a:xfrm>
          <a:prstGeom prst="rect">
            <a:avLst/>
          </a:prstGeom>
        </p:spPr>
      </p:pic>
      <p:sp>
        <p:nvSpPr>
          <p:cNvPr id="11" name="Rectangle 10"/>
          <p:cNvSpPr/>
          <p:nvPr/>
        </p:nvSpPr>
        <p:spPr>
          <a:xfrm>
            <a:off x="8659989" y="2540001"/>
            <a:ext cx="282222" cy="22859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82033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a:off x="2187222" y="4876800"/>
            <a:ext cx="5926666"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223910" y="1615723"/>
            <a:ext cx="0" cy="3261077"/>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54868" y="1199252"/>
            <a:ext cx="1734255" cy="1200329"/>
          </a:xfrm>
          <a:prstGeom prst="rect">
            <a:avLst/>
          </a:prstGeom>
          <a:noFill/>
        </p:spPr>
        <p:txBody>
          <a:bodyPr wrap="square" rtlCol="0">
            <a:spAutoFit/>
          </a:bodyPr>
          <a:lstStyle/>
          <a:p>
            <a:pPr algn="ctr"/>
            <a:r>
              <a:rPr lang="en-US" sz="3600" dirty="0" err="1" smtClean="0"/>
              <a:t>R</a:t>
            </a:r>
            <a:r>
              <a:rPr lang="en-US" sz="3600" baseline="-25000" dirty="0" err="1" smtClean="0"/>
              <a:t>p</a:t>
            </a:r>
            <a:r>
              <a:rPr lang="en-US" sz="3600" baseline="-25000" dirty="0" smtClean="0"/>
              <a:t> </a:t>
            </a:r>
            <a:r>
              <a:rPr lang="en-US" sz="3600" dirty="0"/>
              <a:t> </a:t>
            </a:r>
            <a:endParaRPr lang="en-US" sz="3600" dirty="0" smtClean="0"/>
          </a:p>
          <a:p>
            <a:pPr algn="ctr"/>
            <a:r>
              <a:rPr lang="en-US" sz="3600" dirty="0" smtClean="0"/>
              <a:t>(or </a:t>
            </a:r>
            <a:r>
              <a:rPr lang="en-US" sz="3600" dirty="0" err="1" smtClean="0"/>
              <a:t>M</a:t>
            </a:r>
            <a:r>
              <a:rPr lang="en-US" sz="3600" baseline="-25000" dirty="0" err="1" smtClean="0"/>
              <a:t>p</a:t>
            </a:r>
            <a:r>
              <a:rPr lang="en-US" sz="3600" dirty="0" smtClean="0"/>
              <a:t>)</a:t>
            </a:r>
            <a:endParaRPr lang="en-US" sz="3600" dirty="0"/>
          </a:p>
        </p:txBody>
      </p:sp>
      <p:sp>
        <p:nvSpPr>
          <p:cNvPr id="28" name="Rectangle 27"/>
          <p:cNvSpPr/>
          <p:nvPr/>
        </p:nvSpPr>
        <p:spPr>
          <a:xfrm>
            <a:off x="4292953" y="3113618"/>
            <a:ext cx="2213327" cy="1236133"/>
          </a:xfrm>
          <a:prstGeom prst="rect">
            <a:avLst/>
          </a:prstGeom>
          <a:solidFill>
            <a:schemeClr val="accent3">
              <a:lumMod val="75000"/>
            </a:schemeClr>
          </a:solidFill>
          <a:ln>
            <a:noFill/>
          </a:ln>
          <a:effectLst>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419100" y="42334"/>
            <a:ext cx="8229600" cy="1143000"/>
          </a:xfrm>
        </p:spPr>
        <p:txBody>
          <a:bodyPr/>
          <a:lstStyle/>
          <a:p>
            <a:r>
              <a:rPr lang="en-US" dirty="0" smtClean="0"/>
              <a:t>Defining </a:t>
            </a:r>
            <a:r>
              <a:rPr lang="en-US" dirty="0" err="1">
                <a:latin typeface="Symbol" charset="2"/>
                <a:ea typeface="Symbol" charset="2"/>
                <a:cs typeface="Symbol" charset="2"/>
              </a:rPr>
              <a:t>h</a:t>
            </a:r>
            <a:r>
              <a:rPr lang="en-US" baseline="-25000" dirty="0" err="1"/>
              <a:t>Earth</a:t>
            </a:r>
            <a:endParaRPr lang="en-US" dirty="0"/>
          </a:p>
        </p:txBody>
      </p:sp>
      <p:sp>
        <p:nvSpPr>
          <p:cNvPr id="12" name="TextBox 11"/>
          <p:cNvSpPr txBox="1"/>
          <p:nvPr/>
        </p:nvSpPr>
        <p:spPr>
          <a:xfrm>
            <a:off x="4051299" y="5007464"/>
            <a:ext cx="965201" cy="646331"/>
          </a:xfrm>
          <a:prstGeom prst="rect">
            <a:avLst/>
          </a:prstGeom>
          <a:noFill/>
        </p:spPr>
        <p:txBody>
          <a:bodyPr wrap="square" rtlCol="0">
            <a:spAutoFit/>
          </a:bodyPr>
          <a:lstStyle/>
          <a:p>
            <a:pPr algn="ctr"/>
            <a:r>
              <a:rPr lang="en-US" sz="3600" dirty="0" err="1" smtClean="0">
                <a:solidFill>
                  <a:schemeClr val="bg2">
                    <a:lumMod val="40000"/>
                    <a:lumOff val="60000"/>
                  </a:schemeClr>
                </a:solidFill>
              </a:rPr>
              <a:t>S</a:t>
            </a:r>
            <a:r>
              <a:rPr lang="en-US" sz="3600" baseline="-25000" dirty="0" err="1" smtClean="0">
                <a:solidFill>
                  <a:schemeClr val="bg2">
                    <a:lumMod val="40000"/>
                    <a:lumOff val="60000"/>
                  </a:schemeClr>
                </a:solidFill>
              </a:rPr>
              <a:t>min</a:t>
            </a:r>
            <a:endParaRPr lang="en-US" sz="3600" baseline="-25000" dirty="0">
              <a:solidFill>
                <a:schemeClr val="bg2">
                  <a:lumMod val="40000"/>
                  <a:lumOff val="60000"/>
                </a:schemeClr>
              </a:solidFill>
            </a:endParaRPr>
          </a:p>
        </p:txBody>
      </p:sp>
      <p:cxnSp>
        <p:nvCxnSpPr>
          <p:cNvPr id="5" name="Straight Connector 4"/>
          <p:cNvCxnSpPr/>
          <p:nvPr/>
        </p:nvCxnSpPr>
        <p:spPr>
          <a:xfrm>
            <a:off x="4343400" y="3157361"/>
            <a:ext cx="0" cy="196073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0" y="3157360"/>
            <a:ext cx="0" cy="196073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80910" y="4026585"/>
            <a:ext cx="965201" cy="646331"/>
          </a:xfrm>
          <a:prstGeom prst="rect">
            <a:avLst/>
          </a:prstGeom>
          <a:noFill/>
        </p:spPr>
        <p:txBody>
          <a:bodyPr wrap="square" rtlCol="0">
            <a:spAutoFit/>
          </a:bodyPr>
          <a:lstStyle/>
          <a:p>
            <a:pPr algn="ctr"/>
            <a:r>
              <a:rPr lang="en-US" sz="3600" dirty="0" err="1" smtClean="0">
                <a:solidFill>
                  <a:srgbClr val="FFFF00"/>
                </a:solidFill>
              </a:rPr>
              <a:t>R</a:t>
            </a:r>
            <a:r>
              <a:rPr lang="en-US" sz="3600" baseline="-25000" dirty="0" err="1" smtClean="0">
                <a:solidFill>
                  <a:srgbClr val="FFFF00"/>
                </a:solidFill>
              </a:rPr>
              <a:t>min</a:t>
            </a:r>
            <a:endParaRPr lang="en-US" sz="3600" baseline="-25000" dirty="0">
              <a:solidFill>
                <a:srgbClr val="FFFF00"/>
              </a:solidFill>
            </a:endParaRPr>
          </a:p>
        </p:txBody>
      </p:sp>
      <p:sp>
        <p:nvSpPr>
          <p:cNvPr id="21" name="TextBox 20"/>
          <p:cNvSpPr txBox="1"/>
          <p:nvPr/>
        </p:nvSpPr>
        <p:spPr>
          <a:xfrm>
            <a:off x="1021995" y="2834194"/>
            <a:ext cx="965201" cy="646331"/>
          </a:xfrm>
          <a:prstGeom prst="rect">
            <a:avLst/>
          </a:prstGeom>
          <a:noFill/>
        </p:spPr>
        <p:txBody>
          <a:bodyPr wrap="square" rtlCol="0">
            <a:spAutoFit/>
          </a:bodyPr>
          <a:lstStyle/>
          <a:p>
            <a:pPr algn="ctr"/>
            <a:r>
              <a:rPr lang="en-US" sz="3600" dirty="0" err="1" smtClean="0">
                <a:solidFill>
                  <a:srgbClr val="FFFF00"/>
                </a:solidFill>
              </a:rPr>
              <a:t>R</a:t>
            </a:r>
            <a:r>
              <a:rPr lang="en-US" sz="3600" baseline="-25000" dirty="0" err="1" smtClean="0">
                <a:solidFill>
                  <a:srgbClr val="FFFF00"/>
                </a:solidFill>
              </a:rPr>
              <a:t>max</a:t>
            </a:r>
            <a:endParaRPr lang="en-US" sz="3600" baseline="-25000" dirty="0">
              <a:solidFill>
                <a:srgbClr val="FFFF00"/>
              </a:solidFill>
            </a:endParaRPr>
          </a:p>
        </p:txBody>
      </p:sp>
      <p:cxnSp>
        <p:nvCxnSpPr>
          <p:cNvPr id="25" name="Straight Connector 24"/>
          <p:cNvCxnSpPr>
            <a:endCxn id="21" idx="3"/>
          </p:cNvCxnSpPr>
          <p:nvPr/>
        </p:nvCxnSpPr>
        <p:spPr>
          <a:xfrm flipH="1">
            <a:off x="1987196" y="3113618"/>
            <a:ext cx="4413604" cy="43742"/>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947156" y="4282862"/>
            <a:ext cx="4413604" cy="43742"/>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17900" y="1272371"/>
            <a:ext cx="5172075" cy="1384995"/>
          </a:xfrm>
          <a:prstGeom prst="rect">
            <a:avLst/>
          </a:prstGeom>
        </p:spPr>
        <p:txBody>
          <a:bodyPr wrap="square">
            <a:spAutoFit/>
          </a:bodyPr>
          <a:lstStyle/>
          <a:p>
            <a:r>
              <a:rPr lang="en-US" sz="2800" dirty="0" err="1" smtClean="0">
                <a:latin typeface="Symbol" charset="2"/>
                <a:ea typeface="Symbol" charset="2"/>
                <a:cs typeface="Symbol" charset="2"/>
              </a:rPr>
              <a:t>h</a:t>
            </a:r>
            <a:r>
              <a:rPr lang="en-US" sz="2800" baseline="-25000" dirty="0" err="1" smtClean="0"/>
              <a:t>Earth</a:t>
            </a:r>
            <a:r>
              <a:rPr lang="en-US" sz="2800" dirty="0" smtClean="0"/>
              <a:t>=Number of Habitable Zone rocky planets per star </a:t>
            </a:r>
          </a:p>
          <a:p>
            <a:r>
              <a:rPr lang="en-US" sz="2800" dirty="0" smtClean="0"/>
              <a:t>(depends on boundaries chosen)</a:t>
            </a:r>
            <a:endParaRPr lang="en-US" sz="2800" dirty="0"/>
          </a:p>
        </p:txBody>
      </p:sp>
      <p:sp>
        <p:nvSpPr>
          <p:cNvPr id="30" name="TextBox 29"/>
          <p:cNvSpPr txBox="1"/>
          <p:nvPr/>
        </p:nvSpPr>
        <p:spPr>
          <a:xfrm>
            <a:off x="6831828" y="4958604"/>
            <a:ext cx="2215364" cy="1200329"/>
          </a:xfrm>
          <a:prstGeom prst="rect">
            <a:avLst/>
          </a:prstGeom>
          <a:noFill/>
        </p:spPr>
        <p:txBody>
          <a:bodyPr wrap="square" rtlCol="0">
            <a:spAutoFit/>
          </a:bodyPr>
          <a:lstStyle/>
          <a:p>
            <a:pPr algn="ctr"/>
            <a:r>
              <a:rPr lang="en-US" sz="3600" dirty="0" smtClean="0"/>
              <a:t>Insolation, S (or </a:t>
            </a:r>
            <a:r>
              <a:rPr lang="en-US" sz="3600" dirty="0" err="1" smtClean="0"/>
              <a:t>P</a:t>
            </a:r>
            <a:r>
              <a:rPr lang="en-US" sz="3600" baseline="-25000" dirty="0" err="1" smtClean="0"/>
              <a:t>orb</a:t>
            </a:r>
            <a:r>
              <a:rPr lang="en-US" sz="3600" dirty="0" smtClean="0"/>
              <a:t>)</a:t>
            </a:r>
            <a:endParaRPr lang="en-US" sz="3600" dirty="0"/>
          </a:p>
        </p:txBody>
      </p:sp>
      <p:sp>
        <p:nvSpPr>
          <p:cNvPr id="32" name="TextBox 31"/>
          <p:cNvSpPr txBox="1"/>
          <p:nvPr/>
        </p:nvSpPr>
        <p:spPr>
          <a:xfrm>
            <a:off x="6036674" y="5002146"/>
            <a:ext cx="1026902" cy="646331"/>
          </a:xfrm>
          <a:prstGeom prst="rect">
            <a:avLst/>
          </a:prstGeom>
          <a:noFill/>
        </p:spPr>
        <p:txBody>
          <a:bodyPr wrap="square" rtlCol="0">
            <a:spAutoFit/>
          </a:bodyPr>
          <a:lstStyle/>
          <a:p>
            <a:pPr algn="ctr"/>
            <a:r>
              <a:rPr lang="en-US" sz="3600" dirty="0" err="1" smtClean="0">
                <a:solidFill>
                  <a:schemeClr val="bg2">
                    <a:lumMod val="40000"/>
                    <a:lumOff val="60000"/>
                  </a:schemeClr>
                </a:solidFill>
              </a:rPr>
              <a:t>S</a:t>
            </a:r>
            <a:r>
              <a:rPr lang="en-US" sz="3600" baseline="-25000" dirty="0" err="1" smtClean="0">
                <a:solidFill>
                  <a:schemeClr val="bg2">
                    <a:lumMod val="40000"/>
                    <a:lumOff val="60000"/>
                  </a:schemeClr>
                </a:solidFill>
              </a:rPr>
              <a:t>max</a:t>
            </a:r>
            <a:endParaRPr lang="en-US" sz="3600" baseline="-25000" dirty="0">
              <a:solidFill>
                <a:schemeClr val="bg2">
                  <a:lumMod val="40000"/>
                  <a:lumOff val="60000"/>
                </a:schemeClr>
              </a:solidFill>
            </a:endParaRPr>
          </a:p>
        </p:txBody>
      </p:sp>
    </p:spTree>
    <p:extLst>
      <p:ext uri="{BB962C8B-B14F-4D97-AF65-F5344CB8AC3E}">
        <p14:creationId xmlns:p14="http://schemas.microsoft.com/office/powerpoint/2010/main" val="19156516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00" y="25399"/>
            <a:ext cx="9200880" cy="6818313"/>
          </a:xfrm>
          <a:prstGeom prst="rect">
            <a:avLst/>
          </a:prstGeom>
        </p:spPr>
      </p:pic>
      <p:sp>
        <p:nvSpPr>
          <p:cNvPr id="5" name="TextBox 4"/>
          <p:cNvSpPr txBox="1"/>
          <p:nvPr/>
        </p:nvSpPr>
        <p:spPr>
          <a:xfrm>
            <a:off x="0" y="0"/>
            <a:ext cx="4597400" cy="646331"/>
          </a:xfrm>
          <a:prstGeom prst="rect">
            <a:avLst/>
          </a:prstGeom>
          <a:noFill/>
        </p:spPr>
        <p:txBody>
          <a:bodyPr wrap="square" rtlCol="0">
            <a:spAutoFit/>
          </a:bodyPr>
          <a:lstStyle/>
          <a:p>
            <a:r>
              <a:rPr lang="en-US" dirty="0"/>
              <a:t>Image Credit: NASA/JPL-Caltech/Space </a:t>
            </a:r>
            <a:r>
              <a:rPr lang="en-US" dirty="0" smtClean="0"/>
              <a:t>Science</a:t>
            </a:r>
          </a:p>
          <a:p>
            <a:r>
              <a:rPr lang="en-US" dirty="0" smtClean="0"/>
              <a:t>Cassini wide-angle camera,  July 19, 2013</a:t>
            </a:r>
            <a:endParaRPr lang="en-US" dirty="0"/>
          </a:p>
        </p:txBody>
      </p:sp>
      <p:sp>
        <p:nvSpPr>
          <p:cNvPr id="7" name="TextBox 6"/>
          <p:cNvSpPr txBox="1"/>
          <p:nvPr/>
        </p:nvSpPr>
        <p:spPr>
          <a:xfrm>
            <a:off x="5943600" y="5918200"/>
            <a:ext cx="1498600" cy="369332"/>
          </a:xfrm>
          <a:prstGeom prst="rect">
            <a:avLst/>
          </a:prstGeom>
          <a:noFill/>
        </p:spPr>
        <p:txBody>
          <a:bodyPr wrap="square" rtlCol="0">
            <a:spAutoFit/>
          </a:bodyPr>
          <a:lstStyle/>
          <a:p>
            <a:r>
              <a:rPr lang="en-US" dirty="0" smtClean="0"/>
              <a:t>You Are Here</a:t>
            </a:r>
            <a:endParaRPr lang="en-US" dirty="0"/>
          </a:p>
        </p:txBody>
      </p:sp>
    </p:spTree>
    <p:extLst>
      <p:ext uri="{BB962C8B-B14F-4D97-AF65-F5344CB8AC3E}">
        <p14:creationId xmlns:p14="http://schemas.microsoft.com/office/powerpoint/2010/main" val="2306500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a:off x="2187222" y="4876800"/>
            <a:ext cx="5926666"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223910" y="1615723"/>
            <a:ext cx="0" cy="3261077"/>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831828" y="4958604"/>
            <a:ext cx="2215364" cy="1200329"/>
          </a:xfrm>
          <a:prstGeom prst="rect">
            <a:avLst/>
          </a:prstGeom>
          <a:noFill/>
        </p:spPr>
        <p:txBody>
          <a:bodyPr wrap="square" rtlCol="0">
            <a:spAutoFit/>
          </a:bodyPr>
          <a:lstStyle/>
          <a:p>
            <a:pPr algn="ctr"/>
            <a:r>
              <a:rPr lang="en-US" sz="3600" dirty="0" smtClean="0"/>
              <a:t>Insolation, S (or </a:t>
            </a:r>
            <a:r>
              <a:rPr lang="en-US" sz="3600" dirty="0" err="1" smtClean="0"/>
              <a:t>P</a:t>
            </a:r>
            <a:r>
              <a:rPr lang="en-US" sz="3600" baseline="-25000" dirty="0" err="1" smtClean="0"/>
              <a:t>orb</a:t>
            </a:r>
            <a:r>
              <a:rPr lang="en-US" sz="3600" dirty="0" smtClean="0"/>
              <a:t>)</a:t>
            </a:r>
            <a:endParaRPr lang="en-US" sz="3600" dirty="0"/>
          </a:p>
        </p:txBody>
      </p:sp>
      <p:sp>
        <p:nvSpPr>
          <p:cNvPr id="27" name="TextBox 26"/>
          <p:cNvSpPr txBox="1"/>
          <p:nvPr/>
        </p:nvSpPr>
        <p:spPr>
          <a:xfrm>
            <a:off x="154868" y="1199252"/>
            <a:ext cx="1734255" cy="1200329"/>
          </a:xfrm>
          <a:prstGeom prst="rect">
            <a:avLst/>
          </a:prstGeom>
          <a:noFill/>
        </p:spPr>
        <p:txBody>
          <a:bodyPr wrap="square" rtlCol="0">
            <a:spAutoFit/>
          </a:bodyPr>
          <a:lstStyle/>
          <a:p>
            <a:pPr algn="ctr"/>
            <a:r>
              <a:rPr lang="en-US" sz="3600" dirty="0" err="1" smtClean="0"/>
              <a:t>R</a:t>
            </a:r>
            <a:r>
              <a:rPr lang="en-US" sz="3600" baseline="-25000" dirty="0" err="1" smtClean="0"/>
              <a:t>p</a:t>
            </a:r>
            <a:r>
              <a:rPr lang="en-US" sz="3600" baseline="-25000" dirty="0" smtClean="0"/>
              <a:t> </a:t>
            </a:r>
            <a:r>
              <a:rPr lang="en-US" sz="3600" dirty="0"/>
              <a:t> </a:t>
            </a:r>
            <a:endParaRPr lang="en-US" sz="3600" dirty="0" smtClean="0"/>
          </a:p>
          <a:p>
            <a:pPr algn="ctr"/>
            <a:r>
              <a:rPr lang="en-US" sz="3600" dirty="0" smtClean="0"/>
              <a:t>(or </a:t>
            </a:r>
            <a:r>
              <a:rPr lang="en-US" sz="3600" dirty="0" err="1" smtClean="0"/>
              <a:t>M</a:t>
            </a:r>
            <a:r>
              <a:rPr lang="en-US" sz="3600" baseline="-25000" dirty="0" err="1" smtClean="0"/>
              <a:t>p</a:t>
            </a:r>
            <a:r>
              <a:rPr lang="en-US" sz="3600" dirty="0" smtClean="0"/>
              <a:t>)</a:t>
            </a:r>
            <a:endParaRPr lang="en-US" sz="3600" dirty="0"/>
          </a:p>
        </p:txBody>
      </p:sp>
      <p:sp>
        <p:nvSpPr>
          <p:cNvPr id="28" name="Rectangle 27"/>
          <p:cNvSpPr/>
          <p:nvPr/>
        </p:nvSpPr>
        <p:spPr>
          <a:xfrm>
            <a:off x="2321983" y="2392229"/>
            <a:ext cx="5276552" cy="2410204"/>
          </a:xfrm>
          <a:prstGeom prst="rect">
            <a:avLst/>
          </a:prstGeom>
          <a:gradFill flip="none" rotWithShape="1">
            <a:gsLst>
              <a:gs pos="0">
                <a:srgbClr val="3BFF45"/>
              </a:gs>
              <a:gs pos="55000">
                <a:srgbClr val="FFFF00"/>
              </a:gs>
              <a:gs pos="72000">
                <a:srgbClr val="3BFF45"/>
              </a:gs>
              <a:gs pos="100000">
                <a:srgbClr val="00B0F0"/>
              </a:gs>
            </a:gsLst>
            <a:lin ang="2700000" scaled="1"/>
            <a:tileRect/>
          </a:gradFill>
          <a:ln>
            <a:noFill/>
          </a:ln>
          <a:effectLst>
            <a:outerShdw blurRad="40000" dist="23000" dir="5400000" rotWithShape="0">
              <a:srgbClr val="000000">
                <a:alpha val="35000"/>
              </a:srgbClr>
            </a:outerShdw>
            <a:softEdge rad="88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419100" y="42334"/>
            <a:ext cx="8229600" cy="1143000"/>
          </a:xfrm>
        </p:spPr>
        <p:txBody>
          <a:bodyPr/>
          <a:lstStyle/>
          <a:p>
            <a:r>
              <a:rPr lang="en-US" dirty="0" smtClean="0"/>
              <a:t>Defining </a:t>
            </a:r>
            <a:r>
              <a:rPr lang="en-US" dirty="0" err="1" smtClean="0">
                <a:latin typeface="Symbol" charset="2"/>
                <a:ea typeface="Symbol" charset="2"/>
                <a:cs typeface="Symbol" charset="2"/>
              </a:rPr>
              <a:t>G</a:t>
            </a:r>
            <a:r>
              <a:rPr lang="en-US" baseline="-25000" dirty="0" err="1" smtClean="0"/>
              <a:t>Earth</a:t>
            </a:r>
            <a:endParaRPr lang="en-US" dirty="0"/>
          </a:p>
        </p:txBody>
      </p:sp>
      <p:sp>
        <p:nvSpPr>
          <p:cNvPr id="12" name="TextBox 11"/>
          <p:cNvSpPr txBox="1"/>
          <p:nvPr/>
        </p:nvSpPr>
        <p:spPr>
          <a:xfrm>
            <a:off x="4051299" y="5007464"/>
            <a:ext cx="965201" cy="646331"/>
          </a:xfrm>
          <a:prstGeom prst="rect">
            <a:avLst/>
          </a:prstGeom>
          <a:noFill/>
        </p:spPr>
        <p:txBody>
          <a:bodyPr wrap="square" rtlCol="0">
            <a:spAutoFit/>
          </a:bodyPr>
          <a:lstStyle/>
          <a:p>
            <a:pPr algn="ctr"/>
            <a:r>
              <a:rPr lang="en-US" sz="3600" smtClean="0">
                <a:solidFill>
                  <a:schemeClr val="bg2">
                    <a:lumMod val="40000"/>
                    <a:lumOff val="60000"/>
                  </a:schemeClr>
                </a:solidFill>
              </a:rPr>
              <a:t>S</a:t>
            </a:r>
            <a:r>
              <a:rPr lang="en-US" sz="3600" baseline="-25000" smtClean="0">
                <a:solidFill>
                  <a:schemeClr val="bg2">
                    <a:lumMod val="40000"/>
                    <a:lumOff val="60000"/>
                  </a:schemeClr>
                </a:solidFill>
              </a:rPr>
              <a:t>min</a:t>
            </a:r>
            <a:endParaRPr lang="en-US" sz="3600" baseline="-25000" dirty="0">
              <a:solidFill>
                <a:schemeClr val="bg2">
                  <a:lumMod val="40000"/>
                  <a:lumOff val="60000"/>
                </a:schemeClr>
              </a:solidFill>
            </a:endParaRPr>
          </a:p>
        </p:txBody>
      </p:sp>
      <p:sp>
        <p:nvSpPr>
          <p:cNvPr id="13" name="TextBox 12"/>
          <p:cNvSpPr txBox="1"/>
          <p:nvPr/>
        </p:nvSpPr>
        <p:spPr>
          <a:xfrm>
            <a:off x="6036674" y="5002146"/>
            <a:ext cx="1026902" cy="646331"/>
          </a:xfrm>
          <a:prstGeom prst="rect">
            <a:avLst/>
          </a:prstGeom>
          <a:noFill/>
        </p:spPr>
        <p:txBody>
          <a:bodyPr wrap="square" rtlCol="0">
            <a:spAutoFit/>
          </a:bodyPr>
          <a:lstStyle/>
          <a:p>
            <a:pPr algn="ctr"/>
            <a:r>
              <a:rPr lang="en-US" sz="3600" dirty="0" err="1" smtClean="0">
                <a:solidFill>
                  <a:schemeClr val="bg2">
                    <a:lumMod val="40000"/>
                    <a:lumOff val="60000"/>
                  </a:schemeClr>
                </a:solidFill>
              </a:rPr>
              <a:t>S</a:t>
            </a:r>
            <a:r>
              <a:rPr lang="en-US" sz="3600" baseline="-25000" dirty="0" err="1" smtClean="0">
                <a:solidFill>
                  <a:schemeClr val="bg2">
                    <a:lumMod val="40000"/>
                    <a:lumOff val="60000"/>
                  </a:schemeClr>
                </a:solidFill>
              </a:rPr>
              <a:t>max</a:t>
            </a:r>
            <a:endParaRPr lang="en-US" sz="3600" baseline="-25000" dirty="0">
              <a:solidFill>
                <a:schemeClr val="bg2">
                  <a:lumMod val="40000"/>
                  <a:lumOff val="60000"/>
                </a:schemeClr>
              </a:solidFill>
            </a:endParaRPr>
          </a:p>
        </p:txBody>
      </p:sp>
      <p:cxnSp>
        <p:nvCxnSpPr>
          <p:cNvPr id="5" name="Straight Connector 4"/>
          <p:cNvCxnSpPr/>
          <p:nvPr/>
        </p:nvCxnSpPr>
        <p:spPr>
          <a:xfrm>
            <a:off x="4343400" y="3157361"/>
            <a:ext cx="0" cy="196073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0" y="3157360"/>
            <a:ext cx="0" cy="196073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80910" y="4026585"/>
            <a:ext cx="965201" cy="646331"/>
          </a:xfrm>
          <a:prstGeom prst="rect">
            <a:avLst/>
          </a:prstGeom>
          <a:noFill/>
        </p:spPr>
        <p:txBody>
          <a:bodyPr wrap="square" rtlCol="0">
            <a:spAutoFit/>
          </a:bodyPr>
          <a:lstStyle/>
          <a:p>
            <a:pPr algn="ctr"/>
            <a:r>
              <a:rPr lang="en-US" sz="3600" dirty="0" err="1" smtClean="0">
                <a:solidFill>
                  <a:srgbClr val="FFFF00"/>
                </a:solidFill>
              </a:rPr>
              <a:t>R</a:t>
            </a:r>
            <a:r>
              <a:rPr lang="en-US" sz="3600" baseline="-25000" dirty="0" err="1" smtClean="0">
                <a:solidFill>
                  <a:srgbClr val="FFFF00"/>
                </a:solidFill>
              </a:rPr>
              <a:t>min</a:t>
            </a:r>
            <a:endParaRPr lang="en-US" sz="3600" baseline="-25000" dirty="0">
              <a:solidFill>
                <a:srgbClr val="FFFF00"/>
              </a:solidFill>
            </a:endParaRPr>
          </a:p>
        </p:txBody>
      </p:sp>
      <p:sp>
        <p:nvSpPr>
          <p:cNvPr id="21" name="TextBox 20"/>
          <p:cNvSpPr txBox="1"/>
          <p:nvPr/>
        </p:nvSpPr>
        <p:spPr>
          <a:xfrm>
            <a:off x="1021995" y="2834194"/>
            <a:ext cx="965201" cy="646331"/>
          </a:xfrm>
          <a:prstGeom prst="rect">
            <a:avLst/>
          </a:prstGeom>
          <a:noFill/>
        </p:spPr>
        <p:txBody>
          <a:bodyPr wrap="square" rtlCol="0">
            <a:spAutoFit/>
          </a:bodyPr>
          <a:lstStyle/>
          <a:p>
            <a:pPr algn="ctr"/>
            <a:r>
              <a:rPr lang="en-US" sz="3600" dirty="0" err="1" smtClean="0">
                <a:solidFill>
                  <a:srgbClr val="FFFF00"/>
                </a:solidFill>
              </a:rPr>
              <a:t>R</a:t>
            </a:r>
            <a:r>
              <a:rPr lang="en-US" sz="3600" baseline="-25000" dirty="0" err="1" smtClean="0">
                <a:solidFill>
                  <a:srgbClr val="FFFF00"/>
                </a:solidFill>
              </a:rPr>
              <a:t>max</a:t>
            </a:r>
            <a:endParaRPr lang="en-US" sz="3600" baseline="-25000" dirty="0">
              <a:solidFill>
                <a:srgbClr val="FFFF00"/>
              </a:solidFill>
            </a:endParaRPr>
          </a:p>
        </p:txBody>
      </p:sp>
      <p:cxnSp>
        <p:nvCxnSpPr>
          <p:cNvPr id="25" name="Straight Connector 24"/>
          <p:cNvCxnSpPr>
            <a:endCxn id="21" idx="3"/>
          </p:cNvCxnSpPr>
          <p:nvPr/>
        </p:nvCxnSpPr>
        <p:spPr>
          <a:xfrm flipH="1">
            <a:off x="1987196" y="3113618"/>
            <a:ext cx="4413604" cy="43742"/>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947156" y="4282862"/>
            <a:ext cx="4413604" cy="43742"/>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82900" y="1859091"/>
            <a:ext cx="6350000" cy="523220"/>
          </a:xfrm>
          <a:prstGeom prst="rect">
            <a:avLst/>
          </a:prstGeom>
        </p:spPr>
        <p:txBody>
          <a:bodyPr wrap="square">
            <a:spAutoFit/>
          </a:bodyPr>
          <a:lstStyle/>
          <a:p>
            <a:r>
              <a:rPr lang="en-US" sz="2800" smtClean="0"/>
              <a:t>(does not depend on </a:t>
            </a:r>
            <a:r>
              <a:rPr lang="en-US" sz="2800" dirty="0" smtClean="0"/>
              <a:t>boundaries chosen)</a:t>
            </a:r>
            <a:endParaRPr lang="en-US" sz="2800" dirty="0"/>
          </a:p>
        </p:txBody>
      </p:sp>
      <p:pic>
        <p:nvPicPr>
          <p:cNvPr id="23" name="Picture 22"/>
          <p:cNvPicPr>
            <a:picLocks noChangeAspect="1"/>
          </p:cNvPicPr>
          <p:nvPr/>
        </p:nvPicPr>
        <p:blipFill>
          <a:blip r:embed="rId3"/>
          <a:stretch>
            <a:fillRect/>
          </a:stretch>
        </p:blipFill>
        <p:spPr>
          <a:xfrm>
            <a:off x="3813879" y="1093111"/>
            <a:ext cx="5029200" cy="787400"/>
          </a:xfrm>
          <a:prstGeom prst="rect">
            <a:avLst/>
          </a:prstGeom>
        </p:spPr>
      </p:pic>
      <p:cxnSp>
        <p:nvCxnSpPr>
          <p:cNvPr id="30" name="Straight Connector 29"/>
          <p:cNvCxnSpPr/>
          <p:nvPr/>
        </p:nvCxnSpPr>
        <p:spPr>
          <a:xfrm>
            <a:off x="5294290" y="3644196"/>
            <a:ext cx="0" cy="147390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26000" y="4989805"/>
            <a:ext cx="1297009" cy="646331"/>
          </a:xfrm>
          <a:prstGeom prst="rect">
            <a:avLst/>
          </a:prstGeom>
          <a:noFill/>
        </p:spPr>
        <p:txBody>
          <a:bodyPr wrap="square" rtlCol="0">
            <a:spAutoFit/>
          </a:bodyPr>
          <a:lstStyle/>
          <a:p>
            <a:pPr algn="ctr"/>
            <a:r>
              <a:rPr lang="en-US" sz="3600" dirty="0" err="1" smtClean="0"/>
              <a:t>S</a:t>
            </a:r>
            <a:r>
              <a:rPr lang="en-US" sz="3600" baseline="-25000" dirty="0" err="1" smtClean="0"/>
              <a:t>Earth</a:t>
            </a:r>
            <a:endParaRPr lang="en-US" sz="3600" baseline="-25000" dirty="0"/>
          </a:p>
        </p:txBody>
      </p:sp>
      <p:cxnSp>
        <p:nvCxnSpPr>
          <p:cNvPr id="32" name="Straight Connector 31"/>
          <p:cNvCxnSpPr/>
          <p:nvPr/>
        </p:nvCxnSpPr>
        <p:spPr>
          <a:xfrm flipH="1">
            <a:off x="1951039" y="3677424"/>
            <a:ext cx="3356130" cy="3326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009117" y="3350443"/>
            <a:ext cx="1116721" cy="646331"/>
          </a:xfrm>
          <a:prstGeom prst="rect">
            <a:avLst/>
          </a:prstGeom>
          <a:noFill/>
        </p:spPr>
        <p:txBody>
          <a:bodyPr wrap="square" rtlCol="0">
            <a:spAutoFit/>
          </a:bodyPr>
          <a:lstStyle/>
          <a:p>
            <a:pPr algn="ctr"/>
            <a:r>
              <a:rPr lang="en-US" sz="3600" dirty="0" err="1" smtClean="0"/>
              <a:t>R</a:t>
            </a:r>
            <a:r>
              <a:rPr lang="en-US" sz="3600" baseline="-25000" dirty="0" err="1" smtClean="0"/>
              <a:t>Earth</a:t>
            </a:r>
            <a:endParaRPr lang="en-US" sz="3600" baseline="-25000" dirty="0"/>
          </a:p>
        </p:txBody>
      </p:sp>
      <p:sp>
        <p:nvSpPr>
          <p:cNvPr id="35" name="5-Point Star 34"/>
          <p:cNvSpPr/>
          <p:nvPr/>
        </p:nvSpPr>
        <p:spPr bwMode="auto">
          <a:xfrm>
            <a:off x="5055404" y="3458799"/>
            <a:ext cx="419100" cy="406400"/>
          </a:xfrm>
          <a:prstGeom prst="star5">
            <a:avLst/>
          </a:prstGeom>
          <a:solidFill>
            <a:srgbClr val="FF00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latin typeface="Helvetica" charset="0"/>
              <a:ea typeface="ＭＳ Ｐゴシック" charset="-128"/>
              <a:cs typeface="ＭＳ Ｐゴシック" charset="-128"/>
            </a:endParaRPr>
          </a:p>
        </p:txBody>
      </p:sp>
      <p:pic>
        <p:nvPicPr>
          <p:cNvPr id="14" name="Picture 13"/>
          <p:cNvPicPr>
            <a:picLocks noChangeAspect="1"/>
          </p:cNvPicPr>
          <p:nvPr/>
        </p:nvPicPr>
        <p:blipFill>
          <a:blip r:embed="rId4"/>
          <a:stretch>
            <a:fillRect/>
          </a:stretch>
        </p:blipFill>
        <p:spPr>
          <a:xfrm>
            <a:off x="469128" y="5906628"/>
            <a:ext cx="6362700" cy="787400"/>
          </a:xfrm>
          <a:prstGeom prst="rect">
            <a:avLst/>
          </a:prstGeom>
        </p:spPr>
      </p:pic>
    </p:spTree>
    <p:extLst>
      <p:ext uri="{BB962C8B-B14F-4D97-AF65-F5344CB8AC3E}">
        <p14:creationId xmlns:p14="http://schemas.microsoft.com/office/powerpoint/2010/main" val="117418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Defining </a:t>
            </a:r>
            <a:r>
              <a:rPr lang="en-US" dirty="0" err="1" smtClean="0">
                <a:latin typeface="Symbol" charset="2"/>
                <a:ea typeface="Symbol" charset="2"/>
                <a:cs typeface="Symbol" charset="2"/>
              </a:rPr>
              <a:t>h</a:t>
            </a:r>
            <a:r>
              <a:rPr lang="en-US" baseline="-25000" dirty="0" err="1" smtClean="0"/>
              <a:t>Earth</a:t>
            </a:r>
            <a:endParaRPr lang="en-US" baseline="-25000" dirty="0" smtClean="0"/>
          </a:p>
          <a:p>
            <a:endParaRPr lang="en-US" baseline="-25000" dirty="0" smtClean="0"/>
          </a:p>
          <a:p>
            <a:r>
              <a:rPr lang="en-US" dirty="0" smtClean="0">
                <a:solidFill>
                  <a:srgbClr val="FF6FCF"/>
                </a:solidFill>
              </a:rPr>
              <a:t>Current Constraints on </a:t>
            </a:r>
            <a:r>
              <a:rPr lang="en-US" dirty="0" err="1" smtClean="0">
                <a:solidFill>
                  <a:srgbClr val="FF6FCF"/>
                </a:solidFill>
                <a:latin typeface="Symbol" charset="2"/>
                <a:ea typeface="Symbol" charset="2"/>
                <a:cs typeface="Symbol" charset="2"/>
              </a:rPr>
              <a:t>h</a:t>
            </a:r>
            <a:r>
              <a:rPr lang="en-US" baseline="-25000" dirty="0" err="1" smtClean="0">
                <a:solidFill>
                  <a:srgbClr val="FF6FCF"/>
                </a:solidFill>
              </a:rPr>
              <a:t>Earth</a:t>
            </a:r>
            <a:endParaRPr lang="en-US" baseline="-25000" dirty="0" smtClean="0">
              <a:solidFill>
                <a:srgbClr val="FF6FCF"/>
              </a:solidFill>
            </a:endParaRPr>
          </a:p>
          <a:p>
            <a:endParaRPr lang="en-US" baseline="-25000" dirty="0" smtClean="0"/>
          </a:p>
          <a:p>
            <a:r>
              <a:rPr lang="en-US" dirty="0" smtClean="0"/>
              <a:t>SAG13 Update (Curtesy of </a:t>
            </a:r>
            <a:r>
              <a:rPr lang="en-US" dirty="0" err="1" smtClean="0"/>
              <a:t>Rus</a:t>
            </a:r>
            <a:r>
              <a:rPr lang="en-US" dirty="0" smtClean="0"/>
              <a:t> </a:t>
            </a:r>
            <a:r>
              <a:rPr lang="en-US" dirty="0" err="1" smtClean="0"/>
              <a:t>Belikov</a:t>
            </a:r>
            <a:r>
              <a:rPr lang="en-US" dirty="0" smtClean="0"/>
              <a:t>)</a:t>
            </a:r>
          </a:p>
          <a:p>
            <a:endParaRPr lang="en-US" dirty="0" smtClean="0"/>
          </a:p>
          <a:p>
            <a:r>
              <a:rPr lang="en-US" dirty="0" smtClean="0"/>
              <a:t>Future Prospects </a:t>
            </a:r>
            <a:endParaRPr lang="en-US" dirty="0"/>
          </a:p>
        </p:txBody>
      </p:sp>
    </p:spTree>
    <p:extLst>
      <p:ext uri="{BB962C8B-B14F-4D97-AF65-F5344CB8AC3E}">
        <p14:creationId xmlns:p14="http://schemas.microsoft.com/office/powerpoint/2010/main" val="20572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plo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2" y="713232"/>
            <a:ext cx="8026400" cy="6019800"/>
          </a:xfrm>
          <a:prstGeom prst="rect">
            <a:avLst/>
          </a:prstGeom>
        </p:spPr>
      </p:pic>
      <p:sp>
        <p:nvSpPr>
          <p:cNvPr id="20482" name="Rectangle 2"/>
          <p:cNvSpPr>
            <a:spLocks noGrp="1" noChangeArrowheads="1"/>
          </p:cNvSpPr>
          <p:nvPr>
            <p:ph type="title"/>
          </p:nvPr>
        </p:nvSpPr>
        <p:spPr>
          <a:xfrm>
            <a:off x="228600" y="-76200"/>
            <a:ext cx="8534400" cy="914400"/>
          </a:xfrm>
          <a:noFill/>
        </p:spPr>
        <p:txBody>
          <a:bodyPr/>
          <a:lstStyle/>
          <a:p>
            <a:pPr eaLnBrk="1" hangingPunct="1"/>
            <a:r>
              <a:rPr lang="en-US" sz="3200" dirty="0" err="1" smtClean="0">
                <a:solidFill>
                  <a:schemeClr val="bg1"/>
                </a:solidFill>
                <a:latin typeface="Helvetica" charset="0"/>
                <a:ea typeface="Osaka" charset="0"/>
                <a:cs typeface="Helvetica" charset="0"/>
              </a:rPr>
              <a:t>Exoplanet</a:t>
            </a:r>
            <a:r>
              <a:rPr lang="en-US" sz="3200" dirty="0" smtClean="0">
                <a:solidFill>
                  <a:schemeClr val="bg1"/>
                </a:solidFill>
                <a:latin typeface="Helvetica" charset="0"/>
                <a:ea typeface="Osaka" charset="0"/>
                <a:cs typeface="Helvetica" charset="0"/>
              </a:rPr>
              <a:t> Discoveries to Date</a:t>
            </a:r>
            <a:endParaRPr lang="en-US" sz="3200" dirty="0">
              <a:solidFill>
                <a:schemeClr val="bg1"/>
              </a:solidFill>
              <a:latin typeface="Helvetica" charset="0"/>
              <a:ea typeface="Osaka" charset="0"/>
              <a:cs typeface="Helvetica" charset="0"/>
            </a:endParaRPr>
          </a:p>
        </p:txBody>
      </p:sp>
      <p:sp>
        <p:nvSpPr>
          <p:cNvPr id="10" name="Rectangle 9"/>
          <p:cNvSpPr/>
          <p:nvPr/>
        </p:nvSpPr>
        <p:spPr bwMode="auto">
          <a:xfrm>
            <a:off x="1231900" y="774700"/>
            <a:ext cx="3835400" cy="4826000"/>
          </a:xfrm>
          <a:custGeom>
            <a:avLst/>
            <a:gdLst>
              <a:gd name="connsiteX0" fmla="*/ 0 w 4203700"/>
              <a:gd name="connsiteY0" fmla="*/ 0 h 4787900"/>
              <a:gd name="connsiteX1" fmla="*/ 4203700 w 4203700"/>
              <a:gd name="connsiteY1" fmla="*/ 0 h 4787900"/>
              <a:gd name="connsiteX2" fmla="*/ 4203700 w 4203700"/>
              <a:gd name="connsiteY2" fmla="*/ 4787900 h 4787900"/>
              <a:gd name="connsiteX3" fmla="*/ 0 w 4203700"/>
              <a:gd name="connsiteY3" fmla="*/ 4787900 h 4787900"/>
              <a:gd name="connsiteX4" fmla="*/ 0 w 4203700"/>
              <a:gd name="connsiteY4" fmla="*/ 0 h 4787900"/>
              <a:gd name="connsiteX0" fmla="*/ 0 w 4203700"/>
              <a:gd name="connsiteY0" fmla="*/ 0 h 4787900"/>
              <a:gd name="connsiteX1" fmla="*/ 4203700 w 4203700"/>
              <a:gd name="connsiteY1" fmla="*/ 0 h 4787900"/>
              <a:gd name="connsiteX2" fmla="*/ 3810000 w 4203700"/>
              <a:gd name="connsiteY2" fmla="*/ 3022600 h 4787900"/>
              <a:gd name="connsiteX3" fmla="*/ 0 w 4203700"/>
              <a:gd name="connsiteY3" fmla="*/ 4787900 h 4787900"/>
              <a:gd name="connsiteX4" fmla="*/ 0 w 4203700"/>
              <a:gd name="connsiteY4" fmla="*/ 0 h 4787900"/>
              <a:gd name="connsiteX0" fmla="*/ 0 w 3835400"/>
              <a:gd name="connsiteY0" fmla="*/ 0 h 4787900"/>
              <a:gd name="connsiteX1" fmla="*/ 3835400 w 3835400"/>
              <a:gd name="connsiteY1" fmla="*/ 25400 h 4787900"/>
              <a:gd name="connsiteX2" fmla="*/ 3810000 w 3835400"/>
              <a:gd name="connsiteY2" fmla="*/ 3022600 h 4787900"/>
              <a:gd name="connsiteX3" fmla="*/ 0 w 3835400"/>
              <a:gd name="connsiteY3" fmla="*/ 4787900 h 4787900"/>
              <a:gd name="connsiteX4" fmla="*/ 0 w 3835400"/>
              <a:gd name="connsiteY4" fmla="*/ 0 h 4787900"/>
              <a:gd name="connsiteX0" fmla="*/ 0 w 3835400"/>
              <a:gd name="connsiteY0" fmla="*/ 0 h 4470400"/>
              <a:gd name="connsiteX1" fmla="*/ 3835400 w 3835400"/>
              <a:gd name="connsiteY1" fmla="*/ 25400 h 4470400"/>
              <a:gd name="connsiteX2" fmla="*/ 3810000 w 3835400"/>
              <a:gd name="connsiteY2" fmla="*/ 3022600 h 4470400"/>
              <a:gd name="connsiteX3" fmla="*/ 12700 w 3835400"/>
              <a:gd name="connsiteY3" fmla="*/ 4470400 h 4470400"/>
              <a:gd name="connsiteX4" fmla="*/ 0 w 3835400"/>
              <a:gd name="connsiteY4" fmla="*/ 0 h 4470400"/>
              <a:gd name="connsiteX0" fmla="*/ 0 w 3835400"/>
              <a:gd name="connsiteY0" fmla="*/ 0 h 4470400"/>
              <a:gd name="connsiteX1" fmla="*/ 3835400 w 3835400"/>
              <a:gd name="connsiteY1" fmla="*/ 25400 h 4470400"/>
              <a:gd name="connsiteX2" fmla="*/ 3810000 w 3835400"/>
              <a:gd name="connsiteY2" fmla="*/ 3111500 h 4470400"/>
              <a:gd name="connsiteX3" fmla="*/ 12700 w 3835400"/>
              <a:gd name="connsiteY3" fmla="*/ 4470400 h 4470400"/>
              <a:gd name="connsiteX4" fmla="*/ 0 w 3835400"/>
              <a:gd name="connsiteY4" fmla="*/ 0 h 4470400"/>
              <a:gd name="connsiteX0" fmla="*/ 1221 w 3836621"/>
              <a:gd name="connsiteY0" fmla="*/ 0 h 4508500"/>
              <a:gd name="connsiteX1" fmla="*/ 3836621 w 3836621"/>
              <a:gd name="connsiteY1" fmla="*/ 25400 h 4508500"/>
              <a:gd name="connsiteX2" fmla="*/ 3811221 w 3836621"/>
              <a:gd name="connsiteY2" fmla="*/ 3111500 h 4508500"/>
              <a:gd name="connsiteX3" fmla="*/ 1221 w 3836621"/>
              <a:gd name="connsiteY3" fmla="*/ 4508500 h 4508500"/>
              <a:gd name="connsiteX4" fmla="*/ 1221 w 3836621"/>
              <a:gd name="connsiteY4" fmla="*/ 0 h 4508500"/>
              <a:gd name="connsiteX0" fmla="*/ 0 w 3835400"/>
              <a:gd name="connsiteY0" fmla="*/ 0 h 4826000"/>
              <a:gd name="connsiteX1" fmla="*/ 3835400 w 3835400"/>
              <a:gd name="connsiteY1" fmla="*/ 25400 h 4826000"/>
              <a:gd name="connsiteX2" fmla="*/ 3810000 w 3835400"/>
              <a:gd name="connsiteY2" fmla="*/ 3111500 h 4826000"/>
              <a:gd name="connsiteX3" fmla="*/ 12700 w 3835400"/>
              <a:gd name="connsiteY3" fmla="*/ 4826000 h 4826000"/>
              <a:gd name="connsiteX4" fmla="*/ 0 w 3835400"/>
              <a:gd name="connsiteY4" fmla="*/ 0 h 48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5400" h="4826000">
                <a:moveTo>
                  <a:pt x="0" y="0"/>
                </a:moveTo>
                <a:lnTo>
                  <a:pt x="3835400" y="25400"/>
                </a:lnTo>
                <a:lnTo>
                  <a:pt x="3810000" y="3111500"/>
                </a:lnTo>
                <a:lnTo>
                  <a:pt x="12700" y="4826000"/>
                </a:lnTo>
                <a:cubicBezTo>
                  <a:pt x="8467" y="3335867"/>
                  <a:pt x="4233" y="1490133"/>
                  <a:pt x="0" y="0"/>
                </a:cubicBezTo>
                <a:close/>
              </a:path>
            </a:pathLst>
          </a:custGeom>
          <a:solidFill>
            <a:srgbClr val="FF6FC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charset="0"/>
              <a:ea typeface="ＭＳ Ｐゴシック" charset="-128"/>
              <a:cs typeface="ＭＳ Ｐゴシック" charset="-128"/>
            </a:endParaRPr>
          </a:p>
        </p:txBody>
      </p:sp>
      <p:sp>
        <p:nvSpPr>
          <p:cNvPr id="7" name="Freeform 6"/>
          <p:cNvSpPr/>
          <p:nvPr/>
        </p:nvSpPr>
        <p:spPr>
          <a:xfrm>
            <a:off x="1231899" y="796616"/>
            <a:ext cx="5444930" cy="3508683"/>
          </a:xfrm>
          <a:custGeom>
            <a:avLst/>
            <a:gdLst>
              <a:gd name="connsiteX0" fmla="*/ 0 w 5359400"/>
              <a:gd name="connsiteY0" fmla="*/ 4445000 h 4445000"/>
              <a:gd name="connsiteX1" fmla="*/ 5359400 w 5359400"/>
              <a:gd name="connsiteY1" fmla="*/ 1384300 h 4445000"/>
              <a:gd name="connsiteX2" fmla="*/ 5334000 w 5359400"/>
              <a:gd name="connsiteY2" fmla="*/ 25400 h 4445000"/>
              <a:gd name="connsiteX3" fmla="*/ 12700 w 5359400"/>
              <a:gd name="connsiteY3" fmla="*/ 0 h 4445000"/>
              <a:gd name="connsiteX4" fmla="*/ 0 w 5359400"/>
              <a:gd name="connsiteY4" fmla="*/ 4445000 h 4445000"/>
              <a:gd name="connsiteX0" fmla="*/ 0 w 5334000"/>
              <a:gd name="connsiteY0" fmla="*/ 4445000 h 4445000"/>
              <a:gd name="connsiteX1" fmla="*/ 4619399 w 5334000"/>
              <a:gd name="connsiteY1" fmla="*/ 1987760 h 4445000"/>
              <a:gd name="connsiteX2" fmla="*/ 5334000 w 5334000"/>
              <a:gd name="connsiteY2" fmla="*/ 25400 h 4445000"/>
              <a:gd name="connsiteX3" fmla="*/ 12700 w 5334000"/>
              <a:gd name="connsiteY3" fmla="*/ 0 h 4445000"/>
              <a:gd name="connsiteX4" fmla="*/ 0 w 5334000"/>
              <a:gd name="connsiteY4" fmla="*/ 4445000 h 4445000"/>
              <a:gd name="connsiteX0" fmla="*/ 0 w 5334000"/>
              <a:gd name="connsiteY0" fmla="*/ 4445000 h 4445000"/>
              <a:gd name="connsiteX1" fmla="*/ 4630612 w 5334000"/>
              <a:gd name="connsiteY1" fmla="*/ 1575641 h 4445000"/>
              <a:gd name="connsiteX2" fmla="*/ 5334000 w 5334000"/>
              <a:gd name="connsiteY2" fmla="*/ 25400 h 4445000"/>
              <a:gd name="connsiteX3" fmla="*/ 12700 w 5334000"/>
              <a:gd name="connsiteY3" fmla="*/ 0 h 4445000"/>
              <a:gd name="connsiteX4" fmla="*/ 0 w 5334000"/>
              <a:gd name="connsiteY4" fmla="*/ 4445000 h 4445000"/>
              <a:gd name="connsiteX0" fmla="*/ 0 w 4840667"/>
              <a:gd name="connsiteY0" fmla="*/ 4445000 h 4445000"/>
              <a:gd name="connsiteX1" fmla="*/ 4630612 w 4840667"/>
              <a:gd name="connsiteY1" fmla="*/ 1575641 h 4445000"/>
              <a:gd name="connsiteX2" fmla="*/ 4840667 w 4840667"/>
              <a:gd name="connsiteY2" fmla="*/ 25400 h 4445000"/>
              <a:gd name="connsiteX3" fmla="*/ 12700 w 4840667"/>
              <a:gd name="connsiteY3" fmla="*/ 0 h 4445000"/>
              <a:gd name="connsiteX4" fmla="*/ 0 w 4840667"/>
              <a:gd name="connsiteY4" fmla="*/ 4445000 h 4445000"/>
              <a:gd name="connsiteX0" fmla="*/ 0 w 4840667"/>
              <a:gd name="connsiteY0" fmla="*/ 4445000 h 4445000"/>
              <a:gd name="connsiteX1" fmla="*/ 4451218 w 4840667"/>
              <a:gd name="connsiteY1" fmla="*/ 1693389 h 4445000"/>
              <a:gd name="connsiteX2" fmla="*/ 4840667 w 4840667"/>
              <a:gd name="connsiteY2" fmla="*/ 25400 h 4445000"/>
              <a:gd name="connsiteX3" fmla="*/ 12700 w 4840667"/>
              <a:gd name="connsiteY3" fmla="*/ 0 h 4445000"/>
              <a:gd name="connsiteX4" fmla="*/ 0 w 4840667"/>
              <a:gd name="connsiteY4" fmla="*/ 4445000 h 4445000"/>
              <a:gd name="connsiteX0" fmla="*/ 0 w 4807031"/>
              <a:gd name="connsiteY0" fmla="*/ 4449037 h 4449037"/>
              <a:gd name="connsiteX1" fmla="*/ 4451218 w 4807031"/>
              <a:gd name="connsiteY1" fmla="*/ 1697426 h 4449037"/>
              <a:gd name="connsiteX2" fmla="*/ 4807031 w 4807031"/>
              <a:gd name="connsiteY2" fmla="*/ 0 h 4449037"/>
              <a:gd name="connsiteX3" fmla="*/ 12700 w 4807031"/>
              <a:gd name="connsiteY3" fmla="*/ 4037 h 4449037"/>
              <a:gd name="connsiteX4" fmla="*/ 0 w 4807031"/>
              <a:gd name="connsiteY4" fmla="*/ 4449037 h 4449037"/>
              <a:gd name="connsiteX0" fmla="*/ 0 w 4807031"/>
              <a:gd name="connsiteY0" fmla="*/ 4066355 h 4066355"/>
              <a:gd name="connsiteX1" fmla="*/ 4451218 w 4807031"/>
              <a:gd name="connsiteY1" fmla="*/ 1697426 h 4066355"/>
              <a:gd name="connsiteX2" fmla="*/ 4807031 w 4807031"/>
              <a:gd name="connsiteY2" fmla="*/ 0 h 4066355"/>
              <a:gd name="connsiteX3" fmla="*/ 12700 w 4807031"/>
              <a:gd name="connsiteY3" fmla="*/ 4037 h 4066355"/>
              <a:gd name="connsiteX4" fmla="*/ 0 w 4807031"/>
              <a:gd name="connsiteY4" fmla="*/ 4066355 h 4066355"/>
              <a:gd name="connsiteX0" fmla="*/ 0 w 4807031"/>
              <a:gd name="connsiteY0" fmla="*/ 4066355 h 4066355"/>
              <a:gd name="connsiteX1" fmla="*/ 4395158 w 4807031"/>
              <a:gd name="connsiteY1" fmla="*/ 2374479 h 4066355"/>
              <a:gd name="connsiteX2" fmla="*/ 4807031 w 4807031"/>
              <a:gd name="connsiteY2" fmla="*/ 0 h 4066355"/>
              <a:gd name="connsiteX3" fmla="*/ 12700 w 4807031"/>
              <a:gd name="connsiteY3" fmla="*/ 4037 h 4066355"/>
              <a:gd name="connsiteX4" fmla="*/ 0 w 4807031"/>
              <a:gd name="connsiteY4" fmla="*/ 4066355 h 4066355"/>
              <a:gd name="connsiteX0" fmla="*/ 0 w 4807031"/>
              <a:gd name="connsiteY0" fmla="*/ 4066355 h 4066355"/>
              <a:gd name="connsiteX1" fmla="*/ 4428794 w 4807031"/>
              <a:gd name="connsiteY1" fmla="*/ 2433353 h 4066355"/>
              <a:gd name="connsiteX2" fmla="*/ 4807031 w 4807031"/>
              <a:gd name="connsiteY2" fmla="*/ 0 h 4066355"/>
              <a:gd name="connsiteX3" fmla="*/ 12700 w 4807031"/>
              <a:gd name="connsiteY3" fmla="*/ 4037 h 4066355"/>
              <a:gd name="connsiteX4" fmla="*/ 0 w 4807031"/>
              <a:gd name="connsiteY4" fmla="*/ 4066355 h 4066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7031" h="4066355">
                <a:moveTo>
                  <a:pt x="0" y="4066355"/>
                </a:moveTo>
                <a:lnTo>
                  <a:pt x="4428794" y="2433353"/>
                </a:lnTo>
                <a:lnTo>
                  <a:pt x="4807031" y="0"/>
                </a:lnTo>
                <a:lnTo>
                  <a:pt x="12700" y="4037"/>
                </a:lnTo>
                <a:cubicBezTo>
                  <a:pt x="8467" y="1489937"/>
                  <a:pt x="4233" y="2593155"/>
                  <a:pt x="0" y="4066355"/>
                </a:cubicBezTo>
                <a:close/>
              </a:path>
            </a:pathLst>
          </a:custGeom>
          <a:solidFill>
            <a:schemeClr val="accent1">
              <a:alpha val="50000"/>
            </a:schemeClr>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charset="0"/>
              <a:ea typeface="ＭＳ Ｐゴシック" charset="-128"/>
              <a:cs typeface="ＭＳ Ｐゴシック" charset="-128"/>
            </a:endParaRPr>
          </a:p>
        </p:txBody>
      </p:sp>
      <p:sp>
        <p:nvSpPr>
          <p:cNvPr id="11" name="Regular Pentagon 10"/>
          <p:cNvSpPr/>
          <p:nvPr/>
        </p:nvSpPr>
        <p:spPr bwMode="auto">
          <a:xfrm flipV="1">
            <a:off x="5054602" y="800108"/>
            <a:ext cx="1586113" cy="3581391"/>
          </a:xfrm>
          <a:custGeom>
            <a:avLst/>
            <a:gdLst>
              <a:gd name="connsiteX0" fmla="*/ 2 w 1536700"/>
              <a:gd name="connsiteY0" fmla="*/ 1309758 h 3429000"/>
              <a:gd name="connsiteX1" fmla="*/ 768350 w 1536700"/>
              <a:gd name="connsiteY1" fmla="*/ 0 h 3429000"/>
              <a:gd name="connsiteX2" fmla="*/ 1536698 w 1536700"/>
              <a:gd name="connsiteY2" fmla="*/ 1309758 h 3429000"/>
              <a:gd name="connsiteX3" fmla="*/ 1243215 w 1536700"/>
              <a:gd name="connsiteY3" fmla="*/ 3428991 h 3429000"/>
              <a:gd name="connsiteX4" fmla="*/ 293485 w 1536700"/>
              <a:gd name="connsiteY4" fmla="*/ 3428991 h 3429000"/>
              <a:gd name="connsiteX5" fmla="*/ 2 w 1536700"/>
              <a:gd name="connsiteY5" fmla="*/ 1309758 h 3429000"/>
              <a:gd name="connsiteX0" fmla="*/ 0 w 1536696"/>
              <a:gd name="connsiteY0" fmla="*/ 1309758 h 3441691"/>
              <a:gd name="connsiteX1" fmla="*/ 768348 w 1536696"/>
              <a:gd name="connsiteY1" fmla="*/ 0 h 3441691"/>
              <a:gd name="connsiteX2" fmla="*/ 1536696 w 1536696"/>
              <a:gd name="connsiteY2" fmla="*/ 1309758 h 3441691"/>
              <a:gd name="connsiteX3" fmla="*/ 1243213 w 1536696"/>
              <a:gd name="connsiteY3" fmla="*/ 3428991 h 3441691"/>
              <a:gd name="connsiteX4" fmla="*/ 14083 w 1536696"/>
              <a:gd name="connsiteY4" fmla="*/ 3441691 h 3441691"/>
              <a:gd name="connsiteX5" fmla="*/ 0 w 1536696"/>
              <a:gd name="connsiteY5" fmla="*/ 1309758 h 3441691"/>
              <a:gd name="connsiteX0" fmla="*/ 0 w 1536696"/>
              <a:gd name="connsiteY0" fmla="*/ 1309758 h 3441691"/>
              <a:gd name="connsiteX1" fmla="*/ 768348 w 1536696"/>
              <a:gd name="connsiteY1" fmla="*/ 0 h 3441691"/>
              <a:gd name="connsiteX2" fmla="*/ 1536696 w 1536696"/>
              <a:gd name="connsiteY2" fmla="*/ 1309758 h 3441691"/>
              <a:gd name="connsiteX3" fmla="*/ 1471813 w 1536696"/>
              <a:gd name="connsiteY3" fmla="*/ 3403591 h 3441691"/>
              <a:gd name="connsiteX4" fmla="*/ 14083 w 1536696"/>
              <a:gd name="connsiteY4" fmla="*/ 3441691 h 3441691"/>
              <a:gd name="connsiteX5" fmla="*/ 0 w 1536696"/>
              <a:gd name="connsiteY5" fmla="*/ 1309758 h 3441691"/>
              <a:gd name="connsiteX0" fmla="*/ 0 w 1586113"/>
              <a:gd name="connsiteY0" fmla="*/ 1309758 h 3441691"/>
              <a:gd name="connsiteX1" fmla="*/ 768348 w 1586113"/>
              <a:gd name="connsiteY1" fmla="*/ 0 h 3441691"/>
              <a:gd name="connsiteX2" fmla="*/ 1536696 w 1586113"/>
              <a:gd name="connsiteY2" fmla="*/ 1309758 h 3441691"/>
              <a:gd name="connsiteX3" fmla="*/ 1586113 w 1586113"/>
              <a:gd name="connsiteY3" fmla="*/ 3403591 h 3441691"/>
              <a:gd name="connsiteX4" fmla="*/ 14083 w 1586113"/>
              <a:gd name="connsiteY4" fmla="*/ 3441691 h 3441691"/>
              <a:gd name="connsiteX5" fmla="*/ 0 w 1586113"/>
              <a:gd name="connsiteY5" fmla="*/ 1309758 h 3441691"/>
              <a:gd name="connsiteX0" fmla="*/ 0 w 1586113"/>
              <a:gd name="connsiteY0" fmla="*/ 1487558 h 3619491"/>
              <a:gd name="connsiteX1" fmla="*/ 793748 w 1586113"/>
              <a:gd name="connsiteY1" fmla="*/ 0 h 3619491"/>
              <a:gd name="connsiteX2" fmla="*/ 1536696 w 1586113"/>
              <a:gd name="connsiteY2" fmla="*/ 14875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536696 w 1586113"/>
              <a:gd name="connsiteY2" fmla="*/ 14875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536696 w 1586113"/>
              <a:gd name="connsiteY2" fmla="*/ 14875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498596 w 1586113"/>
              <a:gd name="connsiteY2" fmla="*/ 15891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498596 w 1586113"/>
              <a:gd name="connsiteY2" fmla="*/ 15637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498596 w 1586113"/>
              <a:gd name="connsiteY2" fmla="*/ 15637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487558 h 3619491"/>
              <a:gd name="connsiteX1" fmla="*/ 793748 w 1586113"/>
              <a:gd name="connsiteY1" fmla="*/ 0 h 3619491"/>
              <a:gd name="connsiteX2" fmla="*/ 1498596 w 1586113"/>
              <a:gd name="connsiteY2" fmla="*/ 1563758 h 3619491"/>
              <a:gd name="connsiteX3" fmla="*/ 1586113 w 1586113"/>
              <a:gd name="connsiteY3" fmla="*/ 3581391 h 3619491"/>
              <a:gd name="connsiteX4" fmla="*/ 14083 w 1586113"/>
              <a:gd name="connsiteY4" fmla="*/ 3619491 h 3619491"/>
              <a:gd name="connsiteX5" fmla="*/ 0 w 1586113"/>
              <a:gd name="connsiteY5" fmla="*/ 1487558 h 3619491"/>
              <a:gd name="connsiteX0" fmla="*/ 0 w 1586113"/>
              <a:gd name="connsiteY0" fmla="*/ 1576458 h 3619491"/>
              <a:gd name="connsiteX1" fmla="*/ 793748 w 1586113"/>
              <a:gd name="connsiteY1" fmla="*/ 0 h 3619491"/>
              <a:gd name="connsiteX2" fmla="*/ 1498596 w 1586113"/>
              <a:gd name="connsiteY2" fmla="*/ 1563758 h 3619491"/>
              <a:gd name="connsiteX3" fmla="*/ 1586113 w 1586113"/>
              <a:gd name="connsiteY3" fmla="*/ 3581391 h 3619491"/>
              <a:gd name="connsiteX4" fmla="*/ 14083 w 1586113"/>
              <a:gd name="connsiteY4" fmla="*/ 3619491 h 3619491"/>
              <a:gd name="connsiteX5" fmla="*/ 0 w 1586113"/>
              <a:gd name="connsiteY5" fmla="*/ 1576458 h 3619491"/>
              <a:gd name="connsiteX0" fmla="*/ 0 w 1586113"/>
              <a:gd name="connsiteY0" fmla="*/ 1576458 h 3581391"/>
              <a:gd name="connsiteX1" fmla="*/ 793748 w 1586113"/>
              <a:gd name="connsiteY1" fmla="*/ 0 h 3581391"/>
              <a:gd name="connsiteX2" fmla="*/ 1498596 w 1586113"/>
              <a:gd name="connsiteY2" fmla="*/ 1563758 h 3581391"/>
              <a:gd name="connsiteX3" fmla="*/ 1586113 w 1586113"/>
              <a:gd name="connsiteY3" fmla="*/ 3581391 h 3581391"/>
              <a:gd name="connsiteX4" fmla="*/ 14083 w 1586113"/>
              <a:gd name="connsiteY4" fmla="*/ 3568691 h 3581391"/>
              <a:gd name="connsiteX5" fmla="*/ 0 w 1586113"/>
              <a:gd name="connsiteY5" fmla="*/ 1576458 h 358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113" h="3581391">
                <a:moveTo>
                  <a:pt x="0" y="1576458"/>
                </a:moveTo>
                <a:cubicBezTo>
                  <a:pt x="175683" y="1004405"/>
                  <a:pt x="389465" y="470453"/>
                  <a:pt x="793748" y="0"/>
                </a:cubicBezTo>
                <a:cubicBezTo>
                  <a:pt x="1282697" y="572053"/>
                  <a:pt x="1390647" y="1029805"/>
                  <a:pt x="1498596" y="1563758"/>
                </a:cubicBezTo>
                <a:lnTo>
                  <a:pt x="1586113" y="3581391"/>
                </a:lnTo>
                <a:lnTo>
                  <a:pt x="14083" y="3568691"/>
                </a:lnTo>
                <a:cubicBezTo>
                  <a:pt x="9389" y="2858047"/>
                  <a:pt x="4694" y="2287102"/>
                  <a:pt x="0" y="1576458"/>
                </a:cubicBezTo>
                <a:close/>
              </a:path>
            </a:pathLst>
          </a:cu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charset="0"/>
              <a:ea typeface="ＭＳ Ｐゴシック" charset="-128"/>
              <a:cs typeface="ＭＳ Ｐゴシック" charset="-128"/>
            </a:endParaRPr>
          </a:p>
        </p:txBody>
      </p:sp>
      <p:sp>
        <p:nvSpPr>
          <p:cNvPr id="13" name="Pie 12"/>
          <p:cNvSpPr/>
          <p:nvPr/>
        </p:nvSpPr>
        <p:spPr bwMode="auto">
          <a:xfrm rot="5400000">
            <a:off x="6734716" y="678166"/>
            <a:ext cx="1626948" cy="1877167"/>
          </a:xfrm>
          <a:custGeom>
            <a:avLst/>
            <a:gdLst>
              <a:gd name="connsiteX0" fmla="*/ 4032250 w 4032250"/>
              <a:gd name="connsiteY0" fmla="*/ 1946275 h 3892550"/>
              <a:gd name="connsiteX1" fmla="*/ 2016125 w 4032250"/>
              <a:gd name="connsiteY1" fmla="*/ 3892550 h 3892550"/>
              <a:gd name="connsiteX2" fmla="*/ 2016125 w 4032250"/>
              <a:gd name="connsiteY2" fmla="*/ 1946275 h 3892550"/>
              <a:gd name="connsiteX3" fmla="*/ 4032250 w 4032250"/>
              <a:gd name="connsiteY3" fmla="*/ 1946275 h 3892550"/>
              <a:gd name="connsiteX0" fmla="*/ 1457325 w 1457325"/>
              <a:gd name="connsiteY0" fmla="*/ 0 h 1971675"/>
              <a:gd name="connsiteX1" fmla="*/ 0 w 1457325"/>
              <a:gd name="connsiteY1" fmla="*/ 1971675 h 1971675"/>
              <a:gd name="connsiteX2" fmla="*/ 0 w 1457325"/>
              <a:gd name="connsiteY2" fmla="*/ 25400 h 1971675"/>
              <a:gd name="connsiteX3" fmla="*/ 1457325 w 1457325"/>
              <a:gd name="connsiteY3" fmla="*/ 0 h 1971675"/>
              <a:gd name="connsiteX0" fmla="*/ 1597025 w 1597025"/>
              <a:gd name="connsiteY0" fmla="*/ 0 h 1971675"/>
              <a:gd name="connsiteX1" fmla="*/ 0 w 1597025"/>
              <a:gd name="connsiteY1" fmla="*/ 1971675 h 1971675"/>
              <a:gd name="connsiteX2" fmla="*/ 0 w 1597025"/>
              <a:gd name="connsiteY2" fmla="*/ 25400 h 1971675"/>
              <a:gd name="connsiteX3" fmla="*/ 1597025 w 1597025"/>
              <a:gd name="connsiteY3" fmla="*/ 0 h 1971675"/>
              <a:gd name="connsiteX0" fmla="*/ 1597025 w 1597025"/>
              <a:gd name="connsiteY0" fmla="*/ 0 h 1920875"/>
              <a:gd name="connsiteX1" fmla="*/ 0 w 1597025"/>
              <a:gd name="connsiteY1" fmla="*/ 1920875 h 1920875"/>
              <a:gd name="connsiteX2" fmla="*/ 0 w 1597025"/>
              <a:gd name="connsiteY2" fmla="*/ 25400 h 1920875"/>
              <a:gd name="connsiteX3" fmla="*/ 1597025 w 1597025"/>
              <a:gd name="connsiteY3" fmla="*/ 0 h 1920875"/>
              <a:gd name="connsiteX0" fmla="*/ 1597025 w 1616362"/>
              <a:gd name="connsiteY0" fmla="*/ 0 h 2059516"/>
              <a:gd name="connsiteX1" fmla="*/ 949325 w 1616362"/>
              <a:gd name="connsiteY1" fmla="*/ 1679574 h 2059516"/>
              <a:gd name="connsiteX2" fmla="*/ 0 w 1616362"/>
              <a:gd name="connsiteY2" fmla="*/ 1920875 h 2059516"/>
              <a:gd name="connsiteX3" fmla="*/ 0 w 1616362"/>
              <a:gd name="connsiteY3" fmla="*/ 25400 h 2059516"/>
              <a:gd name="connsiteX4" fmla="*/ 1597025 w 1616362"/>
              <a:gd name="connsiteY4" fmla="*/ 0 h 2059516"/>
              <a:gd name="connsiteX0" fmla="*/ 1597025 w 1616362"/>
              <a:gd name="connsiteY0" fmla="*/ 0 h 2007435"/>
              <a:gd name="connsiteX1" fmla="*/ 949325 w 1616362"/>
              <a:gd name="connsiteY1" fmla="*/ 1679574 h 2007435"/>
              <a:gd name="connsiteX2" fmla="*/ 0 w 1616362"/>
              <a:gd name="connsiteY2" fmla="*/ 1920875 h 2007435"/>
              <a:gd name="connsiteX3" fmla="*/ 0 w 1616362"/>
              <a:gd name="connsiteY3" fmla="*/ 25400 h 2007435"/>
              <a:gd name="connsiteX4" fmla="*/ 1597025 w 1616362"/>
              <a:gd name="connsiteY4" fmla="*/ 0 h 2007435"/>
              <a:gd name="connsiteX0" fmla="*/ 1597025 w 1619102"/>
              <a:gd name="connsiteY0" fmla="*/ 0 h 2021086"/>
              <a:gd name="connsiteX1" fmla="*/ 1025528 w 1619102"/>
              <a:gd name="connsiteY1" fmla="*/ 1781174 h 2021086"/>
              <a:gd name="connsiteX2" fmla="*/ 0 w 1619102"/>
              <a:gd name="connsiteY2" fmla="*/ 1920875 h 2021086"/>
              <a:gd name="connsiteX3" fmla="*/ 0 w 1619102"/>
              <a:gd name="connsiteY3" fmla="*/ 25400 h 2021086"/>
              <a:gd name="connsiteX4" fmla="*/ 1597025 w 1619102"/>
              <a:gd name="connsiteY4" fmla="*/ 0 h 2021086"/>
              <a:gd name="connsiteX0" fmla="*/ 1597025 w 1619102"/>
              <a:gd name="connsiteY0" fmla="*/ 0 h 1920875"/>
              <a:gd name="connsiteX1" fmla="*/ 1025528 w 1619102"/>
              <a:gd name="connsiteY1" fmla="*/ 1781174 h 1920875"/>
              <a:gd name="connsiteX2" fmla="*/ 0 w 1619102"/>
              <a:gd name="connsiteY2" fmla="*/ 1920875 h 1920875"/>
              <a:gd name="connsiteX3" fmla="*/ 0 w 1619102"/>
              <a:gd name="connsiteY3" fmla="*/ 25400 h 1920875"/>
              <a:gd name="connsiteX4" fmla="*/ 1597025 w 1619102"/>
              <a:gd name="connsiteY4" fmla="*/ 0 h 1920875"/>
              <a:gd name="connsiteX0" fmla="*/ 1597025 w 1619102"/>
              <a:gd name="connsiteY0" fmla="*/ 0 h 1870075"/>
              <a:gd name="connsiteX1" fmla="*/ 1025528 w 1619102"/>
              <a:gd name="connsiteY1" fmla="*/ 1781174 h 1870075"/>
              <a:gd name="connsiteX2" fmla="*/ 12703 w 1619102"/>
              <a:gd name="connsiteY2" fmla="*/ 1870075 h 1870075"/>
              <a:gd name="connsiteX3" fmla="*/ 0 w 1619102"/>
              <a:gd name="connsiteY3" fmla="*/ 25400 h 1870075"/>
              <a:gd name="connsiteX4" fmla="*/ 1597025 w 1619102"/>
              <a:gd name="connsiteY4" fmla="*/ 0 h 1870075"/>
              <a:gd name="connsiteX0" fmla="*/ 1597025 w 1619102"/>
              <a:gd name="connsiteY0" fmla="*/ 0 h 1873626"/>
              <a:gd name="connsiteX1" fmla="*/ 1025528 w 1619102"/>
              <a:gd name="connsiteY1" fmla="*/ 1781174 h 1873626"/>
              <a:gd name="connsiteX2" fmla="*/ 12703 w 1619102"/>
              <a:gd name="connsiteY2" fmla="*/ 1870075 h 1873626"/>
              <a:gd name="connsiteX3" fmla="*/ 0 w 1619102"/>
              <a:gd name="connsiteY3" fmla="*/ 25400 h 1873626"/>
              <a:gd name="connsiteX4" fmla="*/ 1597025 w 1619102"/>
              <a:gd name="connsiteY4" fmla="*/ 0 h 1873626"/>
              <a:gd name="connsiteX0" fmla="*/ 1597025 w 1619102"/>
              <a:gd name="connsiteY0" fmla="*/ 0 h 1877167"/>
              <a:gd name="connsiteX1" fmla="*/ 1025528 w 1619102"/>
              <a:gd name="connsiteY1" fmla="*/ 1781174 h 1877167"/>
              <a:gd name="connsiteX2" fmla="*/ 12703 w 1619102"/>
              <a:gd name="connsiteY2" fmla="*/ 1870075 h 1877167"/>
              <a:gd name="connsiteX3" fmla="*/ 0 w 1619102"/>
              <a:gd name="connsiteY3" fmla="*/ 25400 h 1877167"/>
              <a:gd name="connsiteX4" fmla="*/ 1597025 w 1619102"/>
              <a:gd name="connsiteY4" fmla="*/ 0 h 1877167"/>
              <a:gd name="connsiteX0" fmla="*/ 1597025 w 1626948"/>
              <a:gd name="connsiteY0" fmla="*/ 0 h 1877167"/>
              <a:gd name="connsiteX1" fmla="*/ 1025528 w 1626948"/>
              <a:gd name="connsiteY1" fmla="*/ 1781174 h 1877167"/>
              <a:gd name="connsiteX2" fmla="*/ 12703 w 1626948"/>
              <a:gd name="connsiteY2" fmla="*/ 1870075 h 1877167"/>
              <a:gd name="connsiteX3" fmla="*/ 0 w 1626948"/>
              <a:gd name="connsiteY3" fmla="*/ 25400 h 1877167"/>
              <a:gd name="connsiteX4" fmla="*/ 1597025 w 1626948"/>
              <a:gd name="connsiteY4" fmla="*/ 0 h 187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948" h="1877167">
                <a:moveTo>
                  <a:pt x="1597025" y="0"/>
                </a:moveTo>
                <a:cubicBezTo>
                  <a:pt x="1721379" y="292629"/>
                  <a:pt x="1444102" y="1295928"/>
                  <a:pt x="1025528" y="1781174"/>
                </a:cubicBezTo>
                <a:cubicBezTo>
                  <a:pt x="683157" y="1847320"/>
                  <a:pt x="429160" y="1896004"/>
                  <a:pt x="12703" y="1870075"/>
                </a:cubicBezTo>
                <a:cubicBezTo>
                  <a:pt x="8469" y="1255183"/>
                  <a:pt x="4234" y="640292"/>
                  <a:pt x="0" y="25400"/>
                </a:cubicBezTo>
                <a:cubicBezTo>
                  <a:pt x="672042" y="25400"/>
                  <a:pt x="924983" y="0"/>
                  <a:pt x="1597025" y="0"/>
                </a:cubicBezTo>
                <a:close/>
              </a:path>
            </a:pathLst>
          </a:custGeom>
          <a:solidFill>
            <a:srgbClr val="FF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charset="0"/>
              <a:ea typeface="ＭＳ Ｐゴシック" charset="-128"/>
              <a:cs typeface="ＭＳ Ｐゴシック" charset="-128"/>
            </a:endParaRPr>
          </a:p>
        </p:txBody>
      </p:sp>
      <p:sp>
        <p:nvSpPr>
          <p:cNvPr id="20" name="Isosceles Triangle 11"/>
          <p:cNvSpPr/>
          <p:nvPr/>
        </p:nvSpPr>
        <p:spPr bwMode="auto">
          <a:xfrm flipV="1">
            <a:off x="1624287" y="800100"/>
            <a:ext cx="3468413" cy="879434"/>
          </a:xfrm>
          <a:custGeom>
            <a:avLst/>
            <a:gdLst>
              <a:gd name="connsiteX0" fmla="*/ 0 w 4470400"/>
              <a:gd name="connsiteY0" fmla="*/ 939800 h 939800"/>
              <a:gd name="connsiteX1" fmla="*/ 2290097 w 4470400"/>
              <a:gd name="connsiteY1" fmla="*/ 0 h 939800"/>
              <a:gd name="connsiteX2" fmla="*/ 4470400 w 4470400"/>
              <a:gd name="connsiteY2" fmla="*/ 939800 h 939800"/>
              <a:gd name="connsiteX3" fmla="*/ 0 w 4470400"/>
              <a:gd name="connsiteY3" fmla="*/ 939800 h 939800"/>
              <a:gd name="connsiteX0" fmla="*/ 0 w 3086100"/>
              <a:gd name="connsiteY0" fmla="*/ 939800 h 939800"/>
              <a:gd name="connsiteX1" fmla="*/ 2290097 w 3086100"/>
              <a:gd name="connsiteY1" fmla="*/ 0 h 939800"/>
              <a:gd name="connsiteX2" fmla="*/ 3086100 w 3086100"/>
              <a:gd name="connsiteY2" fmla="*/ 939800 h 939800"/>
              <a:gd name="connsiteX3" fmla="*/ 0 w 3086100"/>
              <a:gd name="connsiteY3" fmla="*/ 939800 h 939800"/>
              <a:gd name="connsiteX0" fmla="*/ 0 w 3086100"/>
              <a:gd name="connsiteY0" fmla="*/ 752384 h 752384"/>
              <a:gd name="connsiteX1" fmla="*/ 2182606 w 3086100"/>
              <a:gd name="connsiteY1" fmla="*/ 0 h 752384"/>
              <a:gd name="connsiteX2" fmla="*/ 3086100 w 3086100"/>
              <a:gd name="connsiteY2" fmla="*/ 752384 h 752384"/>
              <a:gd name="connsiteX3" fmla="*/ 0 w 3086100"/>
              <a:gd name="connsiteY3" fmla="*/ 752384 h 752384"/>
              <a:gd name="connsiteX0" fmla="*/ 0 w 2935613"/>
              <a:gd name="connsiteY0" fmla="*/ 763408 h 763408"/>
              <a:gd name="connsiteX1" fmla="*/ 2032119 w 2935613"/>
              <a:gd name="connsiteY1" fmla="*/ 0 h 763408"/>
              <a:gd name="connsiteX2" fmla="*/ 2935613 w 2935613"/>
              <a:gd name="connsiteY2" fmla="*/ 752384 h 763408"/>
              <a:gd name="connsiteX3" fmla="*/ 0 w 2935613"/>
              <a:gd name="connsiteY3" fmla="*/ 763408 h 763408"/>
            </a:gdLst>
            <a:ahLst/>
            <a:cxnLst>
              <a:cxn ang="0">
                <a:pos x="connsiteX0" y="connsiteY0"/>
              </a:cxn>
              <a:cxn ang="0">
                <a:pos x="connsiteX1" y="connsiteY1"/>
              </a:cxn>
              <a:cxn ang="0">
                <a:pos x="connsiteX2" y="connsiteY2"/>
              </a:cxn>
              <a:cxn ang="0">
                <a:pos x="connsiteX3" y="connsiteY3"/>
              </a:cxn>
            </a:cxnLst>
            <a:rect l="l" t="t" r="r" b="b"/>
            <a:pathLst>
              <a:path w="2935613" h="763408">
                <a:moveTo>
                  <a:pt x="0" y="763408"/>
                </a:moveTo>
                <a:lnTo>
                  <a:pt x="2032119" y="0"/>
                </a:lnTo>
                <a:lnTo>
                  <a:pt x="2935613" y="752384"/>
                </a:lnTo>
                <a:lnTo>
                  <a:pt x="0" y="763408"/>
                </a:lnTo>
                <a:close/>
              </a:path>
            </a:pathLst>
          </a:custGeom>
          <a:solidFill>
            <a:srgbClr val="FFFF00">
              <a:alpha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charset="0"/>
              <a:ea typeface="ＭＳ Ｐゴシック" charset="-128"/>
              <a:cs typeface="ＭＳ Ｐゴシック" charset="-128"/>
            </a:endParaRPr>
          </a:p>
        </p:txBody>
      </p:sp>
      <p:sp>
        <p:nvSpPr>
          <p:cNvPr id="25" name="Isosceles Triangle 11"/>
          <p:cNvSpPr/>
          <p:nvPr/>
        </p:nvSpPr>
        <p:spPr bwMode="auto">
          <a:xfrm flipV="1">
            <a:off x="3580087" y="774699"/>
            <a:ext cx="2452413" cy="917534"/>
          </a:xfrm>
          <a:custGeom>
            <a:avLst/>
            <a:gdLst>
              <a:gd name="connsiteX0" fmla="*/ 0 w 4470400"/>
              <a:gd name="connsiteY0" fmla="*/ 939800 h 939800"/>
              <a:gd name="connsiteX1" fmla="*/ 2290097 w 4470400"/>
              <a:gd name="connsiteY1" fmla="*/ 0 h 939800"/>
              <a:gd name="connsiteX2" fmla="*/ 4470400 w 4470400"/>
              <a:gd name="connsiteY2" fmla="*/ 939800 h 939800"/>
              <a:gd name="connsiteX3" fmla="*/ 0 w 4470400"/>
              <a:gd name="connsiteY3" fmla="*/ 939800 h 939800"/>
              <a:gd name="connsiteX0" fmla="*/ 0 w 3086100"/>
              <a:gd name="connsiteY0" fmla="*/ 939800 h 939800"/>
              <a:gd name="connsiteX1" fmla="*/ 2290097 w 3086100"/>
              <a:gd name="connsiteY1" fmla="*/ 0 h 939800"/>
              <a:gd name="connsiteX2" fmla="*/ 3086100 w 3086100"/>
              <a:gd name="connsiteY2" fmla="*/ 939800 h 939800"/>
              <a:gd name="connsiteX3" fmla="*/ 0 w 3086100"/>
              <a:gd name="connsiteY3" fmla="*/ 939800 h 939800"/>
              <a:gd name="connsiteX0" fmla="*/ 0 w 3086100"/>
              <a:gd name="connsiteY0" fmla="*/ 752384 h 752384"/>
              <a:gd name="connsiteX1" fmla="*/ 2182606 w 3086100"/>
              <a:gd name="connsiteY1" fmla="*/ 0 h 752384"/>
              <a:gd name="connsiteX2" fmla="*/ 3086100 w 3086100"/>
              <a:gd name="connsiteY2" fmla="*/ 752384 h 752384"/>
              <a:gd name="connsiteX3" fmla="*/ 0 w 3086100"/>
              <a:gd name="connsiteY3" fmla="*/ 752384 h 752384"/>
              <a:gd name="connsiteX0" fmla="*/ 0 w 2935613"/>
              <a:gd name="connsiteY0" fmla="*/ 763408 h 763408"/>
              <a:gd name="connsiteX1" fmla="*/ 2032119 w 2935613"/>
              <a:gd name="connsiteY1" fmla="*/ 0 h 763408"/>
              <a:gd name="connsiteX2" fmla="*/ 2935613 w 2935613"/>
              <a:gd name="connsiteY2" fmla="*/ 752384 h 763408"/>
              <a:gd name="connsiteX3" fmla="*/ 0 w 2935613"/>
              <a:gd name="connsiteY3" fmla="*/ 763408 h 763408"/>
              <a:gd name="connsiteX0" fmla="*/ 0 w 2032119"/>
              <a:gd name="connsiteY0" fmla="*/ 763408 h 763408"/>
              <a:gd name="connsiteX1" fmla="*/ 2032119 w 2032119"/>
              <a:gd name="connsiteY1" fmla="*/ 0 h 763408"/>
              <a:gd name="connsiteX2" fmla="*/ 1656471 w 2032119"/>
              <a:gd name="connsiteY2" fmla="*/ 752384 h 763408"/>
              <a:gd name="connsiteX3" fmla="*/ 0 w 2032119"/>
              <a:gd name="connsiteY3" fmla="*/ 763408 h 763408"/>
              <a:gd name="connsiteX0" fmla="*/ 0 w 1656471"/>
              <a:gd name="connsiteY0" fmla="*/ 575992 h 575992"/>
              <a:gd name="connsiteX1" fmla="*/ 1268934 w 1656471"/>
              <a:gd name="connsiteY1" fmla="*/ 0 h 575992"/>
              <a:gd name="connsiteX2" fmla="*/ 1656471 w 1656471"/>
              <a:gd name="connsiteY2" fmla="*/ 564968 h 575992"/>
              <a:gd name="connsiteX3" fmla="*/ 0 w 1656471"/>
              <a:gd name="connsiteY3" fmla="*/ 575992 h 575992"/>
              <a:gd name="connsiteX0" fmla="*/ 0 w 1656471"/>
              <a:gd name="connsiteY0" fmla="*/ 620090 h 620090"/>
              <a:gd name="connsiteX1" fmla="*/ 1537661 w 1656471"/>
              <a:gd name="connsiteY1" fmla="*/ 0 h 620090"/>
              <a:gd name="connsiteX2" fmla="*/ 1656471 w 1656471"/>
              <a:gd name="connsiteY2" fmla="*/ 609066 h 620090"/>
              <a:gd name="connsiteX3" fmla="*/ 0 w 1656471"/>
              <a:gd name="connsiteY3" fmla="*/ 620090 h 620090"/>
              <a:gd name="connsiteX0" fmla="*/ 0 w 1753213"/>
              <a:gd name="connsiteY0" fmla="*/ 620090 h 983898"/>
              <a:gd name="connsiteX1" fmla="*/ 1537661 w 1753213"/>
              <a:gd name="connsiteY1" fmla="*/ 0 h 983898"/>
              <a:gd name="connsiteX2" fmla="*/ 1753213 w 1753213"/>
              <a:gd name="connsiteY2" fmla="*/ 983898 h 983898"/>
              <a:gd name="connsiteX3" fmla="*/ 0 w 1753213"/>
              <a:gd name="connsiteY3" fmla="*/ 620090 h 983898"/>
              <a:gd name="connsiteX0" fmla="*/ 0 w 1946697"/>
              <a:gd name="connsiteY0" fmla="*/ 620090 h 994922"/>
              <a:gd name="connsiteX1" fmla="*/ 1537661 w 1946697"/>
              <a:gd name="connsiteY1" fmla="*/ 0 h 994922"/>
              <a:gd name="connsiteX2" fmla="*/ 1946697 w 1946697"/>
              <a:gd name="connsiteY2" fmla="*/ 994922 h 994922"/>
              <a:gd name="connsiteX3" fmla="*/ 0 w 1946697"/>
              <a:gd name="connsiteY3" fmla="*/ 620090 h 994922"/>
              <a:gd name="connsiteX0" fmla="*/ 0 w 2086435"/>
              <a:gd name="connsiteY0" fmla="*/ 620090 h 972873"/>
              <a:gd name="connsiteX1" fmla="*/ 1537661 w 2086435"/>
              <a:gd name="connsiteY1" fmla="*/ 0 h 972873"/>
              <a:gd name="connsiteX2" fmla="*/ 2086435 w 2086435"/>
              <a:gd name="connsiteY2" fmla="*/ 972873 h 972873"/>
              <a:gd name="connsiteX3" fmla="*/ 0 w 2086435"/>
              <a:gd name="connsiteY3" fmla="*/ 620090 h 972873"/>
              <a:gd name="connsiteX0" fmla="*/ 0 w 2086435"/>
              <a:gd name="connsiteY0" fmla="*/ 432674 h 785457"/>
              <a:gd name="connsiteX1" fmla="*/ 1591406 w 2086435"/>
              <a:gd name="connsiteY1" fmla="*/ 0 h 785457"/>
              <a:gd name="connsiteX2" fmla="*/ 2086435 w 2086435"/>
              <a:gd name="connsiteY2" fmla="*/ 785457 h 785457"/>
              <a:gd name="connsiteX3" fmla="*/ 0 w 2086435"/>
              <a:gd name="connsiteY3" fmla="*/ 432674 h 785457"/>
              <a:gd name="connsiteX0" fmla="*/ 0 w 2075686"/>
              <a:gd name="connsiteY0" fmla="*/ 785457 h 785457"/>
              <a:gd name="connsiteX1" fmla="*/ 1580657 w 2075686"/>
              <a:gd name="connsiteY1" fmla="*/ 0 h 785457"/>
              <a:gd name="connsiteX2" fmla="*/ 2075686 w 2075686"/>
              <a:gd name="connsiteY2" fmla="*/ 785457 h 785457"/>
              <a:gd name="connsiteX3" fmla="*/ 0 w 2075686"/>
              <a:gd name="connsiteY3" fmla="*/ 785457 h 785457"/>
              <a:gd name="connsiteX0" fmla="*/ 0 w 2075686"/>
              <a:gd name="connsiteY0" fmla="*/ 730335 h 730335"/>
              <a:gd name="connsiteX1" fmla="*/ 1645152 w 2075686"/>
              <a:gd name="connsiteY1" fmla="*/ 0 h 730335"/>
              <a:gd name="connsiteX2" fmla="*/ 2075686 w 2075686"/>
              <a:gd name="connsiteY2" fmla="*/ 730335 h 730335"/>
              <a:gd name="connsiteX3" fmla="*/ 0 w 2075686"/>
              <a:gd name="connsiteY3" fmla="*/ 730335 h 730335"/>
              <a:gd name="connsiteX0" fmla="*/ 0 w 2075686"/>
              <a:gd name="connsiteY0" fmla="*/ 763408 h 763408"/>
              <a:gd name="connsiteX1" fmla="*/ 1645152 w 2075686"/>
              <a:gd name="connsiteY1" fmla="*/ 0 h 763408"/>
              <a:gd name="connsiteX2" fmla="*/ 2075686 w 2075686"/>
              <a:gd name="connsiteY2" fmla="*/ 763408 h 763408"/>
              <a:gd name="connsiteX3" fmla="*/ 0 w 2075686"/>
              <a:gd name="connsiteY3" fmla="*/ 763408 h 763408"/>
              <a:gd name="connsiteX0" fmla="*/ 0 w 2075686"/>
              <a:gd name="connsiteY0" fmla="*/ 796481 h 796481"/>
              <a:gd name="connsiteX1" fmla="*/ 1645152 w 2075686"/>
              <a:gd name="connsiteY1" fmla="*/ 0 h 796481"/>
              <a:gd name="connsiteX2" fmla="*/ 2075686 w 2075686"/>
              <a:gd name="connsiteY2" fmla="*/ 763408 h 796481"/>
              <a:gd name="connsiteX3" fmla="*/ 0 w 2075686"/>
              <a:gd name="connsiteY3" fmla="*/ 796481 h 796481"/>
            </a:gdLst>
            <a:ahLst/>
            <a:cxnLst>
              <a:cxn ang="0">
                <a:pos x="connsiteX0" y="connsiteY0"/>
              </a:cxn>
              <a:cxn ang="0">
                <a:pos x="connsiteX1" y="connsiteY1"/>
              </a:cxn>
              <a:cxn ang="0">
                <a:pos x="connsiteX2" y="connsiteY2"/>
              </a:cxn>
              <a:cxn ang="0">
                <a:pos x="connsiteX3" y="connsiteY3"/>
              </a:cxn>
            </a:cxnLst>
            <a:rect l="l" t="t" r="r" b="b"/>
            <a:pathLst>
              <a:path w="2075686" h="796481">
                <a:moveTo>
                  <a:pt x="0" y="796481"/>
                </a:moveTo>
                <a:lnTo>
                  <a:pt x="1645152" y="0"/>
                </a:lnTo>
                <a:lnTo>
                  <a:pt x="2075686" y="763408"/>
                </a:lnTo>
                <a:lnTo>
                  <a:pt x="0" y="796481"/>
                </a:lnTo>
                <a:close/>
              </a:path>
            </a:pathLst>
          </a:custGeom>
          <a:solidFill>
            <a:srgbClr val="FFFF00">
              <a:alpha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Helvetica" charset="0"/>
              <a:ea typeface="ＭＳ Ｐゴシック" charset="-128"/>
              <a:cs typeface="ＭＳ Ｐゴシック" charset="-128"/>
            </a:endParaRPr>
          </a:p>
        </p:txBody>
      </p:sp>
      <p:sp>
        <p:nvSpPr>
          <p:cNvPr id="17" name="TextBox 16"/>
          <p:cNvSpPr txBox="1"/>
          <p:nvPr/>
        </p:nvSpPr>
        <p:spPr>
          <a:xfrm>
            <a:off x="6286500" y="4368800"/>
            <a:ext cx="2133600" cy="1754327"/>
          </a:xfrm>
          <a:prstGeom prst="rect">
            <a:avLst/>
          </a:prstGeom>
          <a:noFill/>
        </p:spPr>
        <p:txBody>
          <a:bodyPr wrap="square" rtlCol="0">
            <a:spAutoFit/>
          </a:bodyPr>
          <a:lstStyle/>
          <a:p>
            <a:pPr algn="r"/>
            <a:r>
              <a:rPr lang="en-US" dirty="0" smtClean="0">
                <a:solidFill>
                  <a:srgbClr val="0000FF"/>
                </a:solidFill>
              </a:rPr>
              <a:t>Radial Velocity</a:t>
            </a:r>
          </a:p>
          <a:p>
            <a:pPr algn="r"/>
            <a:r>
              <a:rPr lang="en-US" dirty="0" smtClean="0">
                <a:solidFill>
                  <a:srgbClr val="FF0000"/>
                </a:solidFill>
              </a:rPr>
              <a:t>Transit</a:t>
            </a:r>
          </a:p>
          <a:p>
            <a:pPr algn="r"/>
            <a:r>
              <a:rPr lang="en-US" i="1" dirty="0" err="1" smtClean="0">
                <a:solidFill>
                  <a:srgbClr val="FF6FCF"/>
                </a:solidFill>
              </a:rPr>
              <a:t>Kepler</a:t>
            </a:r>
            <a:endParaRPr lang="en-US" i="1" dirty="0" smtClean="0">
              <a:solidFill>
                <a:srgbClr val="FF6FCF"/>
              </a:solidFill>
            </a:endParaRPr>
          </a:p>
          <a:p>
            <a:pPr algn="r"/>
            <a:r>
              <a:rPr lang="en-US" dirty="0" smtClean="0">
                <a:solidFill>
                  <a:srgbClr val="FF8000"/>
                </a:solidFill>
              </a:rPr>
              <a:t>Direct Imaging</a:t>
            </a:r>
          </a:p>
          <a:p>
            <a:pPr algn="r"/>
            <a:r>
              <a:rPr lang="en-US" dirty="0" err="1" smtClean="0">
                <a:solidFill>
                  <a:srgbClr val="008000"/>
                </a:solidFill>
              </a:rPr>
              <a:t>Microlensing</a:t>
            </a:r>
            <a:endParaRPr lang="en-US" dirty="0" smtClean="0">
              <a:solidFill>
                <a:srgbClr val="008000"/>
              </a:solidFill>
            </a:endParaRPr>
          </a:p>
          <a:p>
            <a:pPr algn="r"/>
            <a:r>
              <a:rPr lang="en-US" dirty="0" smtClean="0">
                <a:solidFill>
                  <a:srgbClr val="BFBF00"/>
                </a:solidFill>
              </a:rPr>
              <a:t>Astrometry</a:t>
            </a:r>
          </a:p>
        </p:txBody>
      </p:sp>
    </p:spTree>
    <p:extLst>
      <p:ext uri="{BB962C8B-B14F-4D97-AF65-F5344CB8AC3E}">
        <p14:creationId xmlns:p14="http://schemas.microsoft.com/office/powerpoint/2010/main" val="147556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1" grpId="0" animBg="1"/>
      <p:bldP spid="13" grpId="0" animBg="1"/>
      <p:bldP spid="20"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5209" t="7400" b="4150"/>
          <a:stretch/>
        </p:blipFill>
        <p:spPr>
          <a:xfrm>
            <a:off x="0" y="0"/>
            <a:ext cx="9143285" cy="6858000"/>
          </a:xfrm>
          <a:prstGeom prst="rect">
            <a:avLst/>
          </a:prstGeom>
        </p:spPr>
      </p:pic>
      <p:sp>
        <p:nvSpPr>
          <p:cNvPr id="2" name="Title 1"/>
          <p:cNvSpPr>
            <a:spLocks noGrp="1"/>
          </p:cNvSpPr>
          <p:nvPr>
            <p:ph type="title"/>
          </p:nvPr>
        </p:nvSpPr>
        <p:spPr/>
        <p:txBody>
          <a:bodyPr/>
          <a:lstStyle/>
          <a:p>
            <a:r>
              <a:rPr lang="en-US" i="1" dirty="0" err="1" smtClean="0"/>
              <a:t>Kepler</a:t>
            </a:r>
            <a:r>
              <a:rPr lang="en-US" dirty="0"/>
              <a:t> </a:t>
            </a:r>
            <a:r>
              <a:rPr lang="en-US" dirty="0" smtClean="0"/>
              <a:t>Mission</a:t>
            </a:r>
            <a:endParaRPr lang="en-US" dirty="0"/>
          </a:p>
        </p:txBody>
      </p:sp>
      <p:sp>
        <p:nvSpPr>
          <p:cNvPr id="3" name="Content Placeholder 2"/>
          <p:cNvSpPr>
            <a:spLocks noGrp="1"/>
          </p:cNvSpPr>
          <p:nvPr>
            <p:ph idx="1"/>
          </p:nvPr>
        </p:nvSpPr>
        <p:spPr>
          <a:xfrm>
            <a:off x="368300" y="1651000"/>
            <a:ext cx="8686800" cy="4525963"/>
          </a:xfrm>
        </p:spPr>
        <p:txBody>
          <a:bodyPr>
            <a:noAutofit/>
          </a:bodyPr>
          <a:lstStyle/>
          <a:p>
            <a:pPr marL="0" indent="0">
              <a:buNone/>
            </a:pPr>
            <a:r>
              <a:rPr lang="en-US" sz="2400" dirty="0"/>
              <a:t>		</a:t>
            </a:r>
            <a:endParaRPr lang="en-US" sz="2400" dirty="0">
              <a:solidFill>
                <a:srgbClr val="D447FF"/>
              </a:solidFill>
            </a:endParaRPr>
          </a:p>
        </p:txBody>
      </p:sp>
      <p:pic>
        <p:nvPicPr>
          <p:cNvPr id="10" name="Picture 9" descr="Kepler_sc_v02_cmyk_blk_300.tif"/>
          <p:cNvPicPr>
            <a:picLocks noChangeAspect="1"/>
          </p:cNvPicPr>
          <p:nvPr/>
        </p:nvPicPr>
        <p:blipFill>
          <a:blip r:embed="rId4" cstate="print">
            <a:extLst>
              <a:ext uri="{BEBA8EAE-BF5A-486C-A8C5-ECC9F3942E4B}">
                <a14:imgProps xmlns:a14="http://schemas.microsoft.com/office/drawing/2010/main">
                  <a14:imgLayer r:embed="rId5">
                    <a14:imgEffect>
                      <a14:backgroundRemoval t="649" b="99578" l="0" r="100000">
                        <a14:foregroundMark x1="78152" y1="88506" x2="78152" y2="91136"/>
                        <a14:foregroundMark x1="60828" y1="94058" x2="60828" y2="94058"/>
                        <a14:foregroundMark x1="65236" y1="92727" x2="65236" y2="92727"/>
                        <a14:foregroundMark x1="57347" y1="95357" x2="57347" y2="95357"/>
                      </a14:backgroundRemoval>
                    </a14:imgEffect>
                  </a14:imgLayer>
                </a14:imgProps>
              </a:ext>
              <a:ext uri="{28A0092B-C50C-407E-A947-70E740481C1C}">
                <a14:useLocalDpi xmlns:a14="http://schemas.microsoft.com/office/drawing/2010/main" val="0"/>
              </a:ext>
            </a:extLst>
          </a:blip>
          <a:stretch>
            <a:fillRect/>
          </a:stretch>
        </p:blipFill>
        <p:spPr>
          <a:xfrm rot="19619040">
            <a:off x="4721017" y="2981474"/>
            <a:ext cx="3073454" cy="3660950"/>
          </a:xfrm>
          <a:prstGeom prst="rect">
            <a:avLst/>
          </a:prstGeom>
        </p:spPr>
      </p:pic>
    </p:spTree>
    <p:extLst>
      <p:ext uri="{BB962C8B-B14F-4D97-AF65-F5344CB8AC3E}">
        <p14:creationId xmlns:p14="http://schemas.microsoft.com/office/powerpoint/2010/main" val="141133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 y="-195262"/>
            <a:ext cx="8940800" cy="1143000"/>
          </a:xfrm>
        </p:spPr>
        <p:txBody>
          <a:bodyPr>
            <a:normAutofit/>
          </a:bodyPr>
          <a:lstStyle/>
          <a:p>
            <a:r>
              <a:rPr lang="en-US" sz="3600" dirty="0" smtClean="0">
                <a:solidFill>
                  <a:schemeClr val="bg1"/>
                </a:solidFill>
              </a:rPr>
              <a:t>Planet Occurrence from </a:t>
            </a:r>
            <a:r>
              <a:rPr lang="en-US" sz="3600" i="1" dirty="0" err="1" smtClean="0">
                <a:solidFill>
                  <a:schemeClr val="bg1"/>
                </a:solidFill>
              </a:rPr>
              <a:t>Kepler</a:t>
            </a:r>
            <a:r>
              <a:rPr lang="en-US" sz="3600" dirty="0" smtClean="0">
                <a:solidFill>
                  <a:schemeClr val="bg1"/>
                </a:solidFill>
              </a:rPr>
              <a:t> (Incomplete)</a:t>
            </a:r>
            <a:endParaRPr lang="en-US" sz="3600" dirty="0">
              <a:solidFill>
                <a:schemeClr val="bg1"/>
              </a:solidFill>
            </a:endParaRPr>
          </a:p>
        </p:txBody>
      </p:sp>
      <p:pic>
        <p:nvPicPr>
          <p:cNvPr id="4" name="Picture 3" descr="Screen Shot 2015-08-10 at 9.03.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39" y="698500"/>
            <a:ext cx="1844461" cy="1912876"/>
          </a:xfrm>
          <a:prstGeom prst="rect">
            <a:avLst/>
          </a:prstGeom>
          <a:ln>
            <a:noFill/>
          </a:ln>
          <a:effectLst>
            <a:outerShdw blurRad="292100" dist="139700" dir="2700000" algn="tl" rotWithShape="0">
              <a:srgbClr val="333333">
                <a:alpha val="65000"/>
              </a:srgbClr>
            </a:outerShdw>
          </a:effectLst>
        </p:spPr>
      </p:pic>
      <p:pic>
        <p:nvPicPr>
          <p:cNvPr id="5" name="Picture 4" descr="Screen Shot 2015-08-10 at 9.03.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524" y="685800"/>
            <a:ext cx="2157828" cy="1638300"/>
          </a:xfrm>
          <a:prstGeom prst="rect">
            <a:avLst/>
          </a:prstGeom>
          <a:ln>
            <a:noFill/>
          </a:ln>
          <a:effectLst>
            <a:outerShdw blurRad="292100" dist="139700" dir="2700000" algn="tl" rotWithShape="0">
              <a:srgbClr val="333333">
                <a:alpha val="65000"/>
              </a:srgbClr>
            </a:outerShdw>
          </a:effectLst>
        </p:spPr>
      </p:pic>
      <p:pic>
        <p:nvPicPr>
          <p:cNvPr id="6" name="Picture 5" descr="Screen Shot 2015-08-10 at 9.04.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7304" y="889000"/>
            <a:ext cx="2088445" cy="1524000"/>
          </a:xfrm>
          <a:prstGeom prst="rect">
            <a:avLst/>
          </a:prstGeom>
          <a:ln>
            <a:noFill/>
          </a:ln>
          <a:effectLst>
            <a:outerShdw blurRad="292100" dist="139700" dir="2700000" algn="tl" rotWithShape="0">
              <a:srgbClr val="333333">
                <a:alpha val="65000"/>
              </a:srgbClr>
            </a:outerShdw>
          </a:effectLst>
        </p:spPr>
      </p:pic>
      <p:pic>
        <p:nvPicPr>
          <p:cNvPr id="7" name="Picture 6" descr="Screen Shot 2015-08-10 at 9.05.45 PM.png"/>
          <p:cNvPicPr>
            <a:picLocks noChangeAspect="1"/>
          </p:cNvPicPr>
          <p:nvPr/>
        </p:nvPicPr>
        <p:blipFill rotWithShape="1">
          <a:blip r:embed="rId6">
            <a:extLst>
              <a:ext uri="{28A0092B-C50C-407E-A947-70E740481C1C}">
                <a14:useLocalDpi xmlns:a14="http://schemas.microsoft.com/office/drawing/2010/main" val="0"/>
              </a:ext>
            </a:extLst>
          </a:blip>
          <a:srcRect l="2983" t="27093" r="30625" b="3941"/>
          <a:stretch/>
        </p:blipFill>
        <p:spPr>
          <a:xfrm>
            <a:off x="6819900" y="2628900"/>
            <a:ext cx="1803400" cy="1778000"/>
          </a:xfrm>
          <a:prstGeom prst="rect">
            <a:avLst/>
          </a:prstGeom>
          <a:ln>
            <a:noFill/>
          </a:ln>
          <a:effectLst>
            <a:outerShdw blurRad="292100" dist="139700" dir="2700000" algn="tl" rotWithShape="0">
              <a:srgbClr val="333333">
                <a:alpha val="65000"/>
              </a:srgbClr>
            </a:outerShdw>
          </a:effectLst>
        </p:spPr>
      </p:pic>
      <p:pic>
        <p:nvPicPr>
          <p:cNvPr id="8" name="Picture 7" descr="Screen Shot 2015-08-10 at 9.10.1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7950" y="2768600"/>
            <a:ext cx="1765379" cy="1409700"/>
          </a:xfrm>
          <a:prstGeom prst="rect">
            <a:avLst/>
          </a:prstGeom>
          <a:ln>
            <a:noFill/>
          </a:ln>
          <a:effectLst>
            <a:outerShdw blurRad="292100" dist="139700" dir="2700000" algn="tl" rotWithShape="0">
              <a:srgbClr val="333333">
                <a:alpha val="65000"/>
              </a:srgbClr>
            </a:outerShdw>
          </a:effectLst>
        </p:spPr>
      </p:pic>
      <p:pic>
        <p:nvPicPr>
          <p:cNvPr id="9" name="Picture 8" descr="Screen Shot 2015-08-10 at 9.14.14 PM.png"/>
          <p:cNvPicPr>
            <a:picLocks noChangeAspect="1"/>
          </p:cNvPicPr>
          <p:nvPr/>
        </p:nvPicPr>
        <p:blipFill rotWithShape="1">
          <a:blip r:embed="rId8">
            <a:extLst>
              <a:ext uri="{28A0092B-C50C-407E-A947-70E740481C1C}">
                <a14:useLocalDpi xmlns:a14="http://schemas.microsoft.com/office/drawing/2010/main" val="0"/>
              </a:ext>
            </a:extLst>
          </a:blip>
          <a:srcRect t="6207" r="2983"/>
          <a:stretch/>
        </p:blipFill>
        <p:spPr>
          <a:xfrm>
            <a:off x="5830723" y="4699000"/>
            <a:ext cx="2271878" cy="1727199"/>
          </a:xfrm>
          <a:prstGeom prst="rect">
            <a:avLst/>
          </a:prstGeom>
          <a:ln>
            <a:noFill/>
          </a:ln>
          <a:effectLst>
            <a:outerShdw blurRad="292100" dist="139700" dir="2700000" algn="tl" rotWithShape="0">
              <a:srgbClr val="333333">
                <a:alpha val="65000"/>
              </a:srgbClr>
            </a:outerShdw>
          </a:effectLst>
        </p:spPr>
      </p:pic>
      <p:pic>
        <p:nvPicPr>
          <p:cNvPr id="10" name="Picture 9" descr="Screen Shot 2015-08-10 at 9.16.06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136" y="4648200"/>
            <a:ext cx="2527563" cy="1790700"/>
          </a:xfrm>
          <a:prstGeom prst="rect">
            <a:avLst/>
          </a:prstGeom>
          <a:ln>
            <a:noFill/>
          </a:ln>
          <a:effectLst>
            <a:outerShdw blurRad="292100" dist="139700" dir="2700000" algn="tl" rotWithShape="0">
              <a:srgbClr val="333333">
                <a:alpha val="65000"/>
              </a:srgbClr>
            </a:outerShdw>
          </a:effectLst>
        </p:spPr>
      </p:pic>
      <p:pic>
        <p:nvPicPr>
          <p:cNvPr id="11" name="Picture 10" descr="Screen Shot 2015-08-10 at 9.20.04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3809" y="2895600"/>
            <a:ext cx="2038591" cy="1498600"/>
          </a:xfrm>
          <a:prstGeom prst="rect">
            <a:avLst/>
          </a:prstGeom>
          <a:ln>
            <a:noFill/>
          </a:ln>
          <a:effectLst>
            <a:outerShdw blurRad="292100" dist="139700" dir="2700000" algn="tl" rotWithShape="0">
              <a:srgbClr val="333333">
                <a:alpha val="65000"/>
              </a:srgbClr>
            </a:outerShdw>
          </a:effectLst>
        </p:spPr>
      </p:pic>
      <p:pic>
        <p:nvPicPr>
          <p:cNvPr id="12" name="Picture 11" descr="Screen Shot 2015-08-10 at 9.22.42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59196" y="4508500"/>
            <a:ext cx="2012904" cy="195580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165100" y="2590800"/>
            <a:ext cx="2438400" cy="369332"/>
          </a:xfrm>
          <a:prstGeom prst="rect">
            <a:avLst/>
          </a:prstGeom>
          <a:noFill/>
        </p:spPr>
        <p:txBody>
          <a:bodyPr wrap="square" rtlCol="0">
            <a:spAutoFit/>
          </a:bodyPr>
          <a:lstStyle/>
          <a:p>
            <a:r>
              <a:rPr lang="en-US" dirty="0" smtClean="0">
                <a:solidFill>
                  <a:srgbClr val="000000"/>
                </a:solidFill>
              </a:rPr>
              <a:t>Howard et al. (2012)</a:t>
            </a:r>
            <a:endParaRPr lang="en-US" dirty="0">
              <a:solidFill>
                <a:srgbClr val="000000"/>
              </a:solidFill>
            </a:endParaRPr>
          </a:p>
        </p:txBody>
      </p:sp>
      <p:sp>
        <p:nvSpPr>
          <p:cNvPr id="14" name="TextBox 13"/>
          <p:cNvSpPr txBox="1"/>
          <p:nvPr/>
        </p:nvSpPr>
        <p:spPr>
          <a:xfrm>
            <a:off x="3384550" y="2362200"/>
            <a:ext cx="2438400" cy="369332"/>
          </a:xfrm>
          <a:prstGeom prst="rect">
            <a:avLst/>
          </a:prstGeom>
          <a:noFill/>
        </p:spPr>
        <p:txBody>
          <a:bodyPr wrap="square" rtlCol="0">
            <a:spAutoFit/>
          </a:bodyPr>
          <a:lstStyle/>
          <a:p>
            <a:r>
              <a:rPr lang="en-US" dirty="0" err="1" smtClean="0">
                <a:solidFill>
                  <a:srgbClr val="000000"/>
                </a:solidFill>
              </a:rPr>
              <a:t>Fressin</a:t>
            </a:r>
            <a:r>
              <a:rPr lang="en-US" dirty="0" smtClean="0">
                <a:solidFill>
                  <a:srgbClr val="000000"/>
                </a:solidFill>
              </a:rPr>
              <a:t> et al. (2013)</a:t>
            </a:r>
            <a:endParaRPr lang="en-US" dirty="0">
              <a:solidFill>
                <a:srgbClr val="000000"/>
              </a:solidFill>
            </a:endParaRPr>
          </a:p>
        </p:txBody>
      </p:sp>
      <p:sp>
        <p:nvSpPr>
          <p:cNvPr id="15" name="TextBox 14"/>
          <p:cNvSpPr txBox="1"/>
          <p:nvPr/>
        </p:nvSpPr>
        <p:spPr>
          <a:xfrm>
            <a:off x="6337300" y="2273300"/>
            <a:ext cx="2438400" cy="369332"/>
          </a:xfrm>
          <a:prstGeom prst="rect">
            <a:avLst/>
          </a:prstGeom>
          <a:noFill/>
        </p:spPr>
        <p:txBody>
          <a:bodyPr wrap="square" rtlCol="0">
            <a:spAutoFit/>
          </a:bodyPr>
          <a:lstStyle/>
          <a:p>
            <a:r>
              <a:rPr lang="en-US" dirty="0" err="1" smtClean="0">
                <a:solidFill>
                  <a:srgbClr val="000000"/>
                </a:solidFill>
              </a:rPr>
              <a:t>Petigura</a:t>
            </a:r>
            <a:r>
              <a:rPr lang="en-US" dirty="0" smtClean="0">
                <a:solidFill>
                  <a:srgbClr val="000000"/>
                </a:solidFill>
              </a:rPr>
              <a:t> et al. (2013)</a:t>
            </a:r>
            <a:endParaRPr lang="en-US" dirty="0">
              <a:solidFill>
                <a:srgbClr val="000000"/>
              </a:solidFill>
            </a:endParaRPr>
          </a:p>
        </p:txBody>
      </p:sp>
      <p:sp>
        <p:nvSpPr>
          <p:cNvPr id="16" name="TextBox 15"/>
          <p:cNvSpPr txBox="1"/>
          <p:nvPr/>
        </p:nvSpPr>
        <p:spPr>
          <a:xfrm>
            <a:off x="1219200" y="4292600"/>
            <a:ext cx="2438400" cy="369332"/>
          </a:xfrm>
          <a:prstGeom prst="rect">
            <a:avLst/>
          </a:prstGeom>
          <a:noFill/>
        </p:spPr>
        <p:txBody>
          <a:bodyPr wrap="square" rtlCol="0">
            <a:spAutoFit/>
          </a:bodyPr>
          <a:lstStyle/>
          <a:p>
            <a:r>
              <a:rPr lang="en-US" dirty="0" smtClean="0">
                <a:solidFill>
                  <a:srgbClr val="000000"/>
                </a:solidFill>
              </a:rPr>
              <a:t>Dong &amp; Zhu (2013)</a:t>
            </a:r>
            <a:endParaRPr lang="en-US" dirty="0">
              <a:solidFill>
                <a:srgbClr val="000000"/>
              </a:solidFill>
            </a:endParaRPr>
          </a:p>
        </p:txBody>
      </p:sp>
      <p:sp>
        <p:nvSpPr>
          <p:cNvPr id="17" name="TextBox 16"/>
          <p:cNvSpPr txBox="1"/>
          <p:nvPr/>
        </p:nvSpPr>
        <p:spPr>
          <a:xfrm>
            <a:off x="3886200" y="4114800"/>
            <a:ext cx="2438400" cy="369332"/>
          </a:xfrm>
          <a:prstGeom prst="rect">
            <a:avLst/>
          </a:prstGeom>
          <a:noFill/>
        </p:spPr>
        <p:txBody>
          <a:bodyPr wrap="square" rtlCol="0">
            <a:spAutoFit/>
          </a:bodyPr>
          <a:lstStyle/>
          <a:p>
            <a:r>
              <a:rPr lang="en-US" dirty="0" smtClean="0">
                <a:solidFill>
                  <a:srgbClr val="000000"/>
                </a:solidFill>
              </a:rPr>
              <a:t>Morton &amp; Swift (2013)</a:t>
            </a:r>
            <a:endParaRPr lang="en-US" dirty="0">
              <a:solidFill>
                <a:srgbClr val="000000"/>
              </a:solidFill>
            </a:endParaRPr>
          </a:p>
        </p:txBody>
      </p:sp>
      <p:sp>
        <p:nvSpPr>
          <p:cNvPr id="18" name="TextBox 17"/>
          <p:cNvSpPr txBox="1"/>
          <p:nvPr/>
        </p:nvSpPr>
        <p:spPr>
          <a:xfrm>
            <a:off x="6146800" y="4356100"/>
            <a:ext cx="3581400" cy="369332"/>
          </a:xfrm>
          <a:prstGeom prst="rect">
            <a:avLst/>
          </a:prstGeom>
          <a:noFill/>
        </p:spPr>
        <p:txBody>
          <a:bodyPr wrap="square" rtlCol="0">
            <a:spAutoFit/>
          </a:bodyPr>
          <a:lstStyle/>
          <a:p>
            <a:r>
              <a:rPr lang="en-US" dirty="0" smtClean="0">
                <a:solidFill>
                  <a:srgbClr val="000000"/>
                </a:solidFill>
              </a:rPr>
              <a:t>Foreman-Mackey et al. (2014)</a:t>
            </a:r>
            <a:endParaRPr lang="en-US" dirty="0">
              <a:solidFill>
                <a:srgbClr val="000000"/>
              </a:solidFill>
            </a:endParaRPr>
          </a:p>
        </p:txBody>
      </p:sp>
      <p:sp>
        <p:nvSpPr>
          <p:cNvPr id="19" name="TextBox 18"/>
          <p:cNvSpPr txBox="1"/>
          <p:nvPr/>
        </p:nvSpPr>
        <p:spPr>
          <a:xfrm>
            <a:off x="6184900" y="6375400"/>
            <a:ext cx="3581400" cy="369332"/>
          </a:xfrm>
          <a:prstGeom prst="rect">
            <a:avLst/>
          </a:prstGeom>
          <a:noFill/>
        </p:spPr>
        <p:txBody>
          <a:bodyPr wrap="square" rtlCol="0">
            <a:spAutoFit/>
          </a:bodyPr>
          <a:lstStyle/>
          <a:p>
            <a:r>
              <a:rPr lang="en-US" dirty="0" smtClean="0">
                <a:solidFill>
                  <a:srgbClr val="000000"/>
                </a:solidFill>
              </a:rPr>
              <a:t>Burke et al. (2015)</a:t>
            </a:r>
            <a:endParaRPr lang="en-US" dirty="0">
              <a:solidFill>
                <a:srgbClr val="000000"/>
              </a:solidFill>
            </a:endParaRPr>
          </a:p>
        </p:txBody>
      </p:sp>
      <p:sp>
        <p:nvSpPr>
          <p:cNvPr id="20" name="TextBox 19"/>
          <p:cNvSpPr txBox="1"/>
          <p:nvPr/>
        </p:nvSpPr>
        <p:spPr>
          <a:xfrm>
            <a:off x="3657600" y="6385481"/>
            <a:ext cx="3581400" cy="369332"/>
          </a:xfrm>
          <a:prstGeom prst="rect">
            <a:avLst/>
          </a:prstGeom>
          <a:noFill/>
        </p:spPr>
        <p:txBody>
          <a:bodyPr wrap="square" rtlCol="0">
            <a:spAutoFit/>
          </a:bodyPr>
          <a:lstStyle/>
          <a:p>
            <a:r>
              <a:rPr lang="en-US" dirty="0" smtClean="0">
                <a:solidFill>
                  <a:srgbClr val="000000"/>
                </a:solidFill>
              </a:rPr>
              <a:t>Farr et al. (2015)</a:t>
            </a:r>
            <a:endParaRPr lang="en-US" dirty="0">
              <a:solidFill>
                <a:srgbClr val="000000"/>
              </a:solidFill>
            </a:endParaRPr>
          </a:p>
        </p:txBody>
      </p:sp>
      <p:sp>
        <p:nvSpPr>
          <p:cNvPr id="21" name="TextBox 20"/>
          <p:cNvSpPr txBox="1"/>
          <p:nvPr/>
        </p:nvSpPr>
        <p:spPr>
          <a:xfrm>
            <a:off x="330200" y="6398181"/>
            <a:ext cx="3581400" cy="369332"/>
          </a:xfrm>
          <a:prstGeom prst="rect">
            <a:avLst/>
          </a:prstGeom>
          <a:noFill/>
        </p:spPr>
        <p:txBody>
          <a:bodyPr wrap="square" rtlCol="0">
            <a:spAutoFit/>
          </a:bodyPr>
          <a:lstStyle/>
          <a:p>
            <a:r>
              <a:rPr lang="en-US" dirty="0" smtClean="0">
                <a:solidFill>
                  <a:srgbClr val="000000"/>
                </a:solidFill>
              </a:rPr>
              <a:t>Dressing &amp; Charbonneau (2015)</a:t>
            </a:r>
            <a:endParaRPr lang="en-US" dirty="0">
              <a:solidFill>
                <a:srgbClr val="000000"/>
              </a:solidFill>
            </a:endParaRPr>
          </a:p>
        </p:txBody>
      </p:sp>
    </p:spTree>
    <p:extLst>
      <p:ext uri="{BB962C8B-B14F-4D97-AF65-F5344CB8AC3E}">
        <p14:creationId xmlns:p14="http://schemas.microsoft.com/office/powerpoint/2010/main" val="2744960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8-10 at 8.55.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648007"/>
            <a:ext cx="8426450" cy="6208405"/>
          </a:xfrm>
          <a:prstGeom prst="rect">
            <a:avLst/>
          </a:prstGeom>
        </p:spPr>
      </p:pic>
      <p:sp>
        <p:nvSpPr>
          <p:cNvPr id="2" name="Title 1"/>
          <p:cNvSpPr>
            <a:spLocks noGrp="1"/>
          </p:cNvSpPr>
          <p:nvPr>
            <p:ph type="title"/>
          </p:nvPr>
        </p:nvSpPr>
        <p:spPr>
          <a:xfrm>
            <a:off x="0" y="-152400"/>
            <a:ext cx="9144000" cy="1143000"/>
          </a:xfrm>
        </p:spPr>
        <p:txBody>
          <a:bodyPr>
            <a:normAutofit/>
          </a:bodyPr>
          <a:lstStyle/>
          <a:p>
            <a:r>
              <a:rPr lang="en-US" sz="3600" dirty="0" smtClean="0">
                <a:solidFill>
                  <a:srgbClr val="000000"/>
                </a:solidFill>
              </a:rPr>
              <a:t>TERRA Pipeline Detections and Completeness</a:t>
            </a:r>
            <a:endParaRPr lang="en-US" sz="3600" dirty="0">
              <a:solidFill>
                <a:srgbClr val="000000"/>
              </a:solidFill>
            </a:endParaRPr>
          </a:p>
        </p:txBody>
      </p:sp>
      <p:sp>
        <p:nvSpPr>
          <p:cNvPr id="6" name="TextBox 5"/>
          <p:cNvSpPr txBox="1"/>
          <p:nvPr/>
        </p:nvSpPr>
        <p:spPr>
          <a:xfrm>
            <a:off x="5549900" y="6434435"/>
            <a:ext cx="3594100" cy="430887"/>
          </a:xfrm>
          <a:prstGeom prst="rect">
            <a:avLst/>
          </a:prstGeom>
          <a:noFill/>
        </p:spPr>
        <p:txBody>
          <a:bodyPr wrap="square" rtlCol="0">
            <a:spAutoFit/>
          </a:bodyPr>
          <a:lstStyle/>
          <a:p>
            <a:pPr algn="r"/>
            <a:r>
              <a:rPr lang="en-US" sz="2200" dirty="0" err="1" smtClean="0">
                <a:solidFill>
                  <a:srgbClr val="000000"/>
                </a:solidFill>
              </a:rPr>
              <a:t>Petigura</a:t>
            </a:r>
            <a:r>
              <a:rPr lang="en-US" sz="2200" dirty="0" smtClean="0">
                <a:solidFill>
                  <a:srgbClr val="000000"/>
                </a:solidFill>
              </a:rPr>
              <a:t> et al. (2013b)</a:t>
            </a:r>
            <a:endParaRPr lang="en-US" sz="2200" dirty="0">
              <a:solidFill>
                <a:srgbClr val="000000"/>
              </a:solidFill>
            </a:endParaRPr>
          </a:p>
        </p:txBody>
      </p:sp>
    </p:spTree>
    <p:extLst>
      <p:ext uri="{BB962C8B-B14F-4D97-AF65-F5344CB8AC3E}">
        <p14:creationId xmlns:p14="http://schemas.microsoft.com/office/powerpoint/2010/main" val="3265162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Helvetica"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Helvetica"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96784</TotalTime>
  <Words>2490</Words>
  <Application>Microsoft Macintosh PowerPoint</Application>
  <PresentationFormat>On-screen Show (4:3)</PresentationFormat>
  <Paragraphs>373</Paragraphs>
  <Slides>30</Slides>
  <Notes>17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Arial</vt:lpstr>
      <vt:lpstr>Calibri</vt:lpstr>
      <vt:lpstr>Calibri (Body)</vt:lpstr>
      <vt:lpstr>ESSTIXThree</vt:lpstr>
      <vt:lpstr>Helvetica</vt:lpstr>
      <vt:lpstr>ＭＳ Ｐゴシック</vt:lpstr>
      <vt:lpstr>Osaka</vt:lpstr>
      <vt:lpstr>Symbol</vt:lpstr>
      <vt:lpstr>Times New Roman</vt:lpstr>
      <vt:lpstr>Wingdings</vt:lpstr>
      <vt:lpstr> Black </vt:lpstr>
      <vt:lpstr>Blank Presentation</vt:lpstr>
      <vt:lpstr>1_ Black </vt:lpstr>
      <vt:lpstr>Orbit</vt:lpstr>
      <vt:lpstr>Current (and Future Predicted)  hEarth Constraints</vt:lpstr>
      <vt:lpstr>Outline</vt:lpstr>
      <vt:lpstr>Defining hEarth</vt:lpstr>
      <vt:lpstr>Defining GEarth</vt:lpstr>
      <vt:lpstr>Outline</vt:lpstr>
      <vt:lpstr>Exoplanet Discoveries to Date</vt:lpstr>
      <vt:lpstr>Kepler Mission</vt:lpstr>
      <vt:lpstr>Planet Occurrence from Kepler (Incomplete)</vt:lpstr>
      <vt:lpstr>TERRA Pipeline Detections and Completeness</vt:lpstr>
      <vt:lpstr>Planet Radius-Period Joint Distribution</vt:lpstr>
      <vt:lpstr>Need to Extrapolate to Estimate hEarth</vt:lpstr>
      <vt:lpstr>GEarth Estimates Affected by Extrapolation, Small Number Statistics, and Systematics</vt:lpstr>
      <vt:lpstr>hEarth Estimates Affected by Extrapolation, Small Number Statistics, and Systematics</vt:lpstr>
      <vt:lpstr>hEarth Estimates Affected by Extrapolation, Small Number Statistics, and Systematics</vt:lpstr>
      <vt:lpstr>SAG13 update Chair: Rus Belikov</vt:lpstr>
      <vt:lpstr>SAG13 Goals</vt:lpstr>
      <vt:lpstr>Standardized eta grid</vt:lpstr>
      <vt:lpstr>Crowdsourcing participants</vt:lpstr>
      <vt:lpstr>PowerPoint Presentation</vt:lpstr>
      <vt:lpstr>Crowdsourced statistics (for G-dwarfs)</vt:lpstr>
      <vt:lpstr>Some preliminary observations (not yet endorsed by SAG13)</vt:lpstr>
      <vt:lpstr>Outline</vt:lpstr>
      <vt:lpstr>Future Prospects</vt:lpstr>
      <vt:lpstr>Summary</vt:lpstr>
      <vt:lpstr>Extra Slides</vt:lpstr>
      <vt:lpstr>Charter</vt:lpstr>
      <vt:lpstr>PowerPoint Presentation</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RV Follow-Up of Small Planets from Kepler: Planet Bulk Composition and Interior Structure</dc:title>
  <dc:creator>Leslie Rogers</dc:creator>
  <cp:lastModifiedBy>Microsoft Office User</cp:lastModifiedBy>
  <cp:revision>995</cp:revision>
  <cp:lastPrinted>2013-11-03T07:04:53Z</cp:lastPrinted>
  <dcterms:created xsi:type="dcterms:W3CDTF">2011-11-29T02:42:50Z</dcterms:created>
  <dcterms:modified xsi:type="dcterms:W3CDTF">2016-05-16T13:39:05Z</dcterms:modified>
</cp:coreProperties>
</file>