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77" r:id="rId3"/>
    <p:sldId id="279" r:id="rId4"/>
    <p:sldId id="280" r:id="rId5"/>
    <p:sldId id="275" r:id="rId6"/>
    <p:sldId id="274" r:id="rId7"/>
    <p:sldId id="281" r:id="rId8"/>
    <p:sldId id="283" r:id="rId9"/>
    <p:sldId id="276" r:id="rId10"/>
    <p:sldId id="285" r:id="rId11"/>
    <p:sldId id="270" r:id="rId12"/>
    <p:sldId id="26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ta Sambruna" initials="R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0C1A"/>
    <a:srgbClr val="0C1832"/>
    <a:srgbClr val="112143"/>
    <a:srgbClr val="0C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528" y="-104"/>
      </p:cViewPr>
      <p:guideLst>
        <p:guide orient="horz"/>
        <p:guide pos="1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2E36-8968-794B-BE81-5D4DCBC5778A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17F06-4C2D-514C-999B-8EEDB05A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3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6907E-ED28-3140-A393-745F6C77447C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29D5-E802-944E-B33D-DBCC6C93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2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B29D5-E802-944E-B33D-DBCC6C93A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9EE72-446C-4E89-9D84-E30D697F6F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4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E723-D5E5-9C41-9778-877918F346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E723-D5E5-9C41-9778-877918F346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2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B29D5-E802-944E-B33D-DBCC6C93AA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to </a:t>
            </a:r>
            <a:r>
              <a:rPr lang="en-US" dirty="0" err="1" smtClean="0"/>
              <a:t>Kartik</a:t>
            </a:r>
            <a:r>
              <a:rPr lang="en-US" dirty="0" smtClean="0"/>
              <a:t> and Dominic for these two viewgraphs with roles and responsibilities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B29D5-E802-944E-B33D-DBCC6C93AA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25454" y="819087"/>
            <a:ext cx="438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Astrophysics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6660" y="1673736"/>
            <a:ext cx="4845050" cy="8732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Picture 7" descr="Image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5135"/>
            <a:ext cx="2240280" cy="2053590"/>
          </a:xfrm>
          <a:prstGeom prst="rect">
            <a:avLst/>
          </a:prstGeom>
        </p:spPr>
      </p:pic>
      <p:pic>
        <p:nvPicPr>
          <p:cNvPr id="9" name="Picture 8" descr="Image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87" y="2645135"/>
            <a:ext cx="2240280" cy="2053590"/>
          </a:xfrm>
          <a:prstGeom prst="rect">
            <a:avLst/>
          </a:prstGeom>
        </p:spPr>
      </p:pic>
      <p:pic>
        <p:nvPicPr>
          <p:cNvPr id="10" name="Picture 9" descr="Image3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974" y="2645135"/>
            <a:ext cx="2240280" cy="2053590"/>
          </a:xfrm>
          <a:prstGeom prst="rect">
            <a:avLst/>
          </a:prstGeom>
        </p:spPr>
      </p:pic>
      <p:pic>
        <p:nvPicPr>
          <p:cNvPr id="11" name="Picture 10" descr="Image4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61" y="2645135"/>
            <a:ext cx="2235039" cy="2048786"/>
          </a:xfrm>
          <a:prstGeom prst="rect">
            <a:avLst/>
          </a:prstGeom>
        </p:spPr>
      </p:pic>
      <p:pic>
        <p:nvPicPr>
          <p:cNvPr id="12" name="Picture 11" descr="Nasa logo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17939" y="293062"/>
            <a:ext cx="438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National Aeronautics and Space Administration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13985" y="5176997"/>
            <a:ext cx="5094225" cy="1044252"/>
          </a:xfrm>
        </p:spPr>
        <p:txBody>
          <a:bodyPr/>
          <a:lstStyle>
            <a:lvl1pPr marL="0" indent="0">
              <a:buNone/>
              <a:defRPr sz="1600">
                <a:solidFill>
                  <a:srgbClr val="112143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112143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112143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12143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1214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5593601" y="5166415"/>
            <a:ext cx="3268407" cy="36279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112143"/>
                </a:solidFill>
              </a:defRPr>
            </a:lvl1pPr>
            <a:lvl2pPr algn="r">
              <a:defRPr sz="1800" b="1">
                <a:solidFill>
                  <a:srgbClr val="112143"/>
                </a:solidFill>
              </a:defRPr>
            </a:lvl2pPr>
            <a:lvl3pPr algn="r">
              <a:defRPr sz="1800" b="1">
                <a:solidFill>
                  <a:srgbClr val="112143"/>
                </a:solidFill>
              </a:defRPr>
            </a:lvl3pPr>
            <a:lvl4pPr algn="r">
              <a:defRPr sz="1800" b="1">
                <a:solidFill>
                  <a:srgbClr val="112143"/>
                </a:solidFill>
              </a:defRPr>
            </a:lvl4pPr>
            <a:lvl5pPr algn="r">
              <a:defRPr sz="1800" b="1">
                <a:solidFill>
                  <a:srgbClr val="112143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93601" y="5466569"/>
            <a:ext cx="3268407" cy="949325"/>
          </a:xfrm>
        </p:spPr>
        <p:txBody>
          <a:bodyPr/>
          <a:lstStyle>
            <a:lvl1pPr marL="0" indent="0" algn="r">
              <a:buNone/>
              <a:defRPr sz="1300">
                <a:solidFill>
                  <a:srgbClr val="112143"/>
                </a:solidFill>
              </a:defRPr>
            </a:lvl1pPr>
            <a:lvl2pPr algn="r">
              <a:defRPr sz="1300">
                <a:solidFill>
                  <a:srgbClr val="112143"/>
                </a:solidFill>
              </a:defRPr>
            </a:lvl2pPr>
            <a:lvl3pPr algn="r">
              <a:defRPr sz="1300">
                <a:solidFill>
                  <a:srgbClr val="112143"/>
                </a:solidFill>
              </a:defRPr>
            </a:lvl3pPr>
            <a:lvl4pPr algn="r">
              <a:defRPr sz="1300">
                <a:solidFill>
                  <a:srgbClr val="112143"/>
                </a:solidFill>
              </a:defRPr>
            </a:lvl4pPr>
            <a:lvl5pPr algn="r">
              <a:defRPr sz="1300">
                <a:solidFill>
                  <a:srgbClr val="112143"/>
                </a:solidFill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06428" y="6345335"/>
            <a:ext cx="5094287" cy="296863"/>
          </a:xfrm>
        </p:spPr>
        <p:txBody>
          <a:bodyPr/>
          <a:lstStyle>
            <a:lvl1pPr marL="0" indent="0">
              <a:buNone/>
              <a:defRPr sz="1600">
                <a:solidFill>
                  <a:srgbClr val="11214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560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/>
          <a:lstStyle/>
          <a:p>
            <a:fld id="{33D804BE-5198-2946-A7CF-1560F12F4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9"/>
            <a:ext cx="8229600" cy="724186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i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15207"/>
            <a:ext cx="8817864" cy="24384"/>
          </a:xfrm>
          <a:prstGeom prst="rect">
            <a:avLst/>
          </a:prstGeom>
        </p:spPr>
      </p:pic>
      <p:pic>
        <p:nvPicPr>
          <p:cNvPr id="8" name="Picture 7" descr="Nasa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8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sa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4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Large Galaxy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9341"/>
            <a:ext cx="5385816" cy="46268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2015" y="6536783"/>
            <a:ext cx="2133600" cy="28531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asa 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32648" y="5706200"/>
            <a:ext cx="438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4800" dirty="0" smtClean="0">
                <a:solidFill>
                  <a:srgbClr val="112143"/>
                </a:solidFill>
                <a:latin typeface="Arial"/>
                <a:cs typeface="Arial"/>
              </a:rPr>
              <a:t>Astrophysics</a:t>
            </a:r>
            <a:endParaRPr lang="en-US" sz="4800" dirty="0">
              <a:solidFill>
                <a:srgbClr val="112143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458040" y="969341"/>
            <a:ext cx="3685960" cy="4626864"/>
          </a:xfrm>
          <a:prstGeom prst="rect">
            <a:avLst/>
          </a:prstGeom>
          <a:gradFill flip="none" rotWithShape="1">
            <a:gsLst>
              <a:gs pos="0">
                <a:srgbClr val="060C1A">
                  <a:alpha val="93000"/>
                </a:srgbClr>
              </a:gs>
              <a:gs pos="100000">
                <a:srgbClr val="112143">
                  <a:alpha val="70000"/>
                </a:srgbClr>
              </a:gs>
            </a:gsLst>
            <a:lin ang="61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7939" y="293062"/>
            <a:ext cx="438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National Aeronautics and Space Administration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15004" y="1234261"/>
            <a:ext cx="3267060" cy="1726539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400" b="1" baseline="0">
                <a:solidFill>
                  <a:srgbClr val="FFFFFF"/>
                </a:solidFill>
              </a:defRPr>
            </a:lvl1pPr>
            <a:lvl2pPr marL="365760" indent="0" algn="ctr">
              <a:lnSpc>
                <a:spcPct val="100000"/>
              </a:lnSpc>
              <a:buFontTx/>
              <a:buNone/>
              <a:defRPr sz="2800" b="1" baseline="0">
                <a:solidFill>
                  <a:srgbClr val="FFFFFF"/>
                </a:solidFill>
              </a:defRPr>
            </a:lvl2pPr>
            <a:lvl3pPr marL="548640" indent="0" algn="ctr">
              <a:buNone/>
              <a:defRPr>
                <a:solidFill>
                  <a:schemeClr val="bg1"/>
                </a:solidFill>
              </a:defRPr>
            </a:lvl3pPr>
            <a:lvl4pPr marL="640080" indent="0" algn="ctr">
              <a:buNone/>
              <a:defRPr>
                <a:solidFill>
                  <a:schemeClr val="bg1"/>
                </a:solidFill>
              </a:defRPr>
            </a:lvl4pPr>
            <a:lvl5pPr marL="86868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615005" y="3509618"/>
            <a:ext cx="3267060" cy="1363218"/>
          </a:xfrm>
        </p:spPr>
        <p:txBody>
          <a:bodyPr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  <a:lvl2pPr marL="36576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707754" y="3217649"/>
            <a:ext cx="3174311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614988" y="5029200"/>
            <a:ext cx="3267075" cy="350838"/>
          </a:xfr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FFFFFF"/>
                </a:solidFill>
              </a:defRPr>
            </a:lvl1pPr>
            <a:lvl2pPr marL="36576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48640" indent="0">
              <a:buFontTx/>
              <a:buNone/>
              <a:defRPr>
                <a:solidFill>
                  <a:srgbClr val="FFFFFF"/>
                </a:solidFill>
              </a:defRPr>
            </a:lvl3pPr>
            <a:lvl4pPr marL="640080" indent="0">
              <a:buFontTx/>
              <a:buNone/>
              <a:defRPr>
                <a:solidFill>
                  <a:srgbClr val="FFFFFF"/>
                </a:solidFill>
              </a:defRPr>
            </a:lvl4pPr>
            <a:lvl5pPr marL="86868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615005" y="5701661"/>
            <a:ext cx="3267060" cy="36279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112143"/>
                </a:solidFill>
              </a:defRPr>
            </a:lvl1pPr>
            <a:lvl2pPr algn="r">
              <a:defRPr sz="1800" b="1">
                <a:solidFill>
                  <a:srgbClr val="112143"/>
                </a:solidFill>
              </a:defRPr>
            </a:lvl2pPr>
            <a:lvl3pPr algn="r">
              <a:defRPr sz="1800" b="1">
                <a:solidFill>
                  <a:srgbClr val="112143"/>
                </a:solidFill>
              </a:defRPr>
            </a:lvl3pPr>
            <a:lvl4pPr algn="r">
              <a:defRPr sz="1800" b="1">
                <a:solidFill>
                  <a:srgbClr val="112143"/>
                </a:solidFill>
              </a:defRPr>
            </a:lvl4pPr>
            <a:lvl5pPr algn="r">
              <a:defRPr sz="1800" b="1">
                <a:solidFill>
                  <a:srgbClr val="112143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5614987" y="6001816"/>
            <a:ext cx="3267077" cy="725540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112143"/>
                </a:solidFill>
              </a:defRPr>
            </a:lvl1pPr>
            <a:lvl2pPr algn="r">
              <a:defRPr sz="1300">
                <a:solidFill>
                  <a:srgbClr val="112143"/>
                </a:solidFill>
              </a:defRPr>
            </a:lvl2pPr>
            <a:lvl3pPr algn="r">
              <a:defRPr sz="1300">
                <a:solidFill>
                  <a:srgbClr val="112143"/>
                </a:solidFill>
              </a:defRPr>
            </a:lvl3pPr>
            <a:lvl4pPr algn="r">
              <a:defRPr sz="1300">
                <a:solidFill>
                  <a:srgbClr val="112143"/>
                </a:solidFill>
              </a:defRPr>
            </a:lvl4pPr>
            <a:lvl5pPr algn="r">
              <a:defRPr sz="1300">
                <a:solidFill>
                  <a:srgbClr val="112143"/>
                </a:solidFill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1860" y="6556628"/>
            <a:ext cx="2133600" cy="28531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6"/>
            <a:ext cx="8229600" cy="724186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sa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1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05842"/>
            <a:ext cx="8229600" cy="5464996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6"/>
            <a:ext cx="8229600" cy="724186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sa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1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05842"/>
            <a:ext cx="8229600" cy="5464996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6"/>
            <a:ext cx="8229600" cy="724186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sa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100">
                <a:solidFill>
                  <a:srgbClr val="112143"/>
                </a:solidFill>
                <a:latin typeface="Arial"/>
                <a:cs typeface="Arial"/>
              </a:defRPr>
            </a:lvl1pPr>
          </a:lstStyle>
          <a:p>
            <a:fld id="{D297EF46-42AB-314A-A2E7-FB6E0BBF01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05842"/>
            <a:ext cx="8229600" cy="5464996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bg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739"/>
            <a:ext cx="8229600" cy="72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Two lines of summary title text</a:t>
            </a:r>
            <a:br>
              <a:rPr lang="en-US" dirty="0" smtClean="0"/>
            </a:br>
            <a:r>
              <a:rPr lang="en-US" dirty="0" smtClean="0"/>
              <a:t>for Astrophysics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5842"/>
            <a:ext cx="8229600" cy="546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4" r:id="rId6"/>
    <p:sldLayoutId id="2147483663" r:id="rId7"/>
    <p:sldLayoutId id="2147483664" r:id="rId8"/>
    <p:sldLayoutId id="2147483665" r:id="rId9"/>
    <p:sldLayoutId id="2147483666" r:id="rId10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164592" algn="l" defTabSz="457200" rtl="0" eaLnBrk="1" latinLnBrk="0" hangingPunct="1">
        <a:spcBef>
          <a:spcPts val="3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57784" indent="-192024" algn="l" defTabSz="457200" rtl="0" eaLnBrk="1" latinLnBrk="0" hangingPunct="1">
        <a:spcBef>
          <a:spcPts val="300"/>
        </a:spcBef>
        <a:buSzPct val="80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5800" indent="-137160" algn="l" defTabSz="457200" rtl="0" eaLnBrk="1" latinLnBrk="0" hangingPunct="1">
        <a:spcBef>
          <a:spcPts val="3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68680" indent="-2286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051560" indent="-182880" algn="l" defTabSz="457200" rtl="0" eaLnBrk="1" latinLnBrk="0" hangingPunct="1">
        <a:spcBef>
          <a:spcPts val="3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microsoft.com/office/2007/relationships/hdphoto" Target="../media/hdphoto1.wdp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gif"/><Relationship Id="rId7" Type="http://schemas.openxmlformats.org/officeDocument/2006/relationships/image" Target="../media/image14.png"/><Relationship Id="rId8" Type="http://schemas.openxmlformats.org/officeDocument/2006/relationships/image" Target="../media/image15.gif"/><Relationship Id="rId9" Type="http://schemas.openxmlformats.org/officeDocument/2006/relationships/image" Target="../media/image16.gif"/><Relationship Id="rId10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213985" y="4823937"/>
            <a:ext cx="5524085" cy="1044252"/>
          </a:xfrm>
        </p:spPr>
        <p:txBody>
          <a:bodyPr/>
          <a:lstStyle/>
          <a:p>
            <a:r>
              <a:rPr lang="en-US" sz="2000" b="1" dirty="0"/>
              <a:t>Briefing to the </a:t>
            </a:r>
            <a:r>
              <a:rPr lang="en-US" sz="2000" b="1" dirty="0" smtClean="0"/>
              <a:t>Astrophysics Science </a:t>
            </a:r>
            <a:r>
              <a:rPr lang="en-US" sz="2000" b="1" dirty="0"/>
              <a:t>and Technology Definition </a:t>
            </a:r>
            <a:r>
              <a:rPr lang="en-US" sz="2000" b="1" dirty="0" smtClean="0"/>
              <a:t>Teams </a:t>
            </a:r>
            <a:endParaRPr lang="en-US" sz="2000" b="1" dirty="0"/>
          </a:p>
          <a:p>
            <a:r>
              <a:rPr lang="en-US" dirty="0" smtClean="0"/>
              <a:t>May </a:t>
            </a:r>
            <a:r>
              <a:rPr lang="en-US" dirty="0"/>
              <a:t>2016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5593601" y="4813355"/>
            <a:ext cx="3268407" cy="1329750"/>
          </a:xfrm>
        </p:spPr>
        <p:txBody>
          <a:bodyPr/>
          <a:lstStyle/>
          <a:p>
            <a:r>
              <a:rPr lang="en-US" sz="2000" dirty="0" smtClean="0"/>
              <a:t>Paul Hertz</a:t>
            </a:r>
          </a:p>
          <a:p>
            <a:r>
              <a:rPr lang="en-US" sz="1600" b="0" dirty="0"/>
              <a:t>Director, Astrophysics Division</a:t>
            </a:r>
          </a:p>
          <a:p>
            <a:r>
              <a:rPr lang="en-US" sz="1600" b="0" dirty="0"/>
              <a:t>Science Mission Directorate</a:t>
            </a:r>
          </a:p>
          <a:p>
            <a:r>
              <a:rPr lang="en-US" sz="1600" b="0" i="1" dirty="0">
                <a:solidFill>
                  <a:srgbClr val="0000FF"/>
                </a:solidFill>
              </a:rPr>
              <a:t>@PHertzNASA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Science comes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lvl="0" indent="-163513"/>
            <a:r>
              <a:rPr lang="en-US" dirty="0" smtClean="0"/>
              <a:t>First objective:  A </a:t>
            </a:r>
            <a:r>
              <a:rPr lang="en-US" dirty="0"/>
              <a:t>compelling science case for </a:t>
            </a:r>
            <a:r>
              <a:rPr lang="en-US" dirty="0" smtClean="0"/>
              <a:t>addressing critical </a:t>
            </a:r>
            <a:r>
              <a:rPr lang="en-US" dirty="0"/>
              <a:t>science questions </a:t>
            </a:r>
            <a:r>
              <a:rPr lang="en-US" dirty="0" smtClean="0"/>
              <a:t>in </a:t>
            </a:r>
            <a:r>
              <a:rPr lang="en-US" dirty="0"/>
              <a:t>the following decades </a:t>
            </a:r>
            <a:endParaRPr lang="en-US" dirty="0" smtClean="0"/>
          </a:p>
          <a:p>
            <a:pPr marL="169863" lvl="0" indent="-163513">
              <a:spcBef>
                <a:spcPts val="1200"/>
              </a:spcBef>
            </a:pPr>
            <a:r>
              <a:rPr lang="en-US" dirty="0" smtClean="0"/>
              <a:t>Only then:  The </a:t>
            </a:r>
            <a:r>
              <a:rPr lang="en-US" dirty="0"/>
              <a:t>technical parameters necessary to achieve these </a:t>
            </a:r>
            <a:r>
              <a:rPr lang="en-US" dirty="0" smtClean="0"/>
              <a:t>goals, which will include:</a:t>
            </a:r>
          </a:p>
          <a:p>
            <a:pPr marL="721297" lvl="1" indent="-163513">
              <a:buFont typeface="Wingdings" charset="2"/>
              <a:buChar char="Ø"/>
            </a:pPr>
            <a:r>
              <a:rPr lang="en-US" sz="2000" dirty="0" smtClean="0"/>
              <a:t>Design </a:t>
            </a:r>
            <a:r>
              <a:rPr lang="en-US" sz="2000" dirty="0"/>
              <a:t>Reference Mission, including </a:t>
            </a:r>
            <a:r>
              <a:rPr lang="en-US" sz="2000" dirty="0" smtClean="0"/>
              <a:t>notional payload.</a:t>
            </a:r>
            <a:endParaRPr lang="en-US" sz="2000" dirty="0"/>
          </a:p>
          <a:p>
            <a:pPr marL="721297" lvl="1" indent="-163513">
              <a:buFont typeface="Wingdings" charset="2"/>
              <a:buChar char="Ø"/>
            </a:pPr>
            <a:r>
              <a:rPr lang="en-US" sz="2000" dirty="0"/>
              <a:t>Technology </a:t>
            </a:r>
            <a:r>
              <a:rPr lang="en-US" sz="2000" dirty="0" smtClean="0"/>
              <a:t>assessment.</a:t>
            </a:r>
          </a:p>
          <a:p>
            <a:pPr marL="721297" lvl="1" indent="-163513">
              <a:buFont typeface="Wingdings" charset="2"/>
              <a:buChar char="Ø"/>
            </a:pPr>
            <a:r>
              <a:rPr lang="en-US" sz="2000" dirty="0" smtClean="0"/>
              <a:t>Notional time to mature technology and develop mission.</a:t>
            </a:r>
          </a:p>
          <a:p>
            <a:pPr marL="169863" indent="-163513">
              <a:spcBef>
                <a:spcPts val="1200"/>
              </a:spcBef>
            </a:pPr>
            <a:r>
              <a:rPr lang="en-US" dirty="0"/>
              <a:t>And at the very end:  Cost assessment, major technical issues, and risk reduction plans as a function of science capability.</a:t>
            </a:r>
          </a:p>
          <a:p>
            <a:pPr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Community Driven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74" y="868377"/>
            <a:ext cx="7415721" cy="4232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01" y="5611538"/>
            <a:ext cx="226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Drivers</a:t>
            </a:r>
          </a:p>
          <a:p>
            <a:r>
              <a:rPr lang="en-US" b="1" dirty="0" smtClean="0"/>
              <a:t>The Community Chairs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24983" y="5456637"/>
            <a:ext cx="2936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STDT Members</a:t>
            </a:r>
            <a:endParaRPr lang="en-US" b="1" dirty="0"/>
          </a:p>
          <a:p>
            <a:r>
              <a:rPr lang="en-US" dirty="0" smtClean="0"/>
              <a:t>Design the compelling science / technology case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1777" y="5602627"/>
            <a:ext cx="304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Engine</a:t>
            </a:r>
          </a:p>
          <a:p>
            <a:pPr algn="r"/>
            <a:r>
              <a:rPr lang="en-US" b="1" dirty="0" smtClean="0"/>
              <a:t>Center Study Team</a:t>
            </a:r>
          </a:p>
          <a:p>
            <a:pPr algn="r"/>
            <a:r>
              <a:rPr lang="en-US" dirty="0" smtClean="0"/>
              <a:t>Center Study Manager </a:t>
            </a:r>
            <a:r>
              <a:rPr lang="en-US" dirty="0"/>
              <a:t>m</a:t>
            </a:r>
            <a:r>
              <a:rPr lang="en-US" dirty="0" smtClean="0"/>
              <a:t>anages resources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1776" y="5133471"/>
            <a:ext cx="1778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Liaison</a:t>
            </a:r>
          </a:p>
          <a:p>
            <a:r>
              <a:rPr lang="en-US" b="1" dirty="0" smtClean="0"/>
              <a:t>Center Study Scientist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40985" y="4117280"/>
            <a:ext cx="377021" cy="1339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58181" y="3988703"/>
            <a:ext cx="191747" cy="1144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385344" y="4444678"/>
            <a:ext cx="889369" cy="1302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540000" y="4117280"/>
            <a:ext cx="563781" cy="1339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60800" y="3988703"/>
            <a:ext cx="508000" cy="146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759861" y="3988703"/>
            <a:ext cx="1001915" cy="146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7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with NASA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3513" indent="-163513">
              <a:spcBef>
                <a:spcPts val="900"/>
              </a:spcBef>
            </a:pPr>
            <a:r>
              <a:rPr lang="en-US" dirty="0"/>
              <a:t>The Community Chairs are ultimately responsible for the </a:t>
            </a:r>
            <a:r>
              <a:rPr lang="en-US" dirty="0" smtClean="0"/>
              <a:t>delivery of a compelling and feasible mission concept. The Community </a:t>
            </a:r>
            <a:r>
              <a:rPr lang="en-US" dirty="0"/>
              <a:t>C</a:t>
            </a:r>
            <a:r>
              <a:rPr lang="en-US" dirty="0" smtClean="0"/>
              <a:t>hairs and the Center Study </a:t>
            </a:r>
            <a:r>
              <a:rPr lang="en-US" dirty="0"/>
              <a:t>S</a:t>
            </a:r>
            <a:r>
              <a:rPr lang="en-US" dirty="0" smtClean="0"/>
              <a:t>cientist interact directly with the HQ Program Scientists.</a:t>
            </a:r>
            <a:endParaRPr lang="en-US" dirty="0"/>
          </a:p>
          <a:p>
            <a:pPr marL="163513" indent="-163513">
              <a:spcBef>
                <a:spcPts val="900"/>
              </a:spcBef>
            </a:pPr>
            <a:r>
              <a:rPr lang="en-US" dirty="0" smtClean="0"/>
              <a:t>The Program Scientists </a:t>
            </a:r>
            <a:r>
              <a:rPr lang="en-US" dirty="0"/>
              <a:t>for your study are </a:t>
            </a:r>
            <a:r>
              <a:rPr lang="en-US" dirty="0" smtClean="0"/>
              <a:t>the Division Director’s </a:t>
            </a:r>
            <a:r>
              <a:rPr lang="en-US" dirty="0"/>
              <a:t>eyes and ears for this activity</a:t>
            </a:r>
            <a:r>
              <a:rPr lang="en-US" dirty="0" smtClean="0"/>
              <a:t>.</a:t>
            </a:r>
          </a:p>
          <a:p>
            <a:pPr marL="163513" indent="-163513">
              <a:spcBef>
                <a:spcPts val="900"/>
              </a:spcBef>
            </a:pPr>
            <a:r>
              <a:rPr lang="en-US" dirty="0" smtClean="0"/>
              <a:t>The Center Study Manager leads the technical work in support of your study.</a:t>
            </a:r>
            <a:endParaRPr lang="en-US" dirty="0"/>
          </a:p>
          <a:p>
            <a:pPr marL="163513" indent="-163513">
              <a:spcBef>
                <a:spcPts val="900"/>
              </a:spcBef>
            </a:pPr>
            <a:r>
              <a:rPr lang="en-US" dirty="0"/>
              <a:t>The Program Offices facilitate the implementation of </a:t>
            </a:r>
            <a:r>
              <a:rPr lang="en-US" dirty="0" smtClean="0"/>
              <a:t>your study.</a:t>
            </a:r>
            <a:endParaRPr lang="en-US" dirty="0"/>
          </a:p>
          <a:p>
            <a:pPr marL="163513" indent="-163513">
              <a:spcBef>
                <a:spcPts val="900"/>
              </a:spcBef>
            </a:pPr>
            <a:r>
              <a:rPr lang="en-US" dirty="0" smtClean="0"/>
              <a:t>The Management Plan is a work in progress.  Changes will be made based on feedback from Study Teams and experience of the last few months.</a:t>
            </a:r>
            <a:endParaRPr lang="en-US" dirty="0"/>
          </a:p>
          <a:p>
            <a:pPr indent="0">
              <a:spcBef>
                <a:spcPts val="900"/>
              </a:spcBef>
              <a:buNone/>
            </a:pPr>
            <a:endParaRPr lang="en-US" dirty="0" smtClean="0"/>
          </a:p>
          <a:p>
            <a:pPr indent="0">
              <a:spcBef>
                <a:spcPts val="9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9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ro Fleet_ColorKey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PITZ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717" y="110647"/>
            <a:ext cx="743712" cy="798576"/>
          </a:xfrm>
          <a:prstGeom prst="rect">
            <a:avLst/>
          </a:prstGeom>
        </p:spPr>
      </p:pic>
      <p:pic>
        <p:nvPicPr>
          <p:cNvPr id="7" name="Picture 6" descr="T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964" y="2205601"/>
            <a:ext cx="829056" cy="64008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40387" y="2780408"/>
            <a:ext cx="151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6EEFD"/>
                </a:solidFill>
                <a:latin typeface="Arial Narrow"/>
                <a:cs typeface="Arial Narrow"/>
              </a:rPr>
              <a:t>XMM-Newton (ESA)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12/10/1999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686294" y="156857"/>
            <a:ext cx="1313774" cy="1063572"/>
            <a:chOff x="286427" y="227316"/>
            <a:chExt cx="1313774" cy="1063572"/>
          </a:xfrm>
        </p:grpSpPr>
        <p:sp>
          <p:nvSpPr>
            <p:cNvPr id="34" name="Rectangle 33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1A947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5027" y="266700"/>
              <a:ext cx="950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DFD5F"/>
                  </a:solidFill>
                  <a:latin typeface="Arial Narrow"/>
                  <a:cs typeface="Arial Narrow"/>
                </a:rPr>
                <a:t>Formulation</a:t>
              </a:r>
              <a:endParaRPr lang="en-US" sz="1200" dirty="0">
                <a:solidFill>
                  <a:srgbClr val="FDFD5F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1A947"/>
                  </a:solidFill>
                  <a:latin typeface="Arial Narrow"/>
                  <a:cs typeface="Arial Narrow"/>
                </a:rPr>
                <a:t>Implementation</a:t>
              </a:r>
              <a:endParaRPr lang="en-US" sz="1200" dirty="0">
                <a:solidFill>
                  <a:srgbClr val="F1A947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6FA8C"/>
                  </a:solidFill>
                  <a:latin typeface="Arial Narrow"/>
                  <a:cs typeface="Arial Narrow"/>
                </a:rPr>
                <a:t>Primary Ops</a:t>
              </a:r>
              <a:endParaRPr lang="en-US" sz="1200" dirty="0">
                <a:solidFill>
                  <a:srgbClr val="A6FA8C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6EEFD"/>
                  </a:solidFill>
                  <a:latin typeface="Arial Narrow"/>
                  <a:cs typeface="Arial Narrow"/>
                </a:rPr>
                <a:t>Extended Ops</a:t>
              </a:r>
              <a:endParaRPr lang="en-US" sz="1200" dirty="0">
                <a:solidFill>
                  <a:srgbClr val="B6EEFD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583795" y="3796069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6EEFD"/>
                </a:solidFill>
                <a:latin typeface="Arial Narrow"/>
                <a:cs typeface="Arial Narrow"/>
              </a:rPr>
              <a:t>Swift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11/20/2004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46652" y="4428119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6EEFD"/>
                </a:solidFill>
                <a:latin typeface="Arial Narrow"/>
                <a:cs typeface="Arial Narrow"/>
              </a:rPr>
              <a:t>Fermi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6/11/2008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26774" y="1841912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1A947"/>
                </a:solidFill>
                <a:latin typeface="Arial Narrow"/>
                <a:cs typeface="Arial Narrow"/>
              </a:rPr>
              <a:t>Euclid (ESA)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2020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90611" y="4518598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6EEFD"/>
                </a:solidFill>
                <a:latin typeface="Arial Narrow"/>
                <a:cs typeface="Arial Narrow"/>
              </a:rPr>
              <a:t>Hubble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4/24/1990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90739" y="120547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B6EEFD"/>
                </a:solidFill>
                <a:latin typeface="Arial Narrow"/>
                <a:cs typeface="Arial Narrow"/>
              </a:rPr>
              <a:t>Kepler</a:t>
            </a:r>
            <a:endParaRPr lang="en-US" sz="1400" dirty="0" smtClean="0">
              <a:solidFill>
                <a:srgbClr val="B6EEFD"/>
              </a:solidFill>
              <a:latin typeface="Arial Narrow"/>
              <a:cs typeface="Arial Narrow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3/7/2009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1275" y="2780881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6EEFD"/>
                </a:solidFill>
                <a:latin typeface="Arial Narrow"/>
                <a:cs typeface="Arial Narrow"/>
              </a:rPr>
              <a:t>Chandra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7/23/1999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61653" y="126151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6EEFD"/>
                </a:solidFill>
                <a:latin typeface="Arial Narrow"/>
                <a:cs typeface="Arial Narrow"/>
              </a:rPr>
              <a:t>Spitzer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8/25/2003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8547" y="3001771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B6EEFD"/>
                </a:solidFill>
                <a:latin typeface="Arial Narrow"/>
                <a:cs typeface="Arial Narrow"/>
              </a:rPr>
              <a:t>NuSTAR</a:t>
            </a:r>
            <a:endParaRPr lang="en-US" sz="1400" dirty="0" smtClean="0">
              <a:solidFill>
                <a:srgbClr val="B6EEFD"/>
              </a:solidFill>
              <a:latin typeface="Arial Narrow"/>
              <a:cs typeface="Arial Narrow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6/13/2012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06504" y="1407739"/>
            <a:ext cx="12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1A947"/>
                </a:solidFill>
                <a:latin typeface="Arial Narrow"/>
                <a:cs typeface="Arial Narrow"/>
              </a:rPr>
              <a:t>JWST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2018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9269" y="4523926"/>
            <a:ext cx="15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6FA8C"/>
                </a:solidFill>
                <a:latin typeface="Arial Narrow"/>
                <a:cs typeface="Arial Narrow"/>
              </a:rPr>
              <a:t>Hitomi (JAXA)</a:t>
            </a:r>
          </a:p>
          <a:p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/17/2016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82276" y="5038679"/>
            <a:ext cx="15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1A947"/>
                </a:solidFill>
                <a:latin typeface="Arial Narrow"/>
                <a:cs typeface="Arial Narrow"/>
              </a:rPr>
              <a:t>NICER (on ISS)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2017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38823" y="2654297"/>
            <a:ext cx="15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1A947"/>
                </a:solidFill>
                <a:latin typeface="Arial Narrow"/>
                <a:cs typeface="Arial Narrow"/>
              </a:rPr>
              <a:t>TESS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2017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97745" y="1377736"/>
            <a:ext cx="164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6FA8C"/>
                </a:solidFill>
                <a:latin typeface="Arial Narrow"/>
                <a:cs typeface="Arial Narrow"/>
              </a:rPr>
              <a:t>LISA Pathfinder (ESA)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12/3/2015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91773" y="6250802"/>
            <a:ext cx="164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6FA8C"/>
                </a:solidFill>
                <a:latin typeface="Arial Narrow"/>
                <a:cs typeface="Arial Narrow"/>
              </a:rPr>
              <a:t>SOFIA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Full Ops 5/2014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stro-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08" y="3917506"/>
            <a:ext cx="1054608" cy="646176"/>
          </a:xfrm>
          <a:prstGeom prst="rect">
            <a:avLst/>
          </a:prstGeom>
        </p:spPr>
      </p:pic>
      <p:pic>
        <p:nvPicPr>
          <p:cNvPr id="16" name="Picture 15" descr="Chandr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11" y="2150234"/>
            <a:ext cx="1408176" cy="774192"/>
          </a:xfrm>
          <a:prstGeom prst="rect">
            <a:avLst/>
          </a:prstGeom>
        </p:spPr>
      </p:pic>
      <p:pic>
        <p:nvPicPr>
          <p:cNvPr id="30" name="Picture 29" descr="Eucli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828" y="1433140"/>
            <a:ext cx="597408" cy="749808"/>
          </a:xfrm>
          <a:prstGeom prst="rect">
            <a:avLst/>
          </a:prstGeom>
        </p:spPr>
      </p:pic>
      <p:pic>
        <p:nvPicPr>
          <p:cNvPr id="35" name="Picture 34" descr="Ferm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7626">
            <a:off x="3843043" y="4593830"/>
            <a:ext cx="1712976" cy="487680"/>
          </a:xfrm>
          <a:prstGeom prst="rect">
            <a:avLst/>
          </a:prstGeom>
        </p:spPr>
      </p:pic>
      <p:pic>
        <p:nvPicPr>
          <p:cNvPr id="91" name="Picture 90" descr="Hubbl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257" y="3712678"/>
            <a:ext cx="1170432" cy="981456"/>
          </a:xfrm>
          <a:prstGeom prst="rect">
            <a:avLst/>
          </a:prstGeom>
        </p:spPr>
      </p:pic>
      <p:pic>
        <p:nvPicPr>
          <p:cNvPr id="92" name="Picture 91" descr="JWS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95" y="717584"/>
            <a:ext cx="1526394" cy="1592349"/>
          </a:xfrm>
          <a:prstGeom prst="rect">
            <a:avLst/>
          </a:prstGeom>
        </p:spPr>
      </p:pic>
      <p:pic>
        <p:nvPicPr>
          <p:cNvPr id="93" name="Picture 92" descr="Kepl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66" y="3171"/>
            <a:ext cx="902208" cy="957072"/>
          </a:xfrm>
          <a:prstGeom prst="rect">
            <a:avLst/>
          </a:prstGeom>
        </p:spPr>
      </p:pic>
      <p:pic>
        <p:nvPicPr>
          <p:cNvPr id="94" name="Picture 93" descr="LISA Pathfind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552" y="1053336"/>
            <a:ext cx="377952" cy="353568"/>
          </a:xfrm>
          <a:prstGeom prst="rect">
            <a:avLst/>
          </a:prstGeom>
        </p:spPr>
      </p:pic>
      <p:pic>
        <p:nvPicPr>
          <p:cNvPr id="95" name="Picture 94" descr="NIC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722" y="5118941"/>
            <a:ext cx="1066800" cy="707136"/>
          </a:xfrm>
          <a:prstGeom prst="rect">
            <a:avLst/>
          </a:prstGeom>
        </p:spPr>
      </p:pic>
      <p:pic>
        <p:nvPicPr>
          <p:cNvPr id="96" name="Picture 95" descr="NuSTAR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2075">
            <a:off x="3756445" y="3100321"/>
            <a:ext cx="1375789" cy="879114"/>
          </a:xfrm>
          <a:prstGeom prst="rect">
            <a:avLst/>
          </a:prstGeom>
        </p:spPr>
      </p:pic>
      <p:pic>
        <p:nvPicPr>
          <p:cNvPr id="97" name="Picture 96" descr="SOFIA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71" y="5876879"/>
            <a:ext cx="829056" cy="396240"/>
          </a:xfrm>
          <a:prstGeom prst="rect">
            <a:avLst/>
          </a:prstGeom>
        </p:spPr>
      </p:pic>
      <p:pic>
        <p:nvPicPr>
          <p:cNvPr id="100" name="Picture 99" descr="Swif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765" y="3225274"/>
            <a:ext cx="841248" cy="755904"/>
          </a:xfrm>
          <a:prstGeom prst="rect">
            <a:avLst/>
          </a:prstGeom>
        </p:spPr>
      </p:pic>
      <p:pic>
        <p:nvPicPr>
          <p:cNvPr id="102" name="Picture 101" descr="XMM Newto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93" y="2297916"/>
            <a:ext cx="1578864" cy="54254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651055" y="5038679"/>
            <a:ext cx="15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1A947"/>
                </a:solidFill>
                <a:latin typeface="Arial Narrow"/>
                <a:cs typeface="Arial Narrow"/>
              </a:rPr>
              <a:t>CREAM (on ISS)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2017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46" name="Picture 45" descr="NIC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854" y="5135875"/>
            <a:ext cx="1066800" cy="707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0" y="980120"/>
            <a:ext cx="1678298" cy="75641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3087" y="1658873"/>
            <a:ext cx="106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 Narrow"/>
                <a:cs typeface="Arial Narrow"/>
              </a:rPr>
              <a:t>WFIRST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Mid 2020s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61288" y="2845681"/>
            <a:ext cx="2080159" cy="2059533"/>
            <a:chOff x="5261288" y="2845681"/>
            <a:chExt cx="2080159" cy="2059533"/>
          </a:xfrm>
        </p:grpSpPr>
        <p:sp>
          <p:nvSpPr>
            <p:cNvPr id="3" name="5-Point Star 2"/>
            <p:cNvSpPr/>
            <p:nvPr/>
          </p:nvSpPr>
          <p:spPr>
            <a:xfrm>
              <a:off x="5261288" y="2845681"/>
              <a:ext cx="2080159" cy="2059533"/>
            </a:xfrm>
            <a:prstGeom prst="star5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03490" y="3540782"/>
              <a:ext cx="11957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Your Mission Here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8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484" y="2134829"/>
            <a:ext cx="2808856" cy="18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8086" y="2106609"/>
            <a:ext cx="2709334" cy="192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333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Astrophysics is humankind’s scientific endeavor to </a:t>
            </a:r>
            <a:br>
              <a:rPr lang="en-US" sz="2200" b="1" dirty="0">
                <a:solidFill>
                  <a:prstClr val="black"/>
                </a:solidFill>
              </a:rPr>
            </a:br>
            <a:r>
              <a:rPr lang="en-US" sz="2200" b="1" dirty="0">
                <a:solidFill>
                  <a:prstClr val="black"/>
                </a:solidFill>
              </a:rPr>
              <a:t>understand the universe and our place in it.</a:t>
            </a:r>
          </a:p>
        </p:txBody>
      </p:sp>
      <p:pic>
        <p:nvPicPr>
          <p:cNvPr id="16" name="Picture 15" descr="PIA17002_ip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743" y="2106609"/>
            <a:ext cx="2665589" cy="1922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48" y="5063046"/>
            <a:ext cx="8672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These national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strategic drivers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are enduring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056" y="4044523"/>
            <a:ext cx="286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1. How did our universe  </a:t>
            </a:r>
            <a:b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   begin and evolve?</a:t>
            </a:r>
            <a:endParaRPr lang="en-US" sz="1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8780" y="4044523"/>
            <a:ext cx="352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2. How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did galaxies, stars, </a:t>
            </a:r>
            <a: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   and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planets come to be?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2193" y="4044523"/>
            <a:ext cx="224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3. Are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We Alone?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6146" name="Picture 2" descr="2010_New Worlds New Horizons in Astronomy and Astrophys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537" y="4810416"/>
            <a:ext cx="952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99" y="4810416"/>
            <a:ext cx="952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9899" y="6176794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2001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9537" y="6176794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2010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51" name="Picture 7" descr="Book Cover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11"/>
          <a:stretch/>
        </p:blipFill>
        <p:spPr bwMode="auto">
          <a:xfrm>
            <a:off x="5237337" y="4810416"/>
            <a:ext cx="952500" cy="13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3151" y="6176794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1991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53" name="Picture 9" descr="Book 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927" y="4810416"/>
            <a:ext cx="952500" cy="13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78927" y="6176794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1982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55" name="Picture 11" descr="Book 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873" y="4810416"/>
            <a:ext cx="952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29848" y="6176794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1972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Astrophysics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3320" y="6553492"/>
            <a:ext cx="2133600" cy="285316"/>
          </a:xfrm>
        </p:spPr>
        <p:txBody>
          <a:bodyPr/>
          <a:lstStyle/>
          <a:p>
            <a:fld id="{D297EF46-42AB-314A-A2E7-FB6E0BBF01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190" y="863601"/>
            <a:ext cx="2453062" cy="3217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77461" y="6382097"/>
            <a:ext cx="638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http://</a:t>
            </a:r>
            <a:r>
              <a:rPr lang="en-US" sz="1800" b="1" dirty="0" smtClean="0">
                <a:solidFill>
                  <a:srgbClr val="0000FF"/>
                </a:solidFill>
              </a:rPr>
              <a:t>science.nasa.gov/astrophysics/documents</a:t>
            </a:r>
          </a:p>
        </p:txBody>
      </p:sp>
      <p:pic>
        <p:nvPicPr>
          <p:cNvPr id="3" name="Picture 2" descr="Screen Shot 2014-05-14 at 8.01.03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8" y="863601"/>
            <a:ext cx="2491737" cy="3225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 descr="Screen Shot 2014-05-14 at 8.02.36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61" y="2499145"/>
            <a:ext cx="2500923" cy="3251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 descr="Screen Shot 2014-05-14 at 8.07.44 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146" y="863601"/>
            <a:ext cx="2242661" cy="321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068" y="2536927"/>
            <a:ext cx="2474048" cy="3213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57867" y="82272"/>
            <a:ext cx="5446523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</a:rPr>
              <a:t>Astrophysics Driving Documents</a:t>
            </a:r>
            <a:endParaRPr lang="en-US" sz="26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31" y="3097767"/>
            <a:ext cx="2512292" cy="32512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53320" y="6528092"/>
            <a:ext cx="2133600" cy="285316"/>
          </a:xfrm>
        </p:spPr>
        <p:txBody>
          <a:bodyPr/>
          <a:lstStyle/>
          <a:p>
            <a:fld id="{D297EF46-42AB-314A-A2E7-FB6E0BBF01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4" y="3479800"/>
            <a:ext cx="64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9B"/>
                </a:solidFill>
                <a:latin typeface="Arial"/>
                <a:ea typeface="ＭＳ Ｐゴシック" charset="0"/>
                <a:cs typeface="Arial"/>
              </a:rPr>
              <a:t>1990</a:t>
            </a:r>
            <a:endParaRPr lang="en-US" sz="1600" b="1" dirty="0">
              <a:solidFill>
                <a:srgbClr val="FFFF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447800"/>
            <a:ext cx="130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9B"/>
                </a:solidFill>
                <a:latin typeface="Arial"/>
                <a:ea typeface="ＭＳ Ｐゴシック" charset="0"/>
                <a:cs typeface="Arial"/>
              </a:rPr>
              <a:t>LRD: 2020s</a:t>
            </a:r>
            <a:endParaRPr lang="en-US" sz="1600" b="1" dirty="0">
              <a:solidFill>
                <a:srgbClr val="FFFF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635" y="2987963"/>
            <a:ext cx="64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9B"/>
                </a:solidFill>
                <a:latin typeface="Arial"/>
                <a:ea typeface="ＭＳ Ｐゴシック" charset="0"/>
                <a:cs typeface="Arial"/>
              </a:rPr>
              <a:t>1999</a:t>
            </a:r>
            <a:endParaRPr lang="en-US" sz="1600" b="1" dirty="0">
              <a:solidFill>
                <a:srgbClr val="FFFF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238" y="2168237"/>
            <a:ext cx="64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9B"/>
                </a:solidFill>
                <a:latin typeface="Arial"/>
                <a:ea typeface="ＭＳ Ｐゴシック" charset="0"/>
                <a:cs typeface="Arial"/>
              </a:rPr>
              <a:t>2003</a:t>
            </a:r>
            <a:endParaRPr lang="en-US" sz="1600" b="1" dirty="0">
              <a:solidFill>
                <a:srgbClr val="FFFF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710" y="1440873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9B"/>
                </a:solidFill>
                <a:latin typeface="Arial"/>
                <a:ea typeface="ＭＳ Ｐゴシック" charset="0"/>
                <a:cs typeface="Arial"/>
              </a:rPr>
              <a:t>LRD: 2018</a:t>
            </a:r>
            <a:endParaRPr lang="en-US" sz="1600" b="1" dirty="0">
              <a:solidFill>
                <a:srgbClr val="FFFF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8654530" y="6628963"/>
            <a:ext cx="495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/>
          <a:lstStyle/>
          <a:p>
            <a:pPr algn="r" eaLnBrk="0" hangingPunct="0">
              <a:defRPr/>
            </a:pPr>
            <a:fld id="{F8D5B1A9-9AEB-4403-B6FB-F1BE4DF40A31}" type="slidenum">
              <a:rPr lang="en-US" sz="1100">
                <a:solidFill>
                  <a:srgbClr val="FFFFFF"/>
                </a:solidFill>
                <a:ea typeface="ＭＳ Ｐゴシック" charset="-128"/>
              </a:rPr>
              <a:pPr algn="r" eaLnBrk="0" hangingPunct="0">
                <a:defRPr/>
              </a:pPr>
              <a:t>4</a:t>
            </a:fld>
            <a:endParaRPr lang="en-US" sz="110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2021" cy="6864016"/>
          </a:xfrm>
          <a:prstGeom prst="rect">
            <a:avLst/>
          </a:prstGeom>
        </p:spPr>
      </p:pic>
      <p:pic>
        <p:nvPicPr>
          <p:cNvPr id="11" name="Picture 10" descr="Nasa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68" y="136305"/>
            <a:ext cx="716891" cy="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196" y="3462335"/>
            <a:ext cx="1015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Launch 1990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6635" y="2987963"/>
            <a:ext cx="1015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Launch 1999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8439" y="2199014"/>
            <a:ext cx="1015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Launch 2003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181" y="1427038"/>
            <a:ext cx="1015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Launch 2018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7560" y="1534659"/>
            <a:ext cx="13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Launch mid-2020s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 after WFIRST (notional)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98" y="766460"/>
            <a:ext cx="8396002" cy="6103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534" y="791860"/>
            <a:ext cx="78929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Assumes (1) President’s FY16 budget request and notional runout through FY20, (2) flat funding for Astrophysics </a:t>
            </a:r>
            <a:r>
              <a:rPr lang="en-US" sz="1100" dirty="0" smtClean="0"/>
              <a:t>for </a:t>
            </a:r>
            <a:r>
              <a:rPr lang="en-US" sz="1100" dirty="0"/>
              <a:t>FY21 through FY35, (3) completion of </a:t>
            </a:r>
            <a:r>
              <a:rPr lang="en-US" sz="1100" dirty="0" smtClean="0"/>
              <a:t>WFIRST </a:t>
            </a:r>
            <a:r>
              <a:rPr lang="en-US" sz="1100" dirty="0"/>
              <a:t>and other missions planned for new starts in FY16-FY20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022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Community-driven Vision for the 2030s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45" y="1250894"/>
            <a:ext cx="3184748" cy="417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26793" y="1377872"/>
            <a:ext cx="569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Far </a:t>
            </a:r>
            <a:r>
              <a:rPr lang="en-US" sz="2400" dirty="0"/>
              <a:t>Infrared Surveyor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Habitable Exoplanet Imaging Mission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Large UV/Optical</a:t>
            </a:r>
            <a:r>
              <a:rPr lang="en-US" sz="2400" dirty="0"/>
              <a:t>/</a:t>
            </a:r>
            <a:r>
              <a:rPr lang="en-US" sz="2400" dirty="0" smtClean="0"/>
              <a:t>Infrared Surveyor 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X-ray </a:t>
            </a:r>
            <a:r>
              <a:rPr lang="en-US" sz="2400" dirty="0"/>
              <a:t>Surveyor 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479799" y="3700936"/>
            <a:ext cx="554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four missions were </a:t>
            </a:r>
            <a:r>
              <a:rPr lang="en-US" sz="2000" dirty="0" smtClean="0"/>
              <a:t>endorsed by </a:t>
            </a:r>
            <a:r>
              <a:rPr lang="en-US" sz="2000" dirty="0"/>
              <a:t>the </a:t>
            </a:r>
            <a:r>
              <a:rPr lang="en-US" sz="2000" dirty="0" smtClean="0"/>
              <a:t>  Program </a:t>
            </a:r>
            <a:r>
              <a:rPr lang="en-US" sz="2000" dirty="0"/>
              <a:t>Analysis Groups (PAGs) and </a:t>
            </a:r>
            <a:r>
              <a:rPr lang="en-US" sz="2000" dirty="0" smtClean="0"/>
              <a:t>recommended by </a:t>
            </a:r>
            <a:r>
              <a:rPr lang="en-US" sz="2000" dirty="0"/>
              <a:t>the NAC’s </a:t>
            </a:r>
            <a:r>
              <a:rPr lang="en-US" sz="2000" dirty="0" smtClean="0"/>
              <a:t>Astrophysics Subcommittee </a:t>
            </a:r>
            <a:r>
              <a:rPr lang="en-US" sz="2000" dirty="0"/>
              <a:t>as the four mission concepts that NASA should study in preparation for the 2020 Decadal Survey.</a:t>
            </a:r>
          </a:p>
        </p:txBody>
      </p:sp>
    </p:spTree>
    <p:extLst>
      <p:ext uri="{BB962C8B-B14F-4D97-AF65-F5344CB8AC3E}">
        <p14:creationId xmlns:p14="http://schemas.microsoft.com/office/powerpoint/2010/main" val="300633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Preparing for the 2020 Decadal Survey</a:t>
            </a:r>
            <a:br>
              <a:rPr lang="en-US" dirty="0"/>
            </a:br>
            <a:r>
              <a:rPr lang="en-US" dirty="0"/>
              <a:t>Large Mission Concepts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225443"/>
              </p:ext>
            </p:extLst>
          </p:nvPr>
        </p:nvGraphicFramePr>
        <p:xfrm>
          <a:off x="457200" y="2039614"/>
          <a:ext cx="8229600" cy="374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  <a:gridCol w="1890793"/>
                <a:gridCol w="1611824"/>
                <a:gridCol w="1232115"/>
                <a:gridCol w="17900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STDT Chairs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Study Team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Study Lead Center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HQ Program Scientists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 IR Surveyor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Asantha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Cooray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Margaret </a:t>
                      </a:r>
                      <a:r>
                        <a:rPr lang="en-US" dirty="0" err="1" smtClean="0"/>
                        <a:t>Meixner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David </a:t>
                      </a:r>
                      <a:r>
                        <a:rPr lang="en-US" dirty="0" err="1" smtClean="0"/>
                        <a:t>Leisawitz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Ruth Carter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GSFC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Kartik Sheth</a:t>
                      </a:r>
                    </a:p>
                    <a:p>
                      <a:pPr algn="ctr"/>
                      <a:r>
                        <a:rPr lang="en-US" dirty="0" smtClean="0"/>
                        <a:t>Dominic Benford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Habitable Exoplanet Imaging Mission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Scott Gaudi</a:t>
                      </a:r>
                    </a:p>
                    <a:p>
                      <a:pPr algn="ctr"/>
                      <a:r>
                        <a:rPr lang="en-US" dirty="0" smtClean="0"/>
                        <a:t>Sara Seager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Bertrand </a:t>
                      </a:r>
                      <a:r>
                        <a:rPr lang="en-US" dirty="0" err="1" smtClean="0"/>
                        <a:t>Mennesson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Keith Warfield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Martin Still</a:t>
                      </a:r>
                    </a:p>
                    <a:p>
                      <a:pPr algn="ctr"/>
                      <a:r>
                        <a:rPr lang="en-US" dirty="0" smtClean="0"/>
                        <a:t>Doug Hudgins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UV/Optical/IR Surveyor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Debra</a:t>
                      </a:r>
                      <a:r>
                        <a:rPr lang="en-US" baseline="0" dirty="0" smtClean="0"/>
                        <a:t> Fischer</a:t>
                      </a:r>
                    </a:p>
                    <a:p>
                      <a:pPr algn="ctr"/>
                      <a:r>
                        <a:rPr lang="en-US" baseline="0" dirty="0" smtClean="0"/>
                        <a:t>Bradley Peterson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Aki </a:t>
                      </a:r>
                      <a:r>
                        <a:rPr lang="en-US" dirty="0" err="1" smtClean="0"/>
                        <a:t>Roberge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Julie Crooke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GSFC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Mario Perez</a:t>
                      </a:r>
                    </a:p>
                    <a:p>
                      <a:pPr algn="ctr"/>
                      <a:r>
                        <a:rPr lang="en-US" dirty="0" smtClean="0"/>
                        <a:t>Erin Smith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X-ray Surveyor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Feryal Ozel</a:t>
                      </a:r>
                    </a:p>
                    <a:p>
                      <a:pPr algn="ctr"/>
                      <a:r>
                        <a:rPr lang="en-US" dirty="0" smtClean="0"/>
                        <a:t>Alexey </a:t>
                      </a:r>
                      <a:r>
                        <a:rPr lang="en-US" dirty="0" err="1" smtClean="0"/>
                        <a:t>Vikhlinin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Jessica Gaskin</a:t>
                      </a:r>
                    </a:p>
                    <a:p>
                      <a:pPr algn="ctr"/>
                      <a:r>
                        <a:rPr lang="en-US" dirty="0" smtClean="0"/>
                        <a:t>Gregg </a:t>
                      </a:r>
                      <a:r>
                        <a:rPr lang="en-US" dirty="0" err="1" smtClean="0"/>
                        <a:t>Gelmis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MSFC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Dan Evans</a:t>
                      </a:r>
                    </a:p>
                    <a:p>
                      <a:pPr algn="ctr"/>
                      <a:r>
                        <a:rPr lang="en-US" dirty="0" smtClean="0"/>
                        <a:t>Lou Kaluzienski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86951"/>
            <a:ext cx="8229600" cy="959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64592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784" indent="-192024" algn="l" defTabSz="457200" rtl="0" eaLnBrk="1" latinLnBrk="0" hangingPunct="1">
              <a:lnSpc>
                <a:spcPct val="90000"/>
              </a:lnSpc>
              <a:spcBef>
                <a:spcPts val="300"/>
              </a:spcBef>
              <a:buSzPct val="80000"/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5800" indent="-13716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68680" indent="-22860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51560" indent="-18288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NASA has assembled Science and Technology Definition Teams (STDTs) for each of the four large mission candidates to enable </a:t>
            </a:r>
            <a:r>
              <a:rPr lang="en-US" dirty="0" smtClean="0"/>
              <a:t>Mission </a:t>
            </a:r>
            <a:r>
              <a:rPr lang="en-US" dirty="0"/>
              <a:t>Concept </a:t>
            </a:r>
            <a:r>
              <a:rPr lang="en-US" dirty="0" smtClean="0"/>
              <a:t>Studies as </a:t>
            </a:r>
            <a:r>
              <a:rPr lang="en-US" dirty="0"/>
              <a:t>input to the 2020 Decadal Survey.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807" y="6285920"/>
            <a:ext cx="789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92024" algn="ctr">
              <a:spcBef>
                <a:spcPts val="120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http://science.nasa.gov/astrophysics/2020-decadal-survey-planning/ </a:t>
            </a:r>
            <a:endParaRPr lang="en-US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Correcting Five Myths about the </a:t>
            </a:r>
            <a:br>
              <a:rPr lang="en-US" dirty="0" smtClean="0"/>
            </a:br>
            <a:r>
              <a:rPr lang="en-US" dirty="0" smtClean="0"/>
              <a:t>Large Mission Concept Studies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31056"/>
            <a:ext cx="8229600" cy="5239782"/>
          </a:xfrm>
        </p:spPr>
        <p:txBody>
          <a:bodyPr/>
          <a:lstStyle/>
          <a:p>
            <a:pPr marL="169863" indent="-163513">
              <a:spcBef>
                <a:spcPts val="1200"/>
              </a:spcBef>
            </a:pPr>
            <a:r>
              <a:rPr lang="en-US" dirty="0" smtClean="0"/>
              <a:t>This is not a competition and HQ will not select among the studies.</a:t>
            </a:r>
          </a:p>
          <a:p>
            <a:pPr marL="169863" indent="-163513">
              <a:spcBef>
                <a:spcPts val="1200"/>
              </a:spcBef>
            </a:pPr>
            <a:r>
              <a:rPr lang="en-US" dirty="0" smtClean="0"/>
              <a:t>This is not an AO proposal or a Phase A study.</a:t>
            </a:r>
          </a:p>
          <a:p>
            <a:pPr marL="169863" indent="-163513">
              <a:spcBef>
                <a:spcPts val="1200"/>
              </a:spcBef>
            </a:pPr>
            <a:r>
              <a:rPr lang="en-US" dirty="0" smtClean="0"/>
              <a:t>NASA will not build the design you come up with even if the Decadal Survey recommends your mission.</a:t>
            </a:r>
          </a:p>
          <a:p>
            <a:pPr marL="169863" indent="-163513">
              <a:spcBef>
                <a:spcPts val="1200"/>
              </a:spcBef>
            </a:pPr>
            <a:r>
              <a:rPr lang="en-US" dirty="0" smtClean="0"/>
              <a:t>A precise cost estimate is neither expected nor achievable.</a:t>
            </a:r>
          </a:p>
          <a:p>
            <a:pPr marL="169863" indent="-163513">
              <a:spcBef>
                <a:spcPts val="1200"/>
              </a:spcBef>
            </a:pPr>
            <a:r>
              <a:rPr lang="en-US" dirty="0" smtClean="0"/>
              <a:t>The Center and the Program Office are not in charge of the study; the Community Chairs are responsible for the final product.</a:t>
            </a:r>
          </a:p>
          <a:p>
            <a:pPr marL="169863" indent="-163513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4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08" y="926353"/>
            <a:ext cx="8705316" cy="5778956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NASA defines a successful outcome of these studies to be four </a:t>
            </a:r>
            <a:r>
              <a:rPr lang="en-US" u="sng" dirty="0"/>
              <a:t>compelling</a:t>
            </a:r>
            <a:r>
              <a:rPr lang="en-US" dirty="0"/>
              <a:t> and </a:t>
            </a:r>
            <a:r>
              <a:rPr lang="en-US" u="sng" dirty="0"/>
              <a:t>executable</a:t>
            </a:r>
            <a:r>
              <a:rPr lang="en-US" dirty="0"/>
              <a:t> mission concepts, which will subsequently be prioritized by the 2020 Decadal Survey. </a:t>
            </a:r>
            <a:endParaRPr lang="en-US" b="1" dirty="0" smtClean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 smtClean="0"/>
              <a:t>COMPELLING</a:t>
            </a:r>
            <a:r>
              <a:rPr lang="en-US" dirty="0" smtClean="0"/>
              <a:t>: Worthy of a Decadal Survey recommendation (i.e., worth spending billions of $$ for the science return)</a:t>
            </a:r>
          </a:p>
          <a:p>
            <a:pPr marL="342900" indent="-342900"/>
            <a:r>
              <a:rPr lang="en-US" sz="1800" dirty="0"/>
              <a:t>S</a:t>
            </a:r>
            <a:r>
              <a:rPr lang="en-US" sz="1800" dirty="0" smtClean="0"/>
              <a:t>trong science motivation with well articulated objectives</a:t>
            </a:r>
          </a:p>
          <a:p>
            <a:pPr marL="342900" indent="-342900"/>
            <a:r>
              <a:rPr lang="en-US" sz="1800" dirty="0"/>
              <a:t>G</a:t>
            </a:r>
            <a:r>
              <a:rPr lang="en-US" sz="1800" dirty="0" smtClean="0"/>
              <a:t>roundbreaking science to be performed in the 2030s</a:t>
            </a:r>
          </a:p>
          <a:p>
            <a:pPr marL="342900" indent="-342900"/>
            <a:r>
              <a:rPr lang="en-US" sz="1800" dirty="0"/>
              <a:t>S</a:t>
            </a:r>
            <a:r>
              <a:rPr lang="en-US" sz="1800" dirty="0" smtClean="0"/>
              <a:t>ynergies with existing/planned major ground- and space-based observatories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EXECUTABLE</a:t>
            </a:r>
            <a:r>
              <a:rPr lang="en-US" dirty="0" smtClean="0"/>
              <a:t>: Technically feasible with a believable path to technology maturation  </a:t>
            </a:r>
          </a:p>
          <a:p>
            <a:pPr marL="280988" indent="-219075"/>
            <a:r>
              <a:rPr lang="en-US" sz="1800" dirty="0" smtClean="0"/>
              <a:t>Architecture, mission design, + payload in the STDT report is notional.</a:t>
            </a:r>
          </a:p>
          <a:p>
            <a:pPr marL="280988" indent="-219075"/>
            <a:r>
              <a:rPr lang="en-US" sz="1800" dirty="0" smtClean="0"/>
              <a:t>NASA </a:t>
            </a:r>
            <a:r>
              <a:rPr lang="en-US" sz="1800" dirty="0"/>
              <a:t>has never </a:t>
            </a:r>
            <a:r>
              <a:rPr lang="en-US" sz="1800" dirty="0" smtClean="0"/>
              <a:t>launched the mission design that </a:t>
            </a:r>
            <a:r>
              <a:rPr lang="en-US" sz="1800" dirty="0"/>
              <a:t>was specified in the Decadal </a:t>
            </a:r>
            <a:r>
              <a:rPr lang="en-US" sz="1800" dirty="0" smtClean="0"/>
              <a:t>Survey.</a:t>
            </a:r>
            <a:r>
              <a:rPr lang="en-US" sz="1800" dirty="0"/>
              <a:t> </a:t>
            </a:r>
            <a:endParaRPr lang="en-US" sz="1800" dirty="0" smtClean="0"/>
          </a:p>
          <a:p>
            <a:pPr marL="280988" indent="-219075"/>
            <a:r>
              <a:rPr lang="en-US" sz="1800" dirty="0" smtClean="0"/>
              <a:t>Precise costing is neither expected or achievable.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3318</TotalTime>
  <Words>912</Words>
  <Application>Microsoft Macintosh PowerPoint</Application>
  <PresentationFormat>On-screen Show (4:3)</PresentationFormat>
  <Paragraphs>179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Why Astrophysics?</vt:lpstr>
      <vt:lpstr>PowerPoint Presentation</vt:lpstr>
      <vt:lpstr>PowerPoint Presentation</vt:lpstr>
      <vt:lpstr>The Landscape after WFIRST (notional)</vt:lpstr>
      <vt:lpstr>A Community-driven Vision for the 2030s</vt:lpstr>
      <vt:lpstr>Preparing for the 2020 Decadal Survey Large Mission Concepts</vt:lpstr>
      <vt:lpstr> Correcting Five Myths about the  Large Mission Concept Studies </vt:lpstr>
      <vt:lpstr>Success Criteria</vt:lpstr>
      <vt:lpstr>Science comes first</vt:lpstr>
      <vt:lpstr>A Community Driven Process</vt:lpstr>
      <vt:lpstr>Interactions with NASA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Mottar, Jenny (HQ-DM000)[DIGITAL MANAGEMENT INC.]</dc:creator>
  <cp:lastModifiedBy>Martin Still</cp:lastModifiedBy>
  <cp:revision>68</cp:revision>
  <cp:lastPrinted>2016-05-04T09:59:01Z</cp:lastPrinted>
  <dcterms:created xsi:type="dcterms:W3CDTF">2015-10-23T15:14:15Z</dcterms:created>
  <dcterms:modified xsi:type="dcterms:W3CDTF">2016-05-15T23:38:09Z</dcterms:modified>
</cp:coreProperties>
</file>