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xlsx" ContentType="application/vnd.openxmlformats-officedocument.spreadsheetml.shee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6" r:id="rId5"/>
  </p:sldMasterIdLst>
  <p:notesMasterIdLst>
    <p:notesMasterId r:id="rId43"/>
  </p:notesMasterIdLst>
  <p:sldIdLst>
    <p:sldId id="345" r:id="rId6"/>
    <p:sldId id="392" r:id="rId7"/>
    <p:sldId id="383" r:id="rId8"/>
    <p:sldId id="384" r:id="rId9"/>
    <p:sldId id="385" r:id="rId10"/>
    <p:sldId id="386" r:id="rId11"/>
    <p:sldId id="387" r:id="rId12"/>
    <p:sldId id="388" r:id="rId13"/>
    <p:sldId id="389" r:id="rId14"/>
    <p:sldId id="390" r:id="rId15"/>
    <p:sldId id="391" r:id="rId16"/>
    <p:sldId id="382" r:id="rId17"/>
    <p:sldId id="393" r:id="rId18"/>
    <p:sldId id="312" r:id="rId19"/>
    <p:sldId id="350" r:id="rId20"/>
    <p:sldId id="352" r:id="rId21"/>
    <p:sldId id="374" r:id="rId22"/>
    <p:sldId id="351" r:id="rId23"/>
    <p:sldId id="354" r:id="rId24"/>
    <p:sldId id="355" r:id="rId25"/>
    <p:sldId id="356" r:id="rId26"/>
    <p:sldId id="357" r:id="rId27"/>
    <p:sldId id="358" r:id="rId28"/>
    <p:sldId id="364" r:id="rId29"/>
    <p:sldId id="361" r:id="rId30"/>
    <p:sldId id="362" r:id="rId31"/>
    <p:sldId id="363" r:id="rId32"/>
    <p:sldId id="365" r:id="rId33"/>
    <p:sldId id="366" r:id="rId34"/>
    <p:sldId id="367" r:id="rId35"/>
    <p:sldId id="369" r:id="rId36"/>
    <p:sldId id="380" r:id="rId37"/>
    <p:sldId id="381" r:id="rId38"/>
    <p:sldId id="372" r:id="rId39"/>
    <p:sldId id="344" r:id="rId40"/>
    <p:sldId id="376" r:id="rId41"/>
    <p:sldId id="377" r:id="rId42"/>
  </p:sldIdLst>
  <p:sldSz cx="9144000" cy="6858000" type="screen4x3"/>
  <p:notesSz cx="6858000" cy="9144000"/>
  <p:custDataLst>
    <p:tags r:id="rId45"/>
  </p:custDataLst>
  <p:defaultTextStyle>
    <a:defPPr>
      <a:defRPr lang="en-US"/>
    </a:defPPr>
    <a:lvl1pPr algn="l" rtl="0" fontAlgn="base">
      <a:spcBef>
        <a:spcPct val="0"/>
      </a:spcBef>
      <a:spcAft>
        <a:spcPct val="0"/>
      </a:spcAft>
      <a:defRPr kern="1200">
        <a:solidFill>
          <a:schemeClr val="tx1"/>
        </a:solidFill>
        <a:latin typeface="Tahoma" charset="0"/>
        <a:ea typeface="+mn-ea"/>
        <a:cs typeface="Arial" charset="0"/>
      </a:defRPr>
    </a:lvl1pPr>
    <a:lvl2pPr marL="457200" algn="l" rtl="0" fontAlgn="base">
      <a:spcBef>
        <a:spcPct val="0"/>
      </a:spcBef>
      <a:spcAft>
        <a:spcPct val="0"/>
      </a:spcAft>
      <a:defRPr kern="1200">
        <a:solidFill>
          <a:schemeClr val="tx1"/>
        </a:solidFill>
        <a:latin typeface="Tahoma" charset="0"/>
        <a:ea typeface="+mn-ea"/>
        <a:cs typeface="Arial" charset="0"/>
      </a:defRPr>
    </a:lvl2pPr>
    <a:lvl3pPr marL="914400" algn="l" rtl="0" fontAlgn="base">
      <a:spcBef>
        <a:spcPct val="0"/>
      </a:spcBef>
      <a:spcAft>
        <a:spcPct val="0"/>
      </a:spcAft>
      <a:defRPr kern="1200">
        <a:solidFill>
          <a:schemeClr val="tx1"/>
        </a:solidFill>
        <a:latin typeface="Tahoma" charset="0"/>
        <a:ea typeface="+mn-ea"/>
        <a:cs typeface="Arial" charset="0"/>
      </a:defRPr>
    </a:lvl3pPr>
    <a:lvl4pPr marL="1371600" algn="l" rtl="0" fontAlgn="base">
      <a:spcBef>
        <a:spcPct val="0"/>
      </a:spcBef>
      <a:spcAft>
        <a:spcPct val="0"/>
      </a:spcAft>
      <a:defRPr kern="1200">
        <a:solidFill>
          <a:schemeClr val="tx1"/>
        </a:solidFill>
        <a:latin typeface="Tahoma" charset="0"/>
        <a:ea typeface="+mn-ea"/>
        <a:cs typeface="Arial" charset="0"/>
      </a:defRPr>
    </a:lvl4pPr>
    <a:lvl5pPr marL="1828800" algn="l" rtl="0" fontAlgn="base">
      <a:spcBef>
        <a:spcPct val="0"/>
      </a:spcBef>
      <a:spcAft>
        <a:spcPct val="0"/>
      </a:spcAft>
      <a:defRPr kern="1200">
        <a:solidFill>
          <a:schemeClr val="tx1"/>
        </a:solidFill>
        <a:latin typeface="Tahoma" charset="0"/>
        <a:ea typeface="+mn-ea"/>
        <a:cs typeface="Arial" charset="0"/>
      </a:defRPr>
    </a:lvl5pPr>
    <a:lvl6pPr marL="2286000" algn="l" defTabSz="914400" rtl="0" eaLnBrk="1" latinLnBrk="0" hangingPunct="1">
      <a:defRPr kern="1200">
        <a:solidFill>
          <a:schemeClr val="tx1"/>
        </a:solidFill>
        <a:latin typeface="Tahoma" charset="0"/>
        <a:ea typeface="+mn-ea"/>
        <a:cs typeface="Arial" charset="0"/>
      </a:defRPr>
    </a:lvl6pPr>
    <a:lvl7pPr marL="2743200" algn="l" defTabSz="914400" rtl="0" eaLnBrk="1" latinLnBrk="0" hangingPunct="1">
      <a:defRPr kern="1200">
        <a:solidFill>
          <a:schemeClr val="tx1"/>
        </a:solidFill>
        <a:latin typeface="Tahoma" charset="0"/>
        <a:ea typeface="+mn-ea"/>
        <a:cs typeface="Arial" charset="0"/>
      </a:defRPr>
    </a:lvl7pPr>
    <a:lvl8pPr marL="3200400" algn="l" defTabSz="914400" rtl="0" eaLnBrk="1" latinLnBrk="0" hangingPunct="1">
      <a:defRPr kern="1200">
        <a:solidFill>
          <a:schemeClr val="tx1"/>
        </a:solidFill>
        <a:latin typeface="Tahoma" charset="0"/>
        <a:ea typeface="+mn-ea"/>
        <a:cs typeface="Arial" charset="0"/>
      </a:defRPr>
    </a:lvl8pPr>
    <a:lvl9pPr marL="3657600" algn="l" defTabSz="914400" rtl="0" eaLnBrk="1" latinLnBrk="0" hangingPunct="1">
      <a:defRPr kern="1200">
        <a:solidFill>
          <a:schemeClr val="tx1"/>
        </a:solidFill>
        <a:latin typeface="Tahoma"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AA00"/>
    <a:srgbClr val="005DAA"/>
    <a:srgbClr val="003E6A"/>
    <a:srgbClr val="575F6D"/>
    <a:srgbClr val="FF9933"/>
    <a:srgbClr val="4FAFFF"/>
    <a:srgbClr val="0099FF"/>
    <a:srgbClr val="CCECFF"/>
    <a:srgbClr val="99CCFF"/>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859" autoAdjust="0"/>
    <p:restoredTop sz="97959" autoAdjust="0"/>
  </p:normalViewPr>
  <p:slideViewPr>
    <p:cSldViewPr snapToGrid="0">
      <p:cViewPr>
        <p:scale>
          <a:sx n="90" d="100"/>
          <a:sy n="90" d="100"/>
        </p:scale>
        <p:origin x="-2088" y="-488"/>
      </p:cViewPr>
      <p:guideLst>
        <p:guide orient="horz" pos="2161"/>
        <p:guide pos="2880"/>
      </p:guideLst>
    </p:cSldViewPr>
  </p:slideViewPr>
  <p:notesTextViewPr>
    <p:cViewPr>
      <p:scale>
        <a:sx n="100" d="100"/>
        <a:sy n="100" d="100"/>
      </p:scale>
      <p:origin x="0" y="0"/>
    </p:cViewPr>
  </p:notesTextViewPr>
  <p:sorterViewPr>
    <p:cViewPr>
      <p:scale>
        <a:sx n="150" d="100"/>
        <a:sy n="150" d="100"/>
      </p:scale>
      <p:origin x="0" y="0"/>
    </p:cViewPr>
  </p:sorterViewPr>
  <p:notesViewPr>
    <p:cSldViewPr snapToGrid="0">
      <p:cViewPr varScale="1">
        <p:scale>
          <a:sx n="52" d="100"/>
          <a:sy n="52" d="100"/>
        </p:scale>
        <p:origin x="-1818"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Master" Target="slideMasters/slideMaster2.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9" Type="http://schemas.openxmlformats.org/officeDocument/2006/relationships/slide" Target="slides/slide4.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notesMaster" Target="notesMasters/notesMaster1.xml"/><Relationship Id="rId44" Type="http://schemas.openxmlformats.org/officeDocument/2006/relationships/printerSettings" Target="printerSettings/printerSettings1.bin"/><Relationship Id="rId45" Type="http://schemas.openxmlformats.org/officeDocument/2006/relationships/tags" Target="tags/tag1.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smoothMarker"/>
        <c:varyColors val="0"/>
        <c:ser>
          <c:idx val="0"/>
          <c:order val="0"/>
          <c:tx>
            <c:v>?-1700nm</c:v>
          </c:tx>
          <c:spPr>
            <a:ln>
              <a:solidFill>
                <a:schemeClr val="accent2"/>
              </a:solidFill>
            </a:ln>
          </c:spPr>
          <c:marker>
            <c:spPr>
              <a:solidFill>
                <a:schemeClr val="accent2"/>
              </a:solidFill>
              <a:ln>
                <a:solidFill>
                  <a:schemeClr val="accent2"/>
                </a:solidFill>
              </a:ln>
            </c:spPr>
          </c:marker>
          <c:xVal>
            <c:numRef>
              <c:f>Sheet2!$F$23:$F$26</c:f>
              <c:numCache>
                <c:formatCode>0.00E+00</c:formatCode>
                <c:ptCount val="4"/>
                <c:pt idx="0">
                  <c:v>6.0E7</c:v>
                </c:pt>
                <c:pt idx="1">
                  <c:v>7.85E7</c:v>
                </c:pt>
                <c:pt idx="2">
                  <c:v>9.9E7</c:v>
                </c:pt>
                <c:pt idx="3">
                  <c:v>1.23E8</c:v>
                </c:pt>
              </c:numCache>
            </c:numRef>
          </c:xVal>
          <c:yVal>
            <c:numRef>
              <c:f>Sheet2!$L$23:$L$26</c:f>
              <c:numCache>
                <c:formatCode>0.000</c:formatCode>
                <c:ptCount val="4"/>
                <c:pt idx="0">
                  <c:v>0.12032125</c:v>
                </c:pt>
                <c:pt idx="1">
                  <c:v>0.105103184713376</c:v>
                </c:pt>
                <c:pt idx="2">
                  <c:v>0.0937568181818182</c:v>
                </c:pt>
                <c:pt idx="3">
                  <c:v>0.0838475609756098</c:v>
                </c:pt>
              </c:numCache>
            </c:numRef>
          </c:yVal>
          <c:smooth val="1"/>
        </c:ser>
        <c:ser>
          <c:idx val="1"/>
          <c:order val="1"/>
          <c:tx>
            <c:v>?-1000nm</c:v>
          </c:tx>
          <c:spPr>
            <a:ln>
              <a:solidFill>
                <a:schemeClr val="accent3"/>
              </a:solidFill>
            </a:ln>
          </c:spPr>
          <c:marker>
            <c:symbol val="square"/>
            <c:size val="6"/>
            <c:spPr>
              <a:solidFill>
                <a:schemeClr val="accent3"/>
              </a:solidFill>
              <a:ln>
                <a:solidFill>
                  <a:schemeClr val="accent3"/>
                </a:solidFill>
              </a:ln>
            </c:spPr>
          </c:marker>
          <c:xVal>
            <c:numRef>
              <c:f>Sheet2!$F$27:$F$31</c:f>
              <c:numCache>
                <c:formatCode>0.00E+00</c:formatCode>
                <c:ptCount val="5"/>
                <c:pt idx="0">
                  <c:v>7.5E7</c:v>
                </c:pt>
                <c:pt idx="1">
                  <c:v>1.02E8</c:v>
                </c:pt>
                <c:pt idx="2">
                  <c:v>1.33E8</c:v>
                </c:pt>
                <c:pt idx="3">
                  <c:v>1.69E8</c:v>
                </c:pt>
                <c:pt idx="4">
                  <c:v>2.08E8</c:v>
                </c:pt>
              </c:numCache>
            </c:numRef>
          </c:xVal>
          <c:yVal>
            <c:numRef>
              <c:f>Sheet2!$L$27:$L$31</c:f>
              <c:numCache>
                <c:formatCode>0.000</c:formatCode>
                <c:ptCount val="5"/>
                <c:pt idx="0">
                  <c:v>0.082506</c:v>
                </c:pt>
                <c:pt idx="1">
                  <c:v>0.0707772058823529</c:v>
                </c:pt>
                <c:pt idx="2">
                  <c:v>0.0620345864661654</c:v>
                </c:pt>
                <c:pt idx="3">
                  <c:v>0.0549226331360947</c:v>
                </c:pt>
                <c:pt idx="4">
                  <c:v>0.0495829326923077</c:v>
                </c:pt>
              </c:numCache>
            </c:numRef>
          </c:yVal>
          <c:smooth val="1"/>
        </c:ser>
        <c:ser>
          <c:idx val="2"/>
          <c:order val="2"/>
          <c:tx>
            <c:v>?-500nm</c:v>
          </c:tx>
          <c:spPr>
            <a:ln>
              <a:solidFill>
                <a:schemeClr val="tx2">
                  <a:lumMod val="60000"/>
                  <a:lumOff val="40000"/>
                </a:schemeClr>
              </a:solidFill>
            </a:ln>
          </c:spPr>
          <c:marker>
            <c:spPr>
              <a:solidFill>
                <a:schemeClr val="tx2">
                  <a:lumMod val="60000"/>
                  <a:lumOff val="40000"/>
                </a:schemeClr>
              </a:solidFill>
              <a:ln>
                <a:solidFill>
                  <a:schemeClr val="tx2">
                    <a:lumMod val="60000"/>
                    <a:lumOff val="40000"/>
                  </a:schemeClr>
                </a:solidFill>
              </a:ln>
            </c:spPr>
          </c:marker>
          <c:xVal>
            <c:numRef>
              <c:f>Sheet2!$F$32:$F$35</c:f>
              <c:numCache>
                <c:formatCode>0.00E+00</c:formatCode>
                <c:ptCount val="4"/>
                <c:pt idx="0">
                  <c:v>3.75E7</c:v>
                </c:pt>
                <c:pt idx="1">
                  <c:v>6.65E7</c:v>
                </c:pt>
                <c:pt idx="2">
                  <c:v>1.04E8</c:v>
                </c:pt>
                <c:pt idx="3">
                  <c:v>1.5E8</c:v>
                </c:pt>
              </c:numCache>
            </c:numRef>
          </c:xVal>
          <c:yVal>
            <c:numRef>
              <c:f>Sheet2!$L$32:$L$35</c:f>
              <c:numCache>
                <c:formatCode>0.000</c:formatCode>
                <c:ptCount val="4"/>
                <c:pt idx="0">
                  <c:v>0.082506</c:v>
                </c:pt>
                <c:pt idx="1">
                  <c:v>0.0620345864661654</c:v>
                </c:pt>
                <c:pt idx="2">
                  <c:v>0.0495829326923077</c:v>
                </c:pt>
                <c:pt idx="3">
                  <c:v>0.041253</c:v>
                </c:pt>
              </c:numCache>
            </c:numRef>
          </c:yVal>
          <c:smooth val="1"/>
        </c:ser>
        <c:dLbls>
          <c:showLegendKey val="0"/>
          <c:showVal val="0"/>
          <c:showCatName val="0"/>
          <c:showSerName val="0"/>
          <c:showPercent val="0"/>
          <c:showBubbleSize val="0"/>
        </c:dLbls>
        <c:axId val="2079056840"/>
        <c:axId val="2079063960"/>
      </c:scatterChart>
      <c:valAx>
        <c:axId val="2079056840"/>
        <c:scaling>
          <c:orientation val="minMax"/>
        </c:scaling>
        <c:delete val="0"/>
        <c:axPos val="b"/>
        <c:title>
          <c:tx>
            <c:rich>
              <a:bodyPr/>
              <a:lstStyle/>
              <a:p>
                <a:pPr>
                  <a:defRPr/>
                </a:pPr>
                <a:r>
                  <a:rPr lang="en-US"/>
                  <a:t>Telescope to Starshade Separation</a:t>
                </a:r>
              </a:p>
            </c:rich>
          </c:tx>
          <c:layout/>
          <c:overlay val="0"/>
        </c:title>
        <c:numFmt formatCode="0.00E+00" sourceLinked="1"/>
        <c:majorTickMark val="out"/>
        <c:minorTickMark val="none"/>
        <c:tickLblPos val="nextTo"/>
        <c:crossAx val="2079063960"/>
        <c:crosses val="autoZero"/>
        <c:crossBetween val="midCat"/>
      </c:valAx>
      <c:valAx>
        <c:axId val="2079063960"/>
        <c:scaling>
          <c:orientation val="minMax"/>
        </c:scaling>
        <c:delete val="0"/>
        <c:axPos val="l"/>
        <c:majorGridlines/>
        <c:title>
          <c:tx>
            <c:rich>
              <a:bodyPr rot="-5400000" vert="horz"/>
              <a:lstStyle/>
              <a:p>
                <a:pPr>
                  <a:defRPr/>
                </a:pPr>
                <a:r>
                  <a:rPr lang="en-US"/>
                  <a:t>Inner Working Angle (mas)</a:t>
                </a:r>
              </a:p>
            </c:rich>
          </c:tx>
          <c:layout/>
          <c:overlay val="0"/>
        </c:title>
        <c:numFmt formatCode="0.000" sourceLinked="1"/>
        <c:majorTickMark val="out"/>
        <c:minorTickMark val="none"/>
        <c:tickLblPos val="nextTo"/>
        <c:crossAx val="2079056840"/>
        <c:crosses val="autoZero"/>
        <c:crossBetween val="midCat"/>
      </c:valAx>
    </c:plotArea>
    <c:legend>
      <c:legendPos val="r"/>
      <c:layout>
        <c:manualLayout>
          <c:xMode val="edge"/>
          <c:yMode val="edge"/>
          <c:x val="0.797161125808454"/>
          <c:y val="0.407470756308758"/>
          <c:w val="0.14380272836865"/>
          <c:h val="0.190602510624644"/>
        </c:manualLayout>
      </c:layout>
      <c:overlay val="0"/>
    </c:legend>
    <c:plotVisOnly val="1"/>
    <c:dispBlanksAs val="gap"/>
    <c:showDLblsOverMax val="0"/>
  </c:chart>
  <c:txPr>
    <a:bodyPr/>
    <a:lstStyle/>
    <a:p>
      <a:pPr>
        <a:defRPr sz="1400"/>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en-US"/>
          </a:p>
        </p:txBody>
      </p:sp>
      <p:sp>
        <p:nvSpPr>
          <p:cNvPr id="12595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2595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2595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en-US"/>
          </a:p>
        </p:txBody>
      </p:sp>
      <p:sp>
        <p:nvSpPr>
          <p:cNvPr id="12595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atin typeface="Arial" charset="0"/>
              </a:defRPr>
            </a:lvl1pPr>
          </a:lstStyle>
          <a:p>
            <a:pPr>
              <a:defRPr/>
            </a:pPr>
            <a:fld id="{6C2B205D-311F-449C-BC2F-DB011333AA54}" type="slidenum">
              <a:rPr lang="en-US"/>
              <a:pPr>
                <a:defRPr/>
              </a:pPr>
              <a:t>‹#›</a:t>
            </a:fld>
            <a:endParaRPr lang="en-US"/>
          </a:p>
        </p:txBody>
      </p:sp>
    </p:spTree>
    <p:extLst>
      <p:ext uri="{BB962C8B-B14F-4D97-AF65-F5344CB8AC3E}">
        <p14:creationId xmlns:p14="http://schemas.microsoft.com/office/powerpoint/2010/main" val="323280690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55386681-CC9A-4F28-81FD-35541B0FE7CE}" type="slidenum">
              <a:rPr lang="en-US"/>
              <a:pPr/>
              <a:t>14</a:t>
            </a:fld>
            <a:endParaRPr lang="en-US"/>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present summaries of some of</a:t>
            </a:r>
            <a:r>
              <a:rPr lang="en-US" baseline="0" dirty="0" smtClean="0"/>
              <a:t> our analysis, more can be found in the paper.  We have a starshade design and a spacecraft design, and we have set of coordinated mechanical, thermal, and dynamics model, linked to ACS analysis.  What we have shown here is our modeled behavior of the starshade due to firing of our stationkeeping thrusters.  It is expected that after the initial deployment, the stationkeeping thrusters will be the biggest perturbation to the starshade.  We performed an analysis of the maximum contrast loss due to the motion induced, shown here for two wavelengths 0.5 and 0.3 microns.  In both cases, contrast loss was around 1e-12, meeting the 1E-12 threshold per error source.  The lower right figure shows the contrast map due to the dynamics of mode 2.</a:t>
            </a:r>
            <a:endParaRPr lang="en-US" dirty="0"/>
          </a:p>
        </p:txBody>
      </p:sp>
      <p:sp>
        <p:nvSpPr>
          <p:cNvPr id="4" name="Slide Number Placeholder 3"/>
          <p:cNvSpPr>
            <a:spLocks noGrp="1"/>
          </p:cNvSpPr>
          <p:nvPr>
            <p:ph type="sldNum" sz="quarter" idx="10"/>
          </p:nvPr>
        </p:nvSpPr>
        <p:spPr/>
        <p:txBody>
          <a:bodyPr/>
          <a:lstStyle/>
          <a:p>
            <a:pPr>
              <a:defRPr/>
            </a:pPr>
            <a:fld id="{6C2B205D-311F-449C-BC2F-DB011333AA54}" type="slidenum">
              <a:rPr lang="en-US" smtClean="0"/>
              <a:pPr>
                <a:defRPr/>
              </a:pPr>
              <a:t>32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a:t>
            </a:r>
            <a:r>
              <a:rPr lang="en-US" baseline="0" dirty="0" smtClean="0"/>
              <a:t> charts show representative results from a thermal analysis where the leftmost figure is a plot of the temperature of the starshade, with End of Life conditions on the starshade at a 5 degrees tilt from the sun.  This presents one of the worse cases.  The middle figure shows the differential expansion </a:t>
            </a:r>
            <a:r>
              <a:rPr lang="en-US" baseline="0" dirty="0" err="1" smtClean="0"/>
              <a:t>w.r.t</a:t>
            </a:r>
            <a:r>
              <a:rPr lang="en-US" baseline="0" dirty="0" smtClean="0"/>
              <a:t> to a non-perturbed starshade, and the rightmost figure shows the contrast map as a result.  In plane motion induced by thermal expansion is on the order of 1 mm, and out of plane motion is on the order of 20 mm, but the starshade is significantly more tolerant to this motion.  The maximum contrast in this case is at 1E-11, which is right at the threshold where we become concerned for the starshade.  We conclude that thermal expansion may be a source of errors and we may need to alter our thermal design.  Note that we currently rely completely on a passive thermal design, and have not done any optimization.  We expect to be able to iterate the design and reduce the thermal impact significantly</a:t>
            </a:r>
            <a:endParaRPr lang="en-US" dirty="0"/>
          </a:p>
        </p:txBody>
      </p:sp>
      <p:sp>
        <p:nvSpPr>
          <p:cNvPr id="4" name="Slide Number Placeholder 3"/>
          <p:cNvSpPr>
            <a:spLocks noGrp="1"/>
          </p:cNvSpPr>
          <p:nvPr>
            <p:ph type="sldNum" sz="quarter" idx="10"/>
          </p:nvPr>
        </p:nvSpPr>
        <p:spPr/>
        <p:txBody>
          <a:bodyPr/>
          <a:lstStyle/>
          <a:p>
            <a:pPr>
              <a:defRPr/>
            </a:pPr>
            <a:fld id="{6C2B205D-311F-449C-BC2F-DB011333AA54}" type="slidenum">
              <a:rPr lang="en-US" smtClean="0"/>
              <a:pPr>
                <a:defRPr/>
              </a:pPr>
              <a:t>33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4" name="Picture 13" descr="Horizontal_Slant_for_Cover_Page.png"/>
          <p:cNvPicPr>
            <a:picLocks noChangeAspect="1"/>
          </p:cNvPicPr>
          <p:nvPr userDrawn="1"/>
        </p:nvPicPr>
        <p:blipFill>
          <a:blip r:embed="rId2" cstate="print"/>
          <a:stretch>
            <a:fillRect/>
          </a:stretch>
        </p:blipFill>
        <p:spPr>
          <a:xfrm>
            <a:off x="0" y="0"/>
            <a:ext cx="9144000" cy="6858000"/>
          </a:xfrm>
          <a:prstGeom prst="rect">
            <a:avLst/>
          </a:prstGeom>
        </p:spPr>
      </p:pic>
      <p:sp>
        <p:nvSpPr>
          <p:cNvPr id="26" name="Title 4"/>
          <p:cNvSpPr>
            <a:spLocks noGrp="1"/>
          </p:cNvSpPr>
          <p:nvPr>
            <p:ph type="ctrTitle" hasCustomPrompt="1"/>
          </p:nvPr>
        </p:nvSpPr>
        <p:spPr>
          <a:xfrm>
            <a:off x="3992881" y="1231163"/>
            <a:ext cx="4864588" cy="2011094"/>
          </a:xfrm>
        </p:spPr>
        <p:txBody>
          <a:bodyPr tIns="457200" bIns="548640"/>
          <a:lstStyle>
            <a:lvl1pPr algn="r">
              <a:defRPr sz="3200" b="1" spc="40" baseline="0">
                <a:solidFill>
                  <a:schemeClr val="tx1"/>
                </a:solidFill>
                <a:latin typeface="Arial" pitchFamily="34" charset="0"/>
                <a:cs typeface="Arial" pitchFamily="34" charset="0"/>
              </a:defRPr>
            </a:lvl1pPr>
          </a:lstStyle>
          <a:p>
            <a:r>
              <a:rPr lang="en-US" dirty="0" smtClean="0"/>
              <a:t>Main Title, Font: </a:t>
            </a:r>
            <a:br>
              <a:rPr lang="en-US" dirty="0" smtClean="0"/>
            </a:br>
            <a:r>
              <a:rPr lang="en-US" dirty="0" smtClean="0"/>
              <a:t>Arial Bold 32pt.</a:t>
            </a:r>
            <a:endParaRPr lang="en-US" dirty="0"/>
          </a:p>
        </p:txBody>
      </p:sp>
      <p:sp>
        <p:nvSpPr>
          <p:cNvPr id="27" name="Text Placeholder 32"/>
          <p:cNvSpPr>
            <a:spLocks noGrp="1"/>
          </p:cNvSpPr>
          <p:nvPr>
            <p:ph type="body" sz="quarter" idx="14" hasCustomPrompt="1"/>
          </p:nvPr>
        </p:nvSpPr>
        <p:spPr>
          <a:xfrm>
            <a:off x="3885634" y="4263457"/>
            <a:ext cx="4968114" cy="457200"/>
          </a:xfrm>
        </p:spPr>
        <p:txBody>
          <a:bodyPr wrap="none" tIns="0"/>
          <a:lstStyle>
            <a:lvl1pPr algn="r">
              <a:buNone/>
              <a:defRPr sz="2000" baseline="0">
                <a:solidFill>
                  <a:schemeClr val="tx1"/>
                </a:solidFill>
                <a:latin typeface="Arial" pitchFamily="34" charset="0"/>
                <a:cs typeface="Arial" pitchFamily="34" charset="0"/>
              </a:defRPr>
            </a:lvl1pPr>
            <a:lvl2pPr>
              <a:buNone/>
              <a:defRPr sz="2000"/>
            </a:lvl2pPr>
            <a:lvl3pPr>
              <a:buNone/>
              <a:defRPr sz="2000"/>
            </a:lvl3pPr>
            <a:lvl4pPr>
              <a:buNone/>
              <a:defRPr sz="2000"/>
            </a:lvl4pPr>
            <a:lvl5pPr>
              <a:buNone/>
              <a:defRPr sz="2000"/>
            </a:lvl5pPr>
          </a:lstStyle>
          <a:p>
            <a:pPr lvl="0"/>
            <a:r>
              <a:rPr lang="en-US" dirty="0" smtClean="0"/>
              <a:t>Meeting date(s), Arial 20pt.</a:t>
            </a:r>
            <a:endParaRPr lang="en-US" dirty="0"/>
          </a:p>
        </p:txBody>
      </p:sp>
      <p:sp>
        <p:nvSpPr>
          <p:cNvPr id="28" name="Text Placeholder 37"/>
          <p:cNvSpPr>
            <a:spLocks noGrp="1"/>
          </p:cNvSpPr>
          <p:nvPr>
            <p:ph type="body" sz="quarter" idx="15" hasCustomPrompt="1"/>
          </p:nvPr>
        </p:nvSpPr>
        <p:spPr>
          <a:xfrm>
            <a:off x="3886164" y="4722131"/>
            <a:ext cx="4972728" cy="457200"/>
          </a:xfrm>
        </p:spPr>
        <p:txBody>
          <a:bodyPr wrap="none" bIns="18288" anchor="b" anchorCtr="0"/>
          <a:lstStyle>
            <a:lvl1pPr algn="r">
              <a:buNone/>
              <a:defRPr baseline="0">
                <a:solidFill>
                  <a:schemeClr val="tx1"/>
                </a:solidFill>
                <a:latin typeface="Arial" pitchFamily="34" charset="0"/>
                <a:cs typeface="Arial" pitchFamily="34" charset="0"/>
              </a:defRPr>
            </a:lvl1pPr>
            <a:lvl2pPr>
              <a:buNone/>
              <a:defRPr/>
            </a:lvl2pPr>
            <a:lvl3pPr>
              <a:buNone/>
              <a:defRPr/>
            </a:lvl3pPr>
            <a:lvl4pPr>
              <a:buNone/>
              <a:defRPr/>
            </a:lvl4pPr>
            <a:lvl5pPr>
              <a:buNone/>
              <a:defRPr/>
            </a:lvl5pPr>
          </a:lstStyle>
          <a:p>
            <a:pPr lvl="0"/>
            <a:r>
              <a:rPr lang="en-US" dirty="0" smtClean="0"/>
              <a:t>Speaker’s name, Arial 20pt.</a:t>
            </a:r>
            <a:endParaRPr lang="en-US" dirty="0"/>
          </a:p>
        </p:txBody>
      </p:sp>
      <p:sp>
        <p:nvSpPr>
          <p:cNvPr id="29" name="Text Placeholder 40"/>
          <p:cNvSpPr>
            <a:spLocks noGrp="1"/>
          </p:cNvSpPr>
          <p:nvPr>
            <p:ph type="body" sz="quarter" idx="16" hasCustomPrompt="1"/>
          </p:nvPr>
        </p:nvSpPr>
        <p:spPr>
          <a:xfrm>
            <a:off x="3886164" y="5222875"/>
            <a:ext cx="4972726" cy="381000"/>
          </a:xfrm>
        </p:spPr>
        <p:txBody>
          <a:bodyPr wrap="square" tIns="0" bIns="438912">
            <a:noAutofit/>
          </a:bodyPr>
          <a:lstStyle>
            <a:lvl1pPr algn="r">
              <a:buNone/>
              <a:defRPr sz="1600" baseline="0">
                <a:solidFill>
                  <a:schemeClr val="tx1"/>
                </a:solidFill>
                <a:latin typeface="Arial" pitchFamily="34" charset="0"/>
                <a:cs typeface="Arial" pitchFamily="34" charset="0"/>
              </a:defRPr>
            </a:lvl1pPr>
            <a:lvl2pPr>
              <a:buNone/>
              <a:defRPr sz="1800"/>
            </a:lvl2pPr>
            <a:lvl3pPr>
              <a:buNone/>
              <a:defRPr sz="1800"/>
            </a:lvl3pPr>
            <a:lvl4pPr>
              <a:buNone/>
              <a:defRPr sz="1800"/>
            </a:lvl4pPr>
            <a:lvl5pPr>
              <a:buNone/>
              <a:defRPr sz="1800"/>
            </a:lvl5pPr>
          </a:lstStyle>
          <a:p>
            <a:pPr lvl="0"/>
            <a:r>
              <a:rPr lang="en-US" dirty="0" smtClean="0"/>
              <a:t>Speaker’s title, Arial 16pt.</a:t>
            </a:r>
            <a:endParaRPr lang="en-US" dirty="0"/>
          </a:p>
        </p:txBody>
      </p:sp>
      <p:sp>
        <p:nvSpPr>
          <p:cNvPr id="30" name="Text Placeholder 43"/>
          <p:cNvSpPr>
            <a:spLocks noGrp="1"/>
          </p:cNvSpPr>
          <p:nvPr>
            <p:ph type="body" sz="quarter" idx="17" hasCustomPrompt="1"/>
          </p:nvPr>
        </p:nvSpPr>
        <p:spPr>
          <a:xfrm>
            <a:off x="3894625" y="3760788"/>
            <a:ext cx="4959912" cy="457200"/>
          </a:xfrm>
        </p:spPr>
        <p:txBody>
          <a:bodyPr wrap="square" anchor="ctr" anchorCtr="0">
            <a:noAutofit/>
          </a:bodyPr>
          <a:lstStyle>
            <a:lvl1pPr algn="r">
              <a:buNone/>
              <a:defRPr sz="2400" b="1" spc="20" baseline="0">
                <a:solidFill>
                  <a:schemeClr val="tx1"/>
                </a:solidFill>
                <a:latin typeface="Arial" pitchFamily="34" charset="0"/>
                <a:cs typeface="Arial" pitchFamily="34" charset="0"/>
              </a:defRPr>
            </a:lvl1pPr>
            <a:lvl2pPr>
              <a:buNone/>
              <a:defRPr/>
            </a:lvl2pPr>
            <a:lvl3pPr>
              <a:buNone/>
              <a:defRPr/>
            </a:lvl3pPr>
            <a:lvl4pPr>
              <a:buNone/>
              <a:defRPr/>
            </a:lvl4pPr>
            <a:lvl5pPr>
              <a:buNone/>
              <a:defRPr/>
            </a:lvl5pPr>
          </a:lstStyle>
          <a:p>
            <a:pPr lvl="0"/>
            <a:r>
              <a:rPr lang="en-US" dirty="0" smtClean="0"/>
              <a:t>Sub-title, Arial Bold 24pt.</a:t>
            </a:r>
            <a:endParaRPr lang="en-US" dirty="0"/>
          </a:p>
        </p:txBody>
      </p:sp>
      <p:sp>
        <p:nvSpPr>
          <p:cNvPr id="32" name="Text Placeholder 27"/>
          <p:cNvSpPr>
            <a:spLocks noGrp="1"/>
          </p:cNvSpPr>
          <p:nvPr>
            <p:ph type="body" sz="quarter" idx="19" hasCustomPrompt="1"/>
          </p:nvPr>
        </p:nvSpPr>
        <p:spPr>
          <a:xfrm>
            <a:off x="4748213" y="0"/>
            <a:ext cx="4059237" cy="118872"/>
          </a:xfrm>
        </p:spPr>
        <p:txBody>
          <a:bodyPr tIns="0">
            <a:noAutofit/>
          </a:bodyPr>
          <a:lstStyle>
            <a:lvl1pPr marL="0" indent="0" algn="ctr">
              <a:spcBef>
                <a:spcPts val="2400"/>
              </a:spcBef>
              <a:buNone/>
              <a:defRPr sz="700">
                <a:solidFill>
                  <a:srgbClr val="FF0000"/>
                </a:solidFill>
                <a:latin typeface="Arial Narrow" pitchFamily="34" charset="0"/>
              </a:defRPr>
            </a:lvl1pPr>
          </a:lstStyle>
          <a:p>
            <a:pPr lvl="0"/>
            <a:r>
              <a:rPr lang="en-US" dirty="0" smtClean="0"/>
              <a:t>Northrop Grumman Private/Proprietary Level 1</a:t>
            </a:r>
          </a:p>
        </p:txBody>
      </p:sp>
      <p:sp>
        <p:nvSpPr>
          <p:cNvPr id="33" name="Text Placeholder 37"/>
          <p:cNvSpPr>
            <a:spLocks noGrp="1"/>
          </p:cNvSpPr>
          <p:nvPr>
            <p:ph type="body" sz="quarter" idx="21" hasCustomPrompt="1"/>
          </p:nvPr>
        </p:nvSpPr>
        <p:spPr>
          <a:xfrm>
            <a:off x="4748213" y="6737350"/>
            <a:ext cx="4059237" cy="120650"/>
          </a:xfrm>
        </p:spPr>
        <p:txBody>
          <a:bodyPr bIns="0" anchor="b" anchorCtr="0">
            <a:noAutofit/>
          </a:bodyPr>
          <a:lstStyle>
            <a:lvl1pPr marL="0" indent="0" algn="ctr">
              <a:buNone/>
              <a:defRPr sz="700" baseline="0">
                <a:solidFill>
                  <a:srgbClr val="FF0000"/>
                </a:solidFill>
                <a:latin typeface="Arial Narrow" pitchFamily="34" charset="0"/>
              </a:defRPr>
            </a:lvl1pPr>
          </a:lstStyle>
          <a:p>
            <a:pPr lvl="0"/>
            <a:r>
              <a:rPr lang="en-US" dirty="0" smtClean="0"/>
              <a:t>Northrop Grumman Private/Proprietary Level 1</a:t>
            </a:r>
          </a:p>
        </p:txBody>
      </p:sp>
      <p:sp>
        <p:nvSpPr>
          <p:cNvPr id="15" name="Text Placeholder 14"/>
          <p:cNvSpPr>
            <a:spLocks noGrp="1"/>
          </p:cNvSpPr>
          <p:nvPr>
            <p:ph type="body" sz="quarter" idx="22" hasCustomPrompt="1"/>
          </p:nvPr>
        </p:nvSpPr>
        <p:spPr>
          <a:xfrm>
            <a:off x="0" y="4972050"/>
            <a:ext cx="3282950" cy="512763"/>
          </a:xfrm>
          <a:solidFill>
            <a:schemeClr val="bg1">
              <a:alpha val="50000"/>
            </a:schemeClr>
          </a:solidFill>
          <a:ln w="12700">
            <a:solidFill>
              <a:schemeClr val="bg1">
                <a:lumMod val="85000"/>
              </a:schemeClr>
            </a:solidFill>
          </a:ln>
        </p:spPr>
        <p:txBody>
          <a:bodyPr>
            <a:noAutofit/>
          </a:bodyPr>
          <a:lstStyle>
            <a:lvl1pPr marL="0" indent="0" algn="just">
              <a:buNone/>
              <a:defRPr sz="900" baseline="0">
                <a:latin typeface="Arial Narrow" pitchFamily="34" charset="0"/>
              </a:defRPr>
            </a:lvl1pPr>
            <a:lvl2pPr algn="just">
              <a:buNone/>
              <a:defRPr sz="900">
                <a:latin typeface="Arial Narrow" pitchFamily="34" charset="0"/>
              </a:defRPr>
            </a:lvl2pPr>
            <a:lvl3pPr algn="just">
              <a:buNone/>
              <a:defRPr sz="900">
                <a:latin typeface="Arial Narrow" pitchFamily="34" charset="0"/>
              </a:defRPr>
            </a:lvl3pPr>
            <a:lvl4pPr algn="just">
              <a:buNone/>
              <a:defRPr sz="900">
                <a:latin typeface="Arial Narrow" pitchFamily="34" charset="0"/>
              </a:defRPr>
            </a:lvl4pPr>
            <a:lvl5pPr algn="just">
              <a:buNone/>
              <a:defRPr sz="900">
                <a:latin typeface="Arial Narrow" pitchFamily="34" charset="0"/>
              </a:defRPr>
            </a:lvl5pPr>
          </a:lstStyle>
          <a:p>
            <a:pPr lvl="0"/>
            <a:r>
              <a:rPr lang="en-US" dirty="0" smtClean="0"/>
              <a:t>Insert Government required information here or delete this text box. Insert Government required information here or delete this text box. Insert Government required information here or delete this text box.</a:t>
            </a:r>
            <a:endParaRPr lang="en-US" dirty="0"/>
          </a:p>
        </p:txBody>
      </p:sp>
      <p:sp>
        <p:nvSpPr>
          <p:cNvPr id="17" name="Text Placeholder 16"/>
          <p:cNvSpPr>
            <a:spLocks noGrp="1"/>
          </p:cNvSpPr>
          <p:nvPr>
            <p:ph type="body" sz="quarter" idx="23" hasCustomPrompt="1"/>
          </p:nvPr>
        </p:nvSpPr>
        <p:spPr>
          <a:xfrm>
            <a:off x="0" y="5603875"/>
            <a:ext cx="6416675" cy="514350"/>
          </a:xfrm>
          <a:solidFill>
            <a:schemeClr val="bg1">
              <a:alpha val="50000"/>
            </a:schemeClr>
          </a:solidFill>
        </p:spPr>
        <p:txBody>
          <a:bodyPr>
            <a:normAutofit/>
          </a:bodyPr>
          <a:lstStyle>
            <a:lvl1pPr marL="0" indent="0" algn="just">
              <a:buNone/>
              <a:defRPr sz="900">
                <a:latin typeface="Arial Narrow" pitchFamily="34" charset="0"/>
              </a:defRPr>
            </a:lvl1pPr>
          </a:lstStyle>
          <a:p>
            <a:pPr lvl="0"/>
            <a:r>
              <a:rPr lang="en-US" dirty="0" smtClean="0"/>
              <a:t>Insert Government required information here or delete this text box. Insert Government required information here or delete this text box. Insert Government required information here or delete this text box. Insert Government required information here or delete this text box. Insert Government required information here or delete this text box. Insert Government required information here or delete this text box.</a:t>
            </a:r>
            <a:endParaRPr lang="en-US" dirty="0"/>
          </a:p>
        </p:txBody>
      </p:sp>
      <p:sp>
        <p:nvSpPr>
          <p:cNvPr id="19" name="Text Placeholder 18"/>
          <p:cNvSpPr>
            <a:spLocks noGrp="1"/>
          </p:cNvSpPr>
          <p:nvPr>
            <p:ph type="body" sz="quarter" idx="24" hasCustomPrompt="1"/>
          </p:nvPr>
        </p:nvSpPr>
        <p:spPr>
          <a:xfrm>
            <a:off x="0" y="6224588"/>
            <a:ext cx="6416675" cy="512762"/>
          </a:xfrm>
          <a:solidFill>
            <a:schemeClr val="bg1">
              <a:alpha val="50000"/>
            </a:schemeClr>
          </a:solidFill>
        </p:spPr>
        <p:txBody>
          <a:bodyPr>
            <a:normAutofit/>
          </a:bodyPr>
          <a:lstStyle>
            <a:lvl1pPr marL="0" indent="0">
              <a:buNone/>
              <a:defRPr sz="900">
                <a:latin typeface="Arial Narrow" pitchFamily="34" charset="0"/>
              </a:defRPr>
            </a:lvl1pPr>
          </a:lstStyle>
          <a:p>
            <a:pPr lvl="0"/>
            <a:r>
              <a:rPr lang="en-US" dirty="0" smtClean="0"/>
              <a:t>Insert Government required information here or delete this text box. Insert Government required information here or delete this text box. Insert Government required information here or delete this text box. Insert Government required information here or delete this text box. Insert Government required information here or delete this text box. Insert Government required information here or delete this text box.</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57250" y="1285875"/>
            <a:ext cx="3792538" cy="477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2188" y="1285875"/>
            <a:ext cx="3794125" cy="477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D4799038-3FCB-4562-A558-6D08A6D05943}" type="slidenum">
              <a:rPr lang="en-US" altLang="en-US">
                <a:solidFill>
                  <a:srgbClr val="000000"/>
                </a:solidFill>
              </a:rPr>
              <a:pPr/>
              <a:t>‹#›</a:t>
            </a:fld>
            <a:endParaRPr lang="en-US" altLang="en-US">
              <a:solidFill>
                <a:srgbClr val="000000"/>
              </a:solidFill>
            </a:endParaRPr>
          </a:p>
        </p:txBody>
      </p:sp>
      <p:sp>
        <p:nvSpPr>
          <p:cNvPr id="6" name="Date Placeholder 5"/>
          <p:cNvSpPr>
            <a:spLocks noGrp="1"/>
          </p:cNvSpPr>
          <p:nvPr>
            <p:ph type="dt" sz="half" idx="11"/>
          </p:nvPr>
        </p:nvSpPr>
        <p:spPr/>
        <p:txBody>
          <a:bodyPr/>
          <a:lstStyle>
            <a:lvl1pPr>
              <a:defRPr/>
            </a:lvl1pPr>
          </a:lstStyle>
          <a:p>
            <a:endParaRPr lang="en-US" altLang="en-US">
              <a:solidFill>
                <a:srgbClr val="000000"/>
              </a:solidFill>
            </a:endParaRPr>
          </a:p>
        </p:txBody>
      </p:sp>
      <p:sp>
        <p:nvSpPr>
          <p:cNvPr id="7" name="Footer Placeholder 6"/>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2147189556"/>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D828C0E1-DB0E-4614-9351-4C6054D6116A}" type="slidenum">
              <a:rPr lang="en-US" altLang="en-US">
                <a:solidFill>
                  <a:srgbClr val="000000"/>
                </a:solidFill>
              </a:rPr>
              <a:pPr/>
              <a:t>‹#›</a:t>
            </a:fld>
            <a:endParaRPr lang="en-US" altLang="en-US">
              <a:solidFill>
                <a:srgbClr val="000000"/>
              </a:solidFill>
            </a:endParaRPr>
          </a:p>
        </p:txBody>
      </p:sp>
      <p:sp>
        <p:nvSpPr>
          <p:cNvPr id="8" name="Date Placeholder 7"/>
          <p:cNvSpPr>
            <a:spLocks noGrp="1"/>
          </p:cNvSpPr>
          <p:nvPr>
            <p:ph type="dt" sz="half" idx="11"/>
          </p:nvPr>
        </p:nvSpPr>
        <p:spPr/>
        <p:txBody>
          <a:bodyPr/>
          <a:lstStyle>
            <a:lvl1pPr>
              <a:defRPr/>
            </a:lvl1pPr>
          </a:lstStyle>
          <a:p>
            <a:endParaRPr lang="en-US" altLang="en-US">
              <a:solidFill>
                <a:srgbClr val="000000"/>
              </a:solidFill>
            </a:endParaRPr>
          </a:p>
        </p:txBody>
      </p:sp>
      <p:sp>
        <p:nvSpPr>
          <p:cNvPr id="9" name="Footer Placeholder 8"/>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178142573"/>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50339638-F848-4885-9619-F78D189C57C2}" type="slidenum">
              <a:rPr lang="en-US" altLang="en-US">
                <a:solidFill>
                  <a:srgbClr val="000000"/>
                </a:solidFill>
              </a:rPr>
              <a:pPr/>
              <a:t>‹#›</a:t>
            </a:fld>
            <a:endParaRPr lang="en-US" altLang="en-US">
              <a:solidFill>
                <a:srgbClr val="000000"/>
              </a:solidFill>
            </a:endParaRPr>
          </a:p>
        </p:txBody>
      </p:sp>
      <p:sp>
        <p:nvSpPr>
          <p:cNvPr id="4" name="Date Placeholder 3"/>
          <p:cNvSpPr>
            <a:spLocks noGrp="1"/>
          </p:cNvSpPr>
          <p:nvPr>
            <p:ph type="dt" sz="half" idx="11"/>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2438250290"/>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D9236732-7303-4B24-9777-FD16AA7D6692}" type="slidenum">
              <a:rPr lang="en-US" altLang="en-US">
                <a:solidFill>
                  <a:srgbClr val="000000"/>
                </a:solidFill>
              </a:rPr>
              <a:pPr/>
              <a:t>‹#›</a:t>
            </a:fld>
            <a:endParaRPr lang="en-US" altLang="en-US">
              <a:solidFill>
                <a:srgbClr val="000000"/>
              </a:solidFill>
            </a:endParaRPr>
          </a:p>
        </p:txBody>
      </p:sp>
      <p:sp>
        <p:nvSpPr>
          <p:cNvPr id="3" name="Date Placeholder 2"/>
          <p:cNvSpPr>
            <a:spLocks noGrp="1"/>
          </p:cNvSpPr>
          <p:nvPr>
            <p:ph type="dt" sz="half" idx="11"/>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3045319208"/>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3AB3BCDD-EC89-4C46-A1A0-A6E4E3F58290}" type="slidenum">
              <a:rPr lang="en-US" altLang="en-US">
                <a:solidFill>
                  <a:srgbClr val="000000"/>
                </a:solidFill>
              </a:rPr>
              <a:pPr/>
              <a:t>‹#›</a:t>
            </a:fld>
            <a:endParaRPr lang="en-US" altLang="en-US">
              <a:solidFill>
                <a:srgbClr val="000000"/>
              </a:solidFill>
            </a:endParaRPr>
          </a:p>
        </p:txBody>
      </p:sp>
      <p:sp>
        <p:nvSpPr>
          <p:cNvPr id="6" name="Date Placeholder 5"/>
          <p:cNvSpPr>
            <a:spLocks noGrp="1"/>
          </p:cNvSpPr>
          <p:nvPr>
            <p:ph type="dt" sz="half" idx="11"/>
          </p:nvPr>
        </p:nvSpPr>
        <p:spPr/>
        <p:txBody>
          <a:bodyPr/>
          <a:lstStyle>
            <a:lvl1pPr>
              <a:defRPr/>
            </a:lvl1pPr>
          </a:lstStyle>
          <a:p>
            <a:endParaRPr lang="en-US" altLang="en-US">
              <a:solidFill>
                <a:srgbClr val="000000"/>
              </a:solidFill>
            </a:endParaRPr>
          </a:p>
        </p:txBody>
      </p:sp>
      <p:sp>
        <p:nvSpPr>
          <p:cNvPr id="7" name="Footer Placeholder 6"/>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2098078507"/>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DA8E3CE9-E0AA-4A42-96FD-0B232E288BBA}" type="slidenum">
              <a:rPr lang="en-US" altLang="en-US">
                <a:solidFill>
                  <a:srgbClr val="000000"/>
                </a:solidFill>
              </a:rPr>
              <a:pPr/>
              <a:t>‹#›</a:t>
            </a:fld>
            <a:endParaRPr lang="en-US" altLang="en-US">
              <a:solidFill>
                <a:srgbClr val="000000"/>
              </a:solidFill>
            </a:endParaRPr>
          </a:p>
        </p:txBody>
      </p:sp>
      <p:sp>
        <p:nvSpPr>
          <p:cNvPr id="6" name="Date Placeholder 5"/>
          <p:cNvSpPr>
            <a:spLocks noGrp="1"/>
          </p:cNvSpPr>
          <p:nvPr>
            <p:ph type="dt" sz="half" idx="11"/>
          </p:nvPr>
        </p:nvSpPr>
        <p:spPr/>
        <p:txBody>
          <a:bodyPr/>
          <a:lstStyle>
            <a:lvl1pPr>
              <a:defRPr/>
            </a:lvl1pPr>
          </a:lstStyle>
          <a:p>
            <a:endParaRPr lang="en-US" altLang="en-US">
              <a:solidFill>
                <a:srgbClr val="000000"/>
              </a:solidFill>
            </a:endParaRPr>
          </a:p>
        </p:txBody>
      </p:sp>
      <p:sp>
        <p:nvSpPr>
          <p:cNvPr id="7" name="Footer Placeholder 6"/>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309408452"/>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ACF071D0-5231-496A-B977-6FBA69338138}" type="slidenum">
              <a:rPr lang="en-US" altLang="en-US">
                <a:solidFill>
                  <a:srgbClr val="000000"/>
                </a:solidFill>
              </a:rPr>
              <a:pPr/>
              <a:t>‹#›</a:t>
            </a:fld>
            <a:endParaRPr lang="en-US" altLang="en-US">
              <a:solidFill>
                <a:srgbClr val="000000"/>
              </a:solidFill>
            </a:endParaRPr>
          </a:p>
        </p:txBody>
      </p:sp>
      <p:sp>
        <p:nvSpPr>
          <p:cNvPr id="5" name="Date Placeholder 4"/>
          <p:cNvSpPr>
            <a:spLocks noGrp="1"/>
          </p:cNvSpPr>
          <p:nvPr>
            <p:ph type="dt" sz="half" idx="11"/>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3723696840"/>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457200"/>
            <a:ext cx="1971675" cy="56038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8350" y="457200"/>
            <a:ext cx="5765800" cy="56038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04081809-0022-4C8E-88D7-7EEB083398F2}" type="slidenum">
              <a:rPr lang="en-US" altLang="en-US">
                <a:solidFill>
                  <a:srgbClr val="000000"/>
                </a:solidFill>
              </a:rPr>
              <a:pPr/>
              <a:t>‹#›</a:t>
            </a:fld>
            <a:endParaRPr lang="en-US" altLang="en-US">
              <a:solidFill>
                <a:srgbClr val="000000"/>
              </a:solidFill>
            </a:endParaRPr>
          </a:p>
        </p:txBody>
      </p:sp>
      <p:sp>
        <p:nvSpPr>
          <p:cNvPr id="5" name="Date Placeholder 4"/>
          <p:cNvSpPr>
            <a:spLocks noGrp="1"/>
          </p:cNvSpPr>
          <p:nvPr>
            <p:ph type="dt" sz="half" idx="11"/>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4053033644"/>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8350" y="457200"/>
            <a:ext cx="7889875" cy="4746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57250" y="1285875"/>
            <a:ext cx="3792538" cy="4775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2188" y="1285875"/>
            <a:ext cx="3794125" cy="4775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a:xfrm>
            <a:off x="0" y="6532563"/>
            <a:ext cx="725488" cy="357187"/>
          </a:xfrm>
        </p:spPr>
        <p:txBody>
          <a:bodyPr/>
          <a:lstStyle>
            <a:lvl1pPr>
              <a:defRPr/>
            </a:lvl1pPr>
          </a:lstStyle>
          <a:p>
            <a:fld id="{8339C1D1-426B-4959-9A32-EBD4DFE7B685}" type="slidenum">
              <a:rPr lang="en-US" altLang="en-US">
                <a:solidFill>
                  <a:srgbClr val="000000"/>
                </a:solidFill>
              </a:rPr>
              <a:pPr/>
              <a:t>‹#›</a:t>
            </a:fld>
            <a:endParaRPr lang="en-US" altLang="en-US">
              <a:solidFill>
                <a:srgbClr val="000000"/>
              </a:solidFill>
            </a:endParaRPr>
          </a:p>
        </p:txBody>
      </p:sp>
      <p:sp>
        <p:nvSpPr>
          <p:cNvPr id="6" name="Date Placeholder 5"/>
          <p:cNvSpPr>
            <a:spLocks noGrp="1"/>
          </p:cNvSpPr>
          <p:nvPr>
            <p:ph type="dt" sz="half" idx="11"/>
          </p:nvPr>
        </p:nvSpPr>
        <p:spPr>
          <a:xfrm>
            <a:off x="1014413" y="6684963"/>
            <a:ext cx="2032000" cy="212725"/>
          </a:xfrm>
        </p:spPr>
        <p:txBody>
          <a:bodyPr/>
          <a:lstStyle>
            <a:lvl1pPr>
              <a:defRPr/>
            </a:lvl1pPr>
          </a:lstStyle>
          <a:p>
            <a:endParaRPr lang="en-US" altLang="en-US">
              <a:solidFill>
                <a:srgbClr val="000000"/>
              </a:solidFill>
            </a:endParaRPr>
          </a:p>
        </p:txBody>
      </p:sp>
      <p:sp>
        <p:nvSpPr>
          <p:cNvPr id="7" name="Footer Placeholder 6"/>
          <p:cNvSpPr>
            <a:spLocks noGrp="1"/>
          </p:cNvSpPr>
          <p:nvPr>
            <p:ph type="ftr" sz="quarter" idx="12"/>
          </p:nvPr>
        </p:nvSpPr>
        <p:spPr>
          <a:xfrm>
            <a:off x="2179638" y="6684963"/>
            <a:ext cx="3905250" cy="185737"/>
          </a:xfrm>
        </p:spPr>
        <p:txBody>
          <a:bodyPr/>
          <a:lstStyle>
            <a:lvl1pPr>
              <a:defRPr/>
            </a:lvl1pPr>
          </a:lstStyle>
          <a:p>
            <a:endParaRPr lang="en-US" altLang="en-US"/>
          </a:p>
        </p:txBody>
      </p:sp>
    </p:spTree>
    <p:extLst>
      <p:ext uri="{BB962C8B-B14F-4D97-AF65-F5344CB8AC3E}">
        <p14:creationId xmlns:p14="http://schemas.microsoft.com/office/powerpoint/2010/main" val="3183141968"/>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68350" y="457200"/>
            <a:ext cx="7889875" cy="474663"/>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857250" y="1285875"/>
            <a:ext cx="7739063" cy="4775200"/>
          </a:xfrm>
        </p:spPr>
        <p:txBody>
          <a:bodyPr/>
          <a:lstStyle/>
          <a:p>
            <a:endParaRPr lang="en-US"/>
          </a:p>
        </p:txBody>
      </p:sp>
      <p:sp>
        <p:nvSpPr>
          <p:cNvPr id="4" name="Slide Number Placeholder 3"/>
          <p:cNvSpPr>
            <a:spLocks noGrp="1"/>
          </p:cNvSpPr>
          <p:nvPr>
            <p:ph type="sldNum" sz="quarter" idx="10"/>
          </p:nvPr>
        </p:nvSpPr>
        <p:spPr>
          <a:xfrm>
            <a:off x="0" y="6532563"/>
            <a:ext cx="725488" cy="357187"/>
          </a:xfrm>
        </p:spPr>
        <p:txBody>
          <a:bodyPr/>
          <a:lstStyle>
            <a:lvl1pPr>
              <a:defRPr/>
            </a:lvl1pPr>
          </a:lstStyle>
          <a:p>
            <a:fld id="{371F42A6-3721-4C40-933F-4BEA89FF577A}" type="slidenum">
              <a:rPr lang="en-US" altLang="en-US">
                <a:solidFill>
                  <a:srgbClr val="000000"/>
                </a:solidFill>
              </a:rPr>
              <a:pPr/>
              <a:t>‹#›</a:t>
            </a:fld>
            <a:endParaRPr lang="en-US" altLang="en-US">
              <a:solidFill>
                <a:srgbClr val="000000"/>
              </a:solidFill>
            </a:endParaRPr>
          </a:p>
        </p:txBody>
      </p:sp>
      <p:sp>
        <p:nvSpPr>
          <p:cNvPr id="5" name="Date Placeholder 4"/>
          <p:cNvSpPr>
            <a:spLocks noGrp="1"/>
          </p:cNvSpPr>
          <p:nvPr>
            <p:ph type="dt" sz="half" idx="11"/>
          </p:nvPr>
        </p:nvSpPr>
        <p:spPr>
          <a:xfrm>
            <a:off x="1014413" y="6684963"/>
            <a:ext cx="2032000" cy="212725"/>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2"/>
          </p:nvPr>
        </p:nvSpPr>
        <p:spPr>
          <a:xfrm>
            <a:off x="2179638" y="6684963"/>
            <a:ext cx="3905250" cy="185737"/>
          </a:xfrm>
        </p:spPr>
        <p:txBody>
          <a:bodyPr/>
          <a:lstStyle>
            <a:lvl1pPr>
              <a:defRPr/>
            </a:lvl1pPr>
          </a:lstStyle>
          <a:p>
            <a:endParaRPr lang="en-US" altLang="en-US"/>
          </a:p>
        </p:txBody>
      </p:sp>
    </p:spTree>
    <p:extLst>
      <p:ext uri="{BB962C8B-B14F-4D97-AF65-F5344CB8AC3E}">
        <p14:creationId xmlns:p14="http://schemas.microsoft.com/office/powerpoint/2010/main" val="3489135405"/>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Break Slide">
    <p:spTree>
      <p:nvGrpSpPr>
        <p:cNvPr id="1" name=""/>
        <p:cNvGrpSpPr/>
        <p:nvPr/>
      </p:nvGrpSpPr>
      <p:grpSpPr>
        <a:xfrm>
          <a:off x="0" y="0"/>
          <a:ext cx="0" cy="0"/>
          <a:chOff x="0" y="0"/>
          <a:chExt cx="0" cy="0"/>
        </a:xfrm>
      </p:grpSpPr>
      <p:pic>
        <p:nvPicPr>
          <p:cNvPr id="11" name="Picture 10" descr="Slant_and_logo_for_Horizontal.png"/>
          <p:cNvPicPr>
            <a:picLocks noChangeAspect="1"/>
          </p:cNvPicPr>
          <p:nvPr userDrawn="1"/>
        </p:nvPicPr>
        <p:blipFill>
          <a:blip r:embed="rId2" cstate="print"/>
          <a:stretch>
            <a:fillRect/>
          </a:stretch>
        </p:blipFill>
        <p:spPr>
          <a:xfrm>
            <a:off x="0" y="0"/>
            <a:ext cx="9144000" cy="6858000"/>
          </a:xfrm>
          <a:prstGeom prst="rect">
            <a:avLst/>
          </a:prstGeom>
        </p:spPr>
      </p:pic>
      <p:sp>
        <p:nvSpPr>
          <p:cNvPr id="30" name="Text Placeholder 43"/>
          <p:cNvSpPr>
            <a:spLocks noGrp="1"/>
          </p:cNvSpPr>
          <p:nvPr>
            <p:ph type="body" sz="quarter" idx="17" hasCustomPrompt="1"/>
          </p:nvPr>
        </p:nvSpPr>
        <p:spPr>
          <a:xfrm>
            <a:off x="3444240" y="3200400"/>
            <a:ext cx="5410297" cy="457200"/>
          </a:xfrm>
        </p:spPr>
        <p:txBody>
          <a:bodyPr wrap="square" anchor="ctr" anchorCtr="0">
            <a:noAutofit/>
          </a:bodyPr>
          <a:lstStyle>
            <a:lvl1pPr algn="r">
              <a:buNone/>
              <a:defRPr sz="2400" b="1" spc="20" baseline="0">
                <a:solidFill>
                  <a:schemeClr val="tx1"/>
                </a:solidFill>
                <a:latin typeface="Arial" pitchFamily="34" charset="0"/>
                <a:cs typeface="Arial" pitchFamily="34" charset="0"/>
              </a:defRPr>
            </a:lvl1pPr>
            <a:lvl2pPr>
              <a:buNone/>
              <a:defRPr/>
            </a:lvl2pPr>
            <a:lvl3pPr>
              <a:buNone/>
              <a:defRPr/>
            </a:lvl3pPr>
            <a:lvl4pPr>
              <a:buNone/>
              <a:defRPr/>
            </a:lvl4pPr>
            <a:lvl5pPr>
              <a:buNone/>
              <a:defRPr/>
            </a:lvl5pPr>
          </a:lstStyle>
          <a:p>
            <a:pPr lvl="0"/>
            <a:r>
              <a:rPr lang="en-US" dirty="0" smtClean="0"/>
              <a:t>Section Break (Click to Add Title)</a:t>
            </a:r>
            <a:endParaRPr lang="en-US" dirty="0"/>
          </a:p>
        </p:txBody>
      </p:sp>
      <p:sp>
        <p:nvSpPr>
          <p:cNvPr id="32" name="Text Placeholder 27"/>
          <p:cNvSpPr>
            <a:spLocks noGrp="1"/>
          </p:cNvSpPr>
          <p:nvPr>
            <p:ph type="body" sz="quarter" idx="19" hasCustomPrompt="1"/>
          </p:nvPr>
        </p:nvSpPr>
        <p:spPr>
          <a:xfrm>
            <a:off x="4748213" y="0"/>
            <a:ext cx="4059237" cy="118872"/>
          </a:xfrm>
        </p:spPr>
        <p:txBody>
          <a:bodyPr tIns="0">
            <a:noAutofit/>
          </a:bodyPr>
          <a:lstStyle>
            <a:lvl1pPr marL="0" indent="0" algn="ctr">
              <a:buNone/>
              <a:defRPr sz="700">
                <a:solidFill>
                  <a:srgbClr val="FF0000"/>
                </a:solidFill>
                <a:latin typeface="Arial Narrow" pitchFamily="34" charset="0"/>
              </a:defRPr>
            </a:lvl1pPr>
          </a:lstStyle>
          <a:p>
            <a:pPr lvl="0"/>
            <a:r>
              <a:rPr lang="en-US" dirty="0" smtClean="0"/>
              <a:t>Mark pages according to the proprietary level of information (or remove)</a:t>
            </a:r>
          </a:p>
        </p:txBody>
      </p:sp>
      <p:sp>
        <p:nvSpPr>
          <p:cNvPr id="33" name="Text Placeholder 37"/>
          <p:cNvSpPr>
            <a:spLocks noGrp="1"/>
          </p:cNvSpPr>
          <p:nvPr>
            <p:ph type="body" sz="quarter" idx="21" hasCustomPrompt="1"/>
          </p:nvPr>
        </p:nvSpPr>
        <p:spPr>
          <a:xfrm>
            <a:off x="4748213" y="6737350"/>
            <a:ext cx="4059237" cy="120650"/>
          </a:xfrm>
        </p:spPr>
        <p:txBody>
          <a:bodyPr bIns="0" anchor="b" anchorCtr="0">
            <a:noAutofit/>
          </a:bodyPr>
          <a:lstStyle>
            <a:lvl1pPr marL="0" indent="0" algn="ctr">
              <a:buNone/>
              <a:defRPr sz="700">
                <a:solidFill>
                  <a:srgbClr val="FF0000"/>
                </a:solidFill>
                <a:latin typeface="Arial Narrow" pitchFamily="34" charset="0"/>
              </a:defRPr>
            </a:lvl1pPr>
          </a:lstStyle>
          <a:p>
            <a:pPr lvl="0"/>
            <a:r>
              <a:rPr lang="en-US" dirty="0" smtClean="0"/>
              <a:t>Mark pages according to the proprietary level of information (or remove)</a:t>
            </a:r>
          </a:p>
        </p:txBody>
      </p:sp>
    </p:spTree>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73152"/>
            <a:ext cx="6705600" cy="8382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304800" y="1402080"/>
            <a:ext cx="8382000" cy="4524333"/>
          </a:xfrm>
        </p:spPr>
        <p:txBody>
          <a:bodyPr/>
          <a:lstStyle>
            <a:lvl1pPr>
              <a:spcBef>
                <a:spcPts val="24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89"/>
          <p:cNvSpPr>
            <a:spLocks noGrp="1" noChangeArrowheads="1"/>
          </p:cNvSpPr>
          <p:nvPr>
            <p:ph type="sldNum" sz="quarter" idx="11"/>
          </p:nvPr>
        </p:nvSpPr>
        <p:spPr>
          <a:ln/>
        </p:spPr>
        <p:txBody>
          <a:bodyPr/>
          <a:lstStyle>
            <a:lvl1pPr>
              <a:defRPr/>
            </a:lvl1pPr>
          </a:lstStyle>
          <a:p>
            <a:fld id="{F6EFC63E-F8D9-44BB-A462-AC735E845F95}" type="slidenum">
              <a:rPr lang="en-US"/>
              <a:pPr/>
              <a:t>‹#›</a:t>
            </a:fld>
            <a:endParaRPr lang="en-US"/>
          </a:p>
        </p:txBody>
      </p:sp>
      <p:sp>
        <p:nvSpPr>
          <p:cNvPr id="6" name="Footer Placeholder 4"/>
          <p:cNvSpPr>
            <a:spLocks noGrp="1"/>
          </p:cNvSpPr>
          <p:nvPr>
            <p:ph type="ftr" sz="quarter" idx="3"/>
          </p:nvPr>
        </p:nvSpPr>
        <p:spPr>
          <a:xfrm>
            <a:off x="2543240" y="6657945"/>
            <a:ext cx="4057521" cy="200055"/>
          </a:xfrm>
          <a:prstGeom prst="rect">
            <a:avLst/>
          </a:prstGeom>
        </p:spPr>
        <p:txBody>
          <a:bodyPr wrap="square" anchor="b" anchorCtr="0">
            <a:spAutoFit/>
          </a:bodyPr>
          <a:lstStyle>
            <a:lvl1pPr algn="ctr">
              <a:defRPr sz="700" baseline="0">
                <a:solidFill>
                  <a:srgbClr val="FF0000"/>
                </a:solidFill>
                <a:latin typeface="Arial Narrow" pitchFamily="34" charset="0"/>
              </a:defRPr>
            </a:lvl1pPr>
          </a:lstStyle>
          <a:p>
            <a:pPr lvl="0"/>
            <a:r>
              <a:rPr lang="en-US" dirty="0" smtClean="0"/>
              <a:t>Northrop Grumman Private/Proprietary Level 1</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73152"/>
            <a:ext cx="6705600" cy="8382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04800" y="1402289"/>
            <a:ext cx="4038600" cy="4525963"/>
          </a:xfrm>
        </p:spPr>
        <p:txBody>
          <a:bodyPr/>
          <a:lstStyle>
            <a:lvl1pPr>
              <a:spcBef>
                <a:spcPts val="2400"/>
              </a:spcBef>
              <a:defRPr sz="2000"/>
            </a:lvl1pPr>
            <a:lvl2pPr>
              <a:spcBef>
                <a:spcPts val="600"/>
              </a:spcBef>
              <a:defRPr sz="1600"/>
            </a:lvl2pPr>
            <a:lvl3pPr>
              <a:spcBef>
                <a:spcPts val="600"/>
              </a:spcBef>
              <a:defRPr sz="1600"/>
            </a:lvl3pPr>
            <a:lvl4pPr>
              <a:spcBef>
                <a:spcPts val="600"/>
              </a:spcBef>
              <a:defRPr sz="1600"/>
            </a:lvl4pPr>
            <a:lvl5pPr>
              <a:spcBef>
                <a:spcPts val="600"/>
              </a:spcBef>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50545" y="1402289"/>
            <a:ext cx="4038600" cy="4525963"/>
          </a:xfrm>
        </p:spPr>
        <p:txBody>
          <a:bodyPr/>
          <a:lstStyle>
            <a:lvl1pPr>
              <a:spcBef>
                <a:spcPts val="2400"/>
              </a:spcBef>
              <a:defRPr sz="2000"/>
            </a:lvl1pPr>
            <a:lvl2pPr>
              <a:spcBef>
                <a:spcPts val="600"/>
              </a:spcBef>
              <a:defRPr sz="1600"/>
            </a:lvl2pPr>
            <a:lvl3pPr>
              <a:spcBef>
                <a:spcPts val="600"/>
              </a:spcBef>
              <a:defRPr sz="1600"/>
            </a:lvl3pPr>
            <a:lvl4pPr>
              <a:spcBef>
                <a:spcPts val="600"/>
              </a:spcBef>
              <a:defRPr sz="1600"/>
            </a:lvl4pPr>
            <a:lvl5pPr>
              <a:spcBef>
                <a:spcPts val="600"/>
              </a:spcBef>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89"/>
          <p:cNvSpPr>
            <a:spLocks noGrp="1" noChangeArrowheads="1"/>
          </p:cNvSpPr>
          <p:nvPr>
            <p:ph type="sldNum" sz="quarter" idx="11"/>
          </p:nvPr>
        </p:nvSpPr>
        <p:spPr>
          <a:ln/>
        </p:spPr>
        <p:txBody>
          <a:bodyPr/>
          <a:lstStyle>
            <a:lvl1pPr>
              <a:defRPr/>
            </a:lvl1pPr>
          </a:lstStyle>
          <a:p>
            <a:fld id="{BE6D4B03-E339-4C9D-AC39-0BD7C921B5B0}" type="slidenum">
              <a:rPr lang="en-US"/>
              <a:pPr/>
              <a:t>‹#›</a:t>
            </a:fld>
            <a:endParaRPr lang="en-US"/>
          </a:p>
        </p:txBody>
      </p:sp>
      <p:sp>
        <p:nvSpPr>
          <p:cNvPr id="7" name="Footer Placeholder 4"/>
          <p:cNvSpPr>
            <a:spLocks noGrp="1"/>
          </p:cNvSpPr>
          <p:nvPr>
            <p:ph type="ftr" sz="quarter" idx="3"/>
          </p:nvPr>
        </p:nvSpPr>
        <p:spPr>
          <a:xfrm>
            <a:off x="2543240" y="6657945"/>
            <a:ext cx="4057521" cy="200055"/>
          </a:xfrm>
          <a:prstGeom prst="rect">
            <a:avLst/>
          </a:prstGeom>
        </p:spPr>
        <p:txBody>
          <a:bodyPr wrap="square" anchor="b" anchorCtr="0">
            <a:spAutoFit/>
          </a:bodyPr>
          <a:lstStyle>
            <a:lvl1pPr algn="ctr">
              <a:defRPr sz="700" baseline="0">
                <a:solidFill>
                  <a:srgbClr val="FF0000"/>
                </a:solidFill>
                <a:latin typeface="Arial Narrow" pitchFamily="34" charset="0"/>
              </a:defRPr>
            </a:lvl1pPr>
          </a:lstStyle>
          <a:p>
            <a:r>
              <a:rPr lang="en-US" smtClean="0"/>
              <a:t>Northrop Grumman Private/Proprietary Level 1</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End Slide">
    <p:spTree>
      <p:nvGrpSpPr>
        <p:cNvPr id="1" name=""/>
        <p:cNvGrpSpPr/>
        <p:nvPr/>
      </p:nvGrpSpPr>
      <p:grpSpPr>
        <a:xfrm>
          <a:off x="0" y="0"/>
          <a:ext cx="0" cy="0"/>
          <a:chOff x="0" y="0"/>
          <a:chExt cx="0" cy="0"/>
        </a:xfrm>
      </p:grpSpPr>
      <p:pic>
        <p:nvPicPr>
          <p:cNvPr id="6" name="Picture 5" descr="Logo Slide.jpg"/>
          <p:cNvPicPr>
            <a:picLocks noChangeAspect="1"/>
          </p:cNvPicPr>
          <p:nvPr userDrawn="1"/>
        </p:nvPicPr>
        <p:blipFill>
          <a:blip r:embed="rId2" cstate="print"/>
          <a:stretch>
            <a:fillRect/>
          </a:stretch>
        </p:blipFill>
        <p:spPr>
          <a:xfrm>
            <a:off x="0" y="0"/>
            <a:ext cx="9144000" cy="6858000"/>
          </a:xfrm>
          <a:prstGeom prst="rect">
            <a:avLst/>
          </a:prstGeom>
        </p:spPr>
      </p:pic>
      <p:sp>
        <p:nvSpPr>
          <p:cNvPr id="4" name="Footer Placeholder 4"/>
          <p:cNvSpPr>
            <a:spLocks noGrp="1"/>
          </p:cNvSpPr>
          <p:nvPr>
            <p:ph type="ftr" sz="quarter" idx="3"/>
          </p:nvPr>
        </p:nvSpPr>
        <p:spPr>
          <a:xfrm>
            <a:off x="2543240" y="6657945"/>
            <a:ext cx="4057521" cy="200055"/>
          </a:xfrm>
          <a:prstGeom prst="rect">
            <a:avLst/>
          </a:prstGeom>
        </p:spPr>
        <p:txBody>
          <a:bodyPr wrap="square" anchor="b" anchorCtr="0">
            <a:spAutoFit/>
          </a:bodyPr>
          <a:lstStyle>
            <a:lvl1pPr algn="ctr">
              <a:defRPr sz="700" baseline="0">
                <a:solidFill>
                  <a:srgbClr val="FF0000"/>
                </a:solidFill>
                <a:latin typeface="Arial Narrow" pitchFamily="34" charset="0"/>
              </a:defRPr>
            </a:lvl1pPr>
          </a:lstStyle>
          <a:p>
            <a:r>
              <a:rPr lang="en-US" smtClean="0"/>
              <a:t>Northrop Grumman Private/Proprietary Level 1</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C86D29B8-72CC-440B-A6E5-E675B074EF68}" type="slidenum">
              <a:rPr lang="en-US" altLang="en-US">
                <a:solidFill>
                  <a:srgbClr val="000000"/>
                </a:solidFill>
              </a:rPr>
              <a:pPr/>
              <a:t>‹#›</a:t>
            </a:fld>
            <a:endParaRPr lang="en-US" altLang="en-US">
              <a:solidFill>
                <a:srgbClr val="000000"/>
              </a:solidFill>
            </a:endParaRPr>
          </a:p>
        </p:txBody>
      </p:sp>
      <p:sp>
        <p:nvSpPr>
          <p:cNvPr id="5" name="Date Placeholder 4"/>
          <p:cNvSpPr>
            <a:spLocks noGrp="1"/>
          </p:cNvSpPr>
          <p:nvPr>
            <p:ph type="dt" sz="half" idx="11"/>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2775233281"/>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4B01EBA1-5A26-49D7-97BC-29A0948CD7F5}" type="slidenum">
              <a:rPr lang="en-US" altLang="en-US">
                <a:solidFill>
                  <a:srgbClr val="000000"/>
                </a:solidFill>
              </a:rPr>
              <a:pPr/>
              <a:t>‹#›</a:t>
            </a:fld>
            <a:endParaRPr lang="en-US" altLang="en-US">
              <a:solidFill>
                <a:srgbClr val="000000"/>
              </a:solidFill>
            </a:endParaRPr>
          </a:p>
        </p:txBody>
      </p:sp>
      <p:sp>
        <p:nvSpPr>
          <p:cNvPr id="5" name="Date Placeholder 4"/>
          <p:cNvSpPr>
            <a:spLocks noGrp="1"/>
          </p:cNvSpPr>
          <p:nvPr>
            <p:ph type="dt" sz="half" idx="11"/>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932800994"/>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C6509746-CFB5-494A-94D7-0690DD86ADD4}" type="slidenum">
              <a:rPr lang="en-US" altLang="en-US">
                <a:solidFill>
                  <a:srgbClr val="000000"/>
                </a:solidFill>
              </a:rPr>
              <a:pPr/>
              <a:t>‹#›</a:t>
            </a:fld>
            <a:endParaRPr lang="en-US" altLang="en-US">
              <a:solidFill>
                <a:srgbClr val="000000"/>
              </a:solidFill>
            </a:endParaRPr>
          </a:p>
        </p:txBody>
      </p:sp>
      <p:sp>
        <p:nvSpPr>
          <p:cNvPr id="5" name="Date Placeholder 4"/>
          <p:cNvSpPr>
            <a:spLocks noGrp="1"/>
          </p:cNvSpPr>
          <p:nvPr>
            <p:ph type="dt" sz="half" idx="11"/>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323946033"/>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7.xml"/><Relationship Id="rId12" Type="http://schemas.openxmlformats.org/officeDocument/2006/relationships/slideLayout" Target="../slideLayouts/slideLayout18.xml"/><Relationship Id="rId13" Type="http://schemas.openxmlformats.org/officeDocument/2006/relationships/slideLayout" Target="../slideLayouts/slideLayout19.xml"/><Relationship Id="rId14" Type="http://schemas.openxmlformats.org/officeDocument/2006/relationships/theme" Target="../theme/theme2.xml"/><Relationship Id="rId15" Type="http://schemas.openxmlformats.org/officeDocument/2006/relationships/image" Target="../media/image5.jpeg"/><Relationship Id="rId16" Type="http://schemas.openxmlformats.org/officeDocument/2006/relationships/image" Target="../media/image6.jpeg"/><Relationship Id="rId1" Type="http://schemas.openxmlformats.org/officeDocument/2006/relationships/slideLayout" Target="../slideLayouts/slideLayout7.xml"/><Relationship Id="rId2" Type="http://schemas.openxmlformats.org/officeDocument/2006/relationships/slideLayout" Target="../slideLayouts/slideLayout8.xml"/><Relationship Id="rId3" Type="http://schemas.openxmlformats.org/officeDocument/2006/relationships/slideLayout" Target="../slideLayouts/slideLayout9.xml"/><Relationship Id="rId4" Type="http://schemas.openxmlformats.org/officeDocument/2006/relationships/slideLayout" Target="../slideLayouts/slideLayout10.xml"/><Relationship Id="rId5" Type="http://schemas.openxmlformats.org/officeDocument/2006/relationships/slideLayout" Target="../slideLayouts/slideLayout11.xml"/><Relationship Id="rId6" Type="http://schemas.openxmlformats.org/officeDocument/2006/relationships/slideLayout" Target="../slideLayouts/slideLayout12.xml"/><Relationship Id="rId7" Type="http://schemas.openxmlformats.org/officeDocument/2006/relationships/slideLayout" Target="../slideLayouts/slideLayout13.xml"/><Relationship Id="rId8" Type="http://schemas.openxmlformats.org/officeDocument/2006/relationships/slideLayout" Target="../slideLayouts/slideLayout14.xml"/><Relationship Id="rId9" Type="http://schemas.openxmlformats.org/officeDocument/2006/relationships/slideLayout" Target="../slideLayouts/slideLayout15.xml"/><Relationship Id="rId10"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28600" y="167640"/>
            <a:ext cx="67056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1027" name="Rectangle 3"/>
          <p:cNvSpPr>
            <a:spLocks noGrp="1" noChangeArrowheads="1"/>
          </p:cNvSpPr>
          <p:nvPr>
            <p:ph type="body" idx="1"/>
          </p:nvPr>
        </p:nvSpPr>
        <p:spPr bwMode="auto">
          <a:xfrm>
            <a:off x="304800" y="1402080"/>
            <a:ext cx="8389034" cy="452433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28" name="Rectangle 4"/>
          <p:cNvSpPr>
            <a:spLocks noGrp="1" noChangeArrowheads="1"/>
          </p:cNvSpPr>
          <p:nvPr>
            <p:ph type="dt" sz="half" idx="2"/>
          </p:nvPr>
        </p:nvSpPr>
        <p:spPr bwMode="auto">
          <a:xfrm>
            <a:off x="609600" y="6661150"/>
            <a:ext cx="1828800" cy="152400"/>
          </a:xfrm>
          <a:prstGeom prst="rect">
            <a:avLst/>
          </a:prstGeom>
          <a:noFill/>
          <a:ln w="9525" algn="ctr">
            <a:noFill/>
            <a:miter lim="800000"/>
            <a:headEnd/>
            <a:tailEnd/>
          </a:ln>
          <a:effectLst/>
        </p:spPr>
        <p:txBody>
          <a:bodyPr vert="horz" wrap="square" lIns="91440" tIns="45720" rIns="91440" bIns="45720" numCol="1" anchor="t" anchorCtr="0" compatLnSpc="1">
            <a:prstTxWarp prst="textNoShape">
              <a:avLst/>
            </a:prstTxWarp>
          </a:bodyPr>
          <a:lstStyle>
            <a:lvl1pPr>
              <a:defRPr sz="800" smtClean="0">
                <a:latin typeface="Arial Narrow" pitchFamily="34" charset="0"/>
              </a:defRPr>
            </a:lvl1pPr>
          </a:lstStyle>
          <a:p>
            <a:pPr>
              <a:defRPr/>
            </a:pPr>
            <a:endParaRPr lang="en-US" dirty="0"/>
          </a:p>
        </p:txBody>
      </p:sp>
      <p:sp>
        <p:nvSpPr>
          <p:cNvPr id="1113" name="Rectangle 89"/>
          <p:cNvSpPr>
            <a:spLocks noGrp="1" noChangeArrowheads="1"/>
          </p:cNvSpPr>
          <p:nvPr>
            <p:ph type="sldNum" sz="quarter" idx="4"/>
          </p:nvPr>
        </p:nvSpPr>
        <p:spPr bwMode="auto">
          <a:xfrm>
            <a:off x="28411" y="6477000"/>
            <a:ext cx="400378" cy="297651"/>
          </a:xfrm>
          <a:prstGeom prst="rect">
            <a:avLst/>
          </a:prstGeom>
          <a:noFill/>
          <a:ln w="9525">
            <a:noFill/>
            <a:miter lim="800000"/>
            <a:headEnd/>
            <a:tailEnd/>
          </a:ln>
          <a:effectLst/>
        </p:spPr>
        <p:txBody>
          <a:bodyPr vert="horz" wrap="none" lIns="96653" tIns="48326" rIns="96653" bIns="48326" numCol="1" anchor="t" anchorCtr="0" compatLnSpc="1">
            <a:prstTxWarp prst="textNoShape">
              <a:avLst/>
            </a:prstTxWarp>
            <a:spAutoFit/>
          </a:bodyPr>
          <a:lstStyle>
            <a:lvl1pPr algn="ctr">
              <a:defRPr sz="1300">
                <a:solidFill>
                  <a:srgbClr val="000000"/>
                </a:solidFill>
                <a:latin typeface="Arial" charset="0"/>
              </a:defRPr>
            </a:lvl1pPr>
          </a:lstStyle>
          <a:p>
            <a:fld id="{8E41F33A-8A61-4937-A58C-46521EFFC1C2}" type="slidenum">
              <a:rPr lang="en-US"/>
              <a:pPr/>
              <a:t>‹#›</a:t>
            </a:fld>
            <a:endParaRPr lang="en-US" dirty="0"/>
          </a:p>
        </p:txBody>
      </p:sp>
      <p:cxnSp>
        <p:nvCxnSpPr>
          <p:cNvPr id="12" name="Straight Connector 11"/>
          <p:cNvCxnSpPr/>
          <p:nvPr/>
        </p:nvCxnSpPr>
        <p:spPr>
          <a:xfrm>
            <a:off x="0" y="1026938"/>
            <a:ext cx="9144000" cy="0"/>
          </a:xfrm>
          <a:prstGeom prst="line">
            <a:avLst/>
          </a:prstGeom>
          <a:ln w="47625">
            <a:solidFill>
              <a:srgbClr val="005DAA"/>
            </a:solidFill>
          </a:ln>
        </p:spPr>
        <p:style>
          <a:lnRef idx="1">
            <a:schemeClr val="accent1"/>
          </a:lnRef>
          <a:fillRef idx="0">
            <a:schemeClr val="accent1"/>
          </a:fillRef>
          <a:effectRef idx="0">
            <a:schemeClr val="accent1"/>
          </a:effectRef>
          <a:fontRef idx="minor">
            <a:schemeClr val="tx1"/>
          </a:fontRef>
        </p:style>
      </p:cxnSp>
      <p:pic>
        <p:nvPicPr>
          <p:cNvPr id="11" name="Picture 10" descr="noc_logo blue_PNG.png"/>
          <p:cNvPicPr>
            <a:picLocks noChangeAspect="1"/>
          </p:cNvPicPr>
          <p:nvPr/>
        </p:nvPicPr>
        <p:blipFill>
          <a:blip r:embed="rId8" cstate="print"/>
          <a:stretch>
            <a:fillRect/>
          </a:stretch>
        </p:blipFill>
        <p:spPr>
          <a:xfrm>
            <a:off x="7148539" y="383381"/>
            <a:ext cx="1760445" cy="306744"/>
          </a:xfrm>
          <a:prstGeom prst="rect">
            <a:avLst/>
          </a:prstGeom>
        </p:spPr>
      </p:pic>
    </p:spTree>
  </p:cSld>
  <p:clrMap bg1="lt1" tx1="dk1" bg2="lt2" tx2="dk2" accent1="accent1" accent2="accent2" accent3="accent3" accent4="accent4" accent5="accent5" accent6="accent6" hlink="hlink" folHlink="folHlink"/>
  <p:sldLayoutIdLst>
    <p:sldLayoutId id="2147483671" r:id="rId1"/>
    <p:sldLayoutId id="2147483674" r:id="rId2"/>
    <p:sldLayoutId id="2147483661" r:id="rId3"/>
    <p:sldLayoutId id="2147483663" r:id="rId4"/>
    <p:sldLayoutId id="2147483672" r:id="rId5"/>
    <p:sldLayoutId id="2147483666" r:id="rId6"/>
  </p:sldLayoutIdLst>
  <p:hf hdr="0" dt="0"/>
  <p:txStyles>
    <p:titleStyle>
      <a:lvl1pPr algn="l" rtl="0" eaLnBrk="1" fontAlgn="base" hangingPunct="1">
        <a:spcBef>
          <a:spcPct val="0"/>
        </a:spcBef>
        <a:spcAft>
          <a:spcPct val="0"/>
        </a:spcAft>
        <a:defRPr sz="2400">
          <a:solidFill>
            <a:schemeClr val="tx1"/>
          </a:solidFill>
          <a:latin typeface="Arial" pitchFamily="34" charset="0"/>
          <a:ea typeface="+mj-ea"/>
          <a:cs typeface="Arial" pitchFamily="34" charset="0"/>
        </a:defRPr>
      </a:lvl1pPr>
      <a:lvl2pPr algn="l" rtl="0" eaLnBrk="1" fontAlgn="base" hangingPunct="1">
        <a:spcBef>
          <a:spcPct val="0"/>
        </a:spcBef>
        <a:spcAft>
          <a:spcPct val="0"/>
        </a:spcAft>
        <a:defRPr sz="2600">
          <a:solidFill>
            <a:schemeClr val="tx1"/>
          </a:solidFill>
          <a:latin typeface="Tahoma" charset="0"/>
          <a:cs typeface="Arial" charset="0"/>
        </a:defRPr>
      </a:lvl2pPr>
      <a:lvl3pPr algn="l" rtl="0" eaLnBrk="1" fontAlgn="base" hangingPunct="1">
        <a:spcBef>
          <a:spcPct val="0"/>
        </a:spcBef>
        <a:spcAft>
          <a:spcPct val="0"/>
        </a:spcAft>
        <a:defRPr sz="2600">
          <a:solidFill>
            <a:schemeClr val="tx1"/>
          </a:solidFill>
          <a:latin typeface="Tahoma" charset="0"/>
          <a:cs typeface="Arial" charset="0"/>
        </a:defRPr>
      </a:lvl3pPr>
      <a:lvl4pPr algn="l" rtl="0" eaLnBrk="1" fontAlgn="base" hangingPunct="1">
        <a:spcBef>
          <a:spcPct val="0"/>
        </a:spcBef>
        <a:spcAft>
          <a:spcPct val="0"/>
        </a:spcAft>
        <a:defRPr sz="2600">
          <a:solidFill>
            <a:schemeClr val="tx1"/>
          </a:solidFill>
          <a:latin typeface="Tahoma" charset="0"/>
          <a:cs typeface="Arial" charset="0"/>
        </a:defRPr>
      </a:lvl4pPr>
      <a:lvl5pPr algn="l" rtl="0" eaLnBrk="1" fontAlgn="base" hangingPunct="1">
        <a:spcBef>
          <a:spcPct val="0"/>
        </a:spcBef>
        <a:spcAft>
          <a:spcPct val="0"/>
        </a:spcAft>
        <a:defRPr sz="2600">
          <a:solidFill>
            <a:schemeClr val="tx1"/>
          </a:solidFill>
          <a:latin typeface="Tahoma" charset="0"/>
          <a:cs typeface="Arial" charset="0"/>
        </a:defRPr>
      </a:lvl5pPr>
      <a:lvl6pPr marL="457200" algn="l" rtl="0" eaLnBrk="1" fontAlgn="base" hangingPunct="1">
        <a:spcBef>
          <a:spcPct val="0"/>
        </a:spcBef>
        <a:spcAft>
          <a:spcPct val="0"/>
        </a:spcAft>
        <a:defRPr sz="2600">
          <a:solidFill>
            <a:schemeClr val="tx1"/>
          </a:solidFill>
          <a:latin typeface="Tahoma" charset="0"/>
          <a:cs typeface="Arial" charset="0"/>
        </a:defRPr>
      </a:lvl6pPr>
      <a:lvl7pPr marL="914400" algn="l" rtl="0" eaLnBrk="1" fontAlgn="base" hangingPunct="1">
        <a:spcBef>
          <a:spcPct val="0"/>
        </a:spcBef>
        <a:spcAft>
          <a:spcPct val="0"/>
        </a:spcAft>
        <a:defRPr sz="2600">
          <a:solidFill>
            <a:schemeClr val="tx1"/>
          </a:solidFill>
          <a:latin typeface="Tahoma" charset="0"/>
          <a:cs typeface="Arial" charset="0"/>
        </a:defRPr>
      </a:lvl7pPr>
      <a:lvl8pPr marL="1371600" algn="l" rtl="0" eaLnBrk="1" fontAlgn="base" hangingPunct="1">
        <a:spcBef>
          <a:spcPct val="0"/>
        </a:spcBef>
        <a:spcAft>
          <a:spcPct val="0"/>
        </a:spcAft>
        <a:defRPr sz="2600">
          <a:solidFill>
            <a:schemeClr val="tx1"/>
          </a:solidFill>
          <a:latin typeface="Tahoma" charset="0"/>
          <a:cs typeface="Arial" charset="0"/>
        </a:defRPr>
      </a:lvl8pPr>
      <a:lvl9pPr marL="1828800" algn="l" rtl="0" eaLnBrk="1" fontAlgn="base" hangingPunct="1">
        <a:spcBef>
          <a:spcPct val="0"/>
        </a:spcBef>
        <a:spcAft>
          <a:spcPct val="0"/>
        </a:spcAft>
        <a:defRPr sz="2600">
          <a:solidFill>
            <a:schemeClr val="tx1"/>
          </a:solidFill>
          <a:latin typeface="Tahoma" charset="0"/>
          <a:cs typeface="Arial" charset="0"/>
        </a:defRPr>
      </a:lvl9pPr>
    </p:titleStyle>
    <p:bodyStyle>
      <a:lvl1pPr marL="230188" indent="-230188" algn="l" rtl="0" eaLnBrk="1" fontAlgn="base" hangingPunct="1">
        <a:spcBef>
          <a:spcPts val="2400"/>
        </a:spcBef>
        <a:spcAft>
          <a:spcPct val="0"/>
        </a:spcAft>
        <a:buChar char="•"/>
        <a:defRPr sz="2000">
          <a:solidFill>
            <a:schemeClr val="tx1"/>
          </a:solidFill>
          <a:latin typeface="Arial" pitchFamily="34" charset="0"/>
          <a:ea typeface="+mn-ea"/>
          <a:cs typeface="Arial" pitchFamily="34" charset="0"/>
        </a:defRPr>
      </a:lvl1pPr>
      <a:lvl2pPr marL="684213" indent="-227013" algn="l" rtl="0" eaLnBrk="1" fontAlgn="base" hangingPunct="1">
        <a:spcBef>
          <a:spcPts val="600"/>
        </a:spcBef>
        <a:spcAft>
          <a:spcPct val="0"/>
        </a:spcAft>
        <a:buChar char="–"/>
        <a:defRPr sz="1600">
          <a:solidFill>
            <a:schemeClr val="tx1"/>
          </a:solidFill>
          <a:latin typeface="Arial" pitchFamily="34" charset="0"/>
          <a:cs typeface="Arial" pitchFamily="34" charset="0"/>
        </a:defRPr>
      </a:lvl2pPr>
      <a:lvl3pPr marL="1087438" indent="-173038" algn="l" rtl="0" eaLnBrk="1" fontAlgn="base" hangingPunct="1">
        <a:spcBef>
          <a:spcPts val="600"/>
        </a:spcBef>
        <a:spcAft>
          <a:spcPct val="0"/>
        </a:spcAft>
        <a:buChar char="•"/>
        <a:defRPr sz="1600">
          <a:solidFill>
            <a:schemeClr val="tx1"/>
          </a:solidFill>
          <a:latin typeface="Arial" pitchFamily="34" charset="0"/>
          <a:cs typeface="Arial" pitchFamily="34" charset="0"/>
        </a:defRPr>
      </a:lvl3pPr>
      <a:lvl4pPr marL="1541463" indent="-169863" algn="l" rtl="0" eaLnBrk="1" fontAlgn="base" hangingPunct="1">
        <a:spcBef>
          <a:spcPts val="600"/>
        </a:spcBef>
        <a:spcAft>
          <a:spcPct val="0"/>
        </a:spcAft>
        <a:buChar char="–"/>
        <a:defRPr sz="1600">
          <a:solidFill>
            <a:schemeClr val="tx1"/>
          </a:solidFill>
          <a:latin typeface="Arial" pitchFamily="34" charset="0"/>
          <a:cs typeface="Arial" pitchFamily="34" charset="0"/>
        </a:defRPr>
      </a:lvl4pPr>
      <a:lvl5pPr marL="2001838" indent="-173038" algn="l" rtl="0" eaLnBrk="1" fontAlgn="base" hangingPunct="1">
        <a:spcBef>
          <a:spcPts val="600"/>
        </a:spcBef>
        <a:spcAft>
          <a:spcPct val="0"/>
        </a:spcAft>
        <a:buChar char="»"/>
        <a:defRPr sz="1600">
          <a:solidFill>
            <a:schemeClr val="tx1"/>
          </a:solidFill>
          <a:latin typeface="Arial" pitchFamily="34" charset="0"/>
          <a:cs typeface="Arial" pitchFamily="34" charset="0"/>
        </a:defRPr>
      </a:lvl5pPr>
      <a:lvl6pPr marL="2514600" indent="-228600" algn="l" rtl="0" eaLnBrk="1" fontAlgn="base" hangingPunct="1">
        <a:spcBef>
          <a:spcPct val="20000"/>
        </a:spcBef>
        <a:spcAft>
          <a:spcPct val="0"/>
        </a:spcAft>
        <a:buChar char="»"/>
        <a:defRPr sz="1700">
          <a:solidFill>
            <a:schemeClr val="tx1"/>
          </a:solidFill>
          <a:latin typeface="+mn-lt"/>
          <a:cs typeface="+mn-cs"/>
        </a:defRPr>
      </a:lvl6pPr>
      <a:lvl7pPr marL="2971800" indent="-228600" algn="l" rtl="0" eaLnBrk="1" fontAlgn="base" hangingPunct="1">
        <a:spcBef>
          <a:spcPct val="20000"/>
        </a:spcBef>
        <a:spcAft>
          <a:spcPct val="0"/>
        </a:spcAft>
        <a:buChar char="»"/>
        <a:defRPr sz="1700">
          <a:solidFill>
            <a:schemeClr val="tx1"/>
          </a:solidFill>
          <a:latin typeface="+mn-lt"/>
          <a:cs typeface="+mn-cs"/>
        </a:defRPr>
      </a:lvl7pPr>
      <a:lvl8pPr marL="3429000" indent="-228600" algn="l" rtl="0" eaLnBrk="1" fontAlgn="base" hangingPunct="1">
        <a:spcBef>
          <a:spcPct val="20000"/>
        </a:spcBef>
        <a:spcAft>
          <a:spcPct val="0"/>
        </a:spcAft>
        <a:buChar char="»"/>
        <a:defRPr sz="1700">
          <a:solidFill>
            <a:schemeClr val="tx1"/>
          </a:solidFill>
          <a:latin typeface="+mn-lt"/>
          <a:cs typeface="+mn-cs"/>
        </a:defRPr>
      </a:lvl8pPr>
      <a:lvl9pPr marL="3886200" indent="-228600" algn="l" rtl="0" eaLnBrk="1" fontAlgn="base" hangingPunct="1">
        <a:spcBef>
          <a:spcPct val="20000"/>
        </a:spcBef>
        <a:spcAft>
          <a:spcPct val="0"/>
        </a:spcAft>
        <a:buChar char="»"/>
        <a:defRPr sz="17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42370" name="Picture 2" descr="noc_logo"/>
          <p:cNvPicPr>
            <a:picLocks noChangeAspect="1" noChangeArrowheads="1"/>
          </p:cNvPicPr>
          <p:nvPr/>
        </p:nvPicPr>
        <p:blipFill>
          <a:blip r:embed="rId15" cstate="print">
            <a:extLst>
              <a:ext uri="{28A0092B-C50C-407E-A947-70E740481C1C}">
                <a14:useLocalDpi xmlns:a14="http://schemas.microsoft.com/office/drawing/2010/main" val="0"/>
              </a:ext>
            </a:extLst>
          </a:blip>
          <a:srcRect b="8281"/>
          <a:stretch>
            <a:fillRect/>
          </a:stretch>
        </p:blipFill>
        <p:spPr bwMode="auto">
          <a:xfrm>
            <a:off x="6459538" y="6216650"/>
            <a:ext cx="2684462" cy="628650"/>
          </a:xfrm>
          <a:prstGeom prst="rect">
            <a:avLst/>
          </a:prstGeom>
          <a:noFill/>
          <a:extLst>
            <a:ext uri="{909E8E84-426E-40dd-AFC4-6F175D3DCCD1}">
              <a14:hiddenFill xmlns:a14="http://schemas.microsoft.com/office/drawing/2010/main">
                <a:solidFill>
                  <a:srgbClr val="FFFFFF"/>
                </a:solidFill>
              </a14:hiddenFill>
            </a:ext>
          </a:extLst>
        </p:spPr>
      </p:pic>
      <p:sp>
        <p:nvSpPr>
          <p:cNvPr id="442371" name="Text Box 3"/>
          <p:cNvSpPr txBox="1">
            <a:spLocks noChangeArrowheads="1"/>
          </p:cNvSpPr>
          <p:nvPr/>
        </p:nvSpPr>
        <p:spPr bwMode="auto">
          <a:xfrm>
            <a:off x="7196138" y="6688138"/>
            <a:ext cx="1874837" cy="201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86" tIns="43243" rIns="86486" bIns="43243">
            <a:spAutoFit/>
          </a:bodyPr>
          <a:lstStyle>
            <a:lvl1pPr defTabSz="865188">
              <a:defRPr>
                <a:solidFill>
                  <a:schemeClr val="tx1"/>
                </a:solidFill>
                <a:latin typeface="Arial" charset="0"/>
              </a:defRPr>
            </a:lvl1pPr>
            <a:lvl2pPr marL="431800" defTabSz="865188">
              <a:defRPr>
                <a:solidFill>
                  <a:schemeClr val="tx1"/>
                </a:solidFill>
                <a:latin typeface="Arial" charset="0"/>
              </a:defRPr>
            </a:lvl2pPr>
            <a:lvl3pPr marL="865188" defTabSz="865188">
              <a:defRPr>
                <a:solidFill>
                  <a:schemeClr val="tx1"/>
                </a:solidFill>
                <a:latin typeface="Arial" charset="0"/>
              </a:defRPr>
            </a:lvl3pPr>
            <a:lvl4pPr marL="1296988" defTabSz="865188">
              <a:defRPr>
                <a:solidFill>
                  <a:schemeClr val="tx1"/>
                </a:solidFill>
                <a:latin typeface="Arial" charset="0"/>
              </a:defRPr>
            </a:lvl4pPr>
            <a:lvl5pPr marL="1730375" defTabSz="865188">
              <a:defRPr>
                <a:solidFill>
                  <a:schemeClr val="tx1"/>
                </a:solidFill>
                <a:latin typeface="Arial" charset="0"/>
              </a:defRPr>
            </a:lvl5pPr>
            <a:lvl6pPr marL="2187575" defTabSz="865188" fontAlgn="base">
              <a:spcBef>
                <a:spcPct val="0"/>
              </a:spcBef>
              <a:spcAft>
                <a:spcPct val="0"/>
              </a:spcAft>
              <a:defRPr>
                <a:solidFill>
                  <a:schemeClr val="tx1"/>
                </a:solidFill>
                <a:latin typeface="Arial" charset="0"/>
              </a:defRPr>
            </a:lvl6pPr>
            <a:lvl7pPr marL="2644775" defTabSz="865188" fontAlgn="base">
              <a:spcBef>
                <a:spcPct val="0"/>
              </a:spcBef>
              <a:spcAft>
                <a:spcPct val="0"/>
              </a:spcAft>
              <a:defRPr>
                <a:solidFill>
                  <a:schemeClr val="tx1"/>
                </a:solidFill>
                <a:latin typeface="Arial" charset="0"/>
              </a:defRPr>
            </a:lvl7pPr>
            <a:lvl8pPr marL="3101975" defTabSz="865188" fontAlgn="base">
              <a:spcBef>
                <a:spcPct val="0"/>
              </a:spcBef>
              <a:spcAft>
                <a:spcPct val="0"/>
              </a:spcAft>
              <a:defRPr>
                <a:solidFill>
                  <a:schemeClr val="tx1"/>
                </a:solidFill>
                <a:latin typeface="Arial" charset="0"/>
              </a:defRPr>
            </a:lvl8pPr>
            <a:lvl9pPr marL="3559175" defTabSz="865188" fontAlgn="base">
              <a:spcBef>
                <a:spcPct val="0"/>
              </a:spcBef>
              <a:spcAft>
                <a:spcPct val="0"/>
              </a:spcAft>
              <a:defRPr>
                <a:solidFill>
                  <a:schemeClr val="tx1"/>
                </a:solidFill>
                <a:latin typeface="Arial" charset="0"/>
              </a:defRPr>
            </a:lvl9pPr>
          </a:lstStyle>
          <a:p>
            <a:pPr algn="r"/>
            <a:r>
              <a:rPr lang="en-US" altLang="en-US" sz="800" smtClean="0">
                <a:solidFill>
                  <a:srgbClr val="808080"/>
                </a:solidFill>
                <a:latin typeface="Arial Narrow" pitchFamily="34" charset="0"/>
                <a:cs typeface="+mn-cs"/>
              </a:rPr>
              <a:t>Copyright 2006 Northrop Grumman Corporation</a:t>
            </a:r>
            <a:r>
              <a:rPr lang="en-US" altLang="en-US" sz="800" b="1" smtClean="0">
                <a:solidFill>
                  <a:srgbClr val="000000"/>
                </a:solidFill>
                <a:latin typeface="Arial Narrow" pitchFamily="34" charset="0"/>
                <a:cs typeface="+mn-cs"/>
              </a:rPr>
              <a:t> </a:t>
            </a:r>
          </a:p>
        </p:txBody>
      </p:sp>
      <p:pic>
        <p:nvPicPr>
          <p:cNvPr id="442372" name="Picture 4" descr="2005_inside_final"/>
          <p:cNvPicPr>
            <a:picLocks noChangeAspect="1" noChangeArrowheads="1"/>
          </p:cNvPicPr>
          <p:nvPr/>
        </p:nvPicPr>
        <p:blipFill>
          <a:blip r:embed="rId16" cstate="print">
            <a:extLst>
              <a:ext uri="{28A0092B-C50C-407E-A947-70E740481C1C}">
                <a14:useLocalDpi xmlns:a14="http://schemas.microsoft.com/office/drawing/2010/main" val="0"/>
              </a:ext>
            </a:extLst>
          </a:blip>
          <a:srcRect l="46269" r="8955"/>
          <a:stretch>
            <a:fillRect/>
          </a:stretch>
        </p:blipFill>
        <p:spPr bwMode="auto">
          <a:xfrm>
            <a:off x="0" y="0"/>
            <a:ext cx="7254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42373" name="Line 5"/>
          <p:cNvSpPr>
            <a:spLocks noChangeShapeType="1"/>
          </p:cNvSpPr>
          <p:nvPr/>
        </p:nvSpPr>
        <p:spPr bwMode="auto">
          <a:xfrm>
            <a:off x="0" y="946150"/>
            <a:ext cx="9144000" cy="0"/>
          </a:xfrm>
          <a:prstGeom prst="line">
            <a:avLst/>
          </a:prstGeom>
          <a:noFill/>
          <a:ln w="38100">
            <a:solidFill>
              <a:srgbClr val="ED1A2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Times New Roman" pitchFamily="18" charset="0"/>
              <a:cs typeface="+mn-cs"/>
            </a:endParaRPr>
          </a:p>
        </p:txBody>
      </p:sp>
      <p:sp>
        <p:nvSpPr>
          <p:cNvPr id="442374" name="Rectangle 6"/>
          <p:cNvSpPr>
            <a:spLocks noGrp="1" noChangeArrowheads="1"/>
          </p:cNvSpPr>
          <p:nvPr>
            <p:ph type="title"/>
          </p:nvPr>
        </p:nvSpPr>
        <p:spPr bwMode="auto">
          <a:xfrm>
            <a:off x="768350" y="457200"/>
            <a:ext cx="788987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4" tIns="45712" rIns="91424" bIns="45712" numCol="1" anchor="b" anchorCtr="0" compatLnSpc="1">
            <a:prstTxWarp prst="textNoShape">
              <a:avLst/>
            </a:prstTxWarp>
            <a:spAutoFit/>
          </a:bodyPr>
          <a:lstStyle/>
          <a:p>
            <a:pPr lvl="0"/>
            <a:r>
              <a:rPr lang="en-US" altLang="en-US" smtClean="0"/>
              <a:t>Click to edit Master title style</a:t>
            </a:r>
          </a:p>
        </p:txBody>
      </p:sp>
      <p:sp>
        <p:nvSpPr>
          <p:cNvPr id="442375" name="Rectangle 7"/>
          <p:cNvSpPr>
            <a:spLocks noGrp="1" noChangeArrowheads="1"/>
          </p:cNvSpPr>
          <p:nvPr>
            <p:ph type="body" idx="1"/>
          </p:nvPr>
        </p:nvSpPr>
        <p:spPr bwMode="auto">
          <a:xfrm>
            <a:off x="857250" y="1285875"/>
            <a:ext cx="7739063" cy="477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4" tIns="45712" rIns="91424" bIns="45712"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42376" name="Rectangle 8"/>
          <p:cNvSpPr>
            <a:spLocks noGrp="1" noChangeArrowheads="1"/>
          </p:cNvSpPr>
          <p:nvPr>
            <p:ph type="sldNum" sz="quarter" idx="4"/>
          </p:nvPr>
        </p:nvSpPr>
        <p:spPr bwMode="auto">
          <a:xfrm>
            <a:off x="0" y="6532563"/>
            <a:ext cx="725488" cy="35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4" tIns="45712" rIns="91424" bIns="45712" numCol="1" anchor="t" anchorCtr="0" compatLnSpc="1">
            <a:prstTxWarp prst="textNoShape">
              <a:avLst/>
            </a:prstTxWarp>
          </a:bodyPr>
          <a:lstStyle>
            <a:lvl1pPr algn="ctr">
              <a:defRPr sz="1500">
                <a:latin typeface="+mn-lt"/>
              </a:defRPr>
            </a:lvl1pPr>
          </a:lstStyle>
          <a:p>
            <a:fld id="{CCE7F38E-E229-480E-B38C-AF3E8AD9730E}" type="slidenum">
              <a:rPr lang="en-US" altLang="en-US" smtClean="0">
                <a:solidFill>
                  <a:srgbClr val="000000"/>
                </a:solidFill>
                <a:cs typeface="+mn-cs"/>
              </a:rPr>
              <a:pPr/>
              <a:t>‹#›</a:t>
            </a:fld>
            <a:endParaRPr lang="en-US" altLang="en-US" smtClean="0">
              <a:solidFill>
                <a:srgbClr val="000000"/>
              </a:solidFill>
              <a:cs typeface="+mn-cs"/>
            </a:endParaRPr>
          </a:p>
        </p:txBody>
      </p:sp>
      <p:sp>
        <p:nvSpPr>
          <p:cNvPr id="442377" name="Line 9"/>
          <p:cNvSpPr>
            <a:spLocks noChangeShapeType="1"/>
          </p:cNvSpPr>
          <p:nvPr/>
        </p:nvSpPr>
        <p:spPr bwMode="auto">
          <a:xfrm>
            <a:off x="0" y="6537325"/>
            <a:ext cx="725488"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latin typeface="Times New Roman" pitchFamily="18" charset="0"/>
              <a:cs typeface="+mn-cs"/>
            </a:endParaRPr>
          </a:p>
        </p:txBody>
      </p:sp>
      <p:sp>
        <p:nvSpPr>
          <p:cNvPr id="442378" name="Rectangle 10"/>
          <p:cNvSpPr>
            <a:spLocks noGrp="1" noChangeArrowheads="1"/>
          </p:cNvSpPr>
          <p:nvPr>
            <p:ph type="dt" sz="half" idx="2"/>
          </p:nvPr>
        </p:nvSpPr>
        <p:spPr bwMode="auto">
          <a:xfrm>
            <a:off x="1014413" y="6684963"/>
            <a:ext cx="2032000"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6493" tIns="43247" rIns="86493" bIns="43247" numCol="1" anchor="t" anchorCtr="0" compatLnSpc="1">
            <a:prstTxWarp prst="textNoShape">
              <a:avLst/>
            </a:prstTxWarp>
          </a:bodyPr>
          <a:lstStyle>
            <a:lvl1pPr defTabSz="865188">
              <a:defRPr sz="800">
                <a:latin typeface="Arial Narrow" pitchFamily="34" charset="0"/>
              </a:defRPr>
            </a:lvl1pPr>
          </a:lstStyle>
          <a:p>
            <a:endParaRPr lang="en-US" altLang="en-US" smtClean="0">
              <a:solidFill>
                <a:srgbClr val="000000"/>
              </a:solidFill>
              <a:cs typeface="+mn-cs"/>
            </a:endParaRPr>
          </a:p>
        </p:txBody>
      </p:sp>
      <p:sp>
        <p:nvSpPr>
          <p:cNvPr id="442379" name="Rectangle 11"/>
          <p:cNvSpPr>
            <a:spLocks noGrp="1" noChangeArrowheads="1"/>
          </p:cNvSpPr>
          <p:nvPr>
            <p:ph type="ftr" sz="quarter" idx="3"/>
          </p:nvPr>
        </p:nvSpPr>
        <p:spPr bwMode="auto">
          <a:xfrm>
            <a:off x="2179638" y="6684963"/>
            <a:ext cx="3905250" cy="185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6493" tIns="43247" rIns="86493" bIns="43247" numCol="1" anchor="t" anchorCtr="0" compatLnSpc="1">
            <a:prstTxWarp prst="textNoShape">
              <a:avLst/>
            </a:prstTxWarp>
          </a:bodyPr>
          <a:lstStyle>
            <a:lvl1pPr defTabSz="865188">
              <a:defRPr sz="800">
                <a:solidFill>
                  <a:srgbClr val="ED1A2D"/>
                </a:solidFill>
                <a:latin typeface="Arial Narrow" pitchFamily="34" charset="0"/>
              </a:defRPr>
            </a:lvl1pPr>
          </a:lstStyle>
          <a:p>
            <a:endParaRPr lang="en-US" altLang="en-US" smtClean="0">
              <a:cs typeface="+mn-cs"/>
            </a:endParaRPr>
          </a:p>
        </p:txBody>
      </p:sp>
    </p:spTree>
    <p:extLst>
      <p:ext uri="{BB962C8B-B14F-4D97-AF65-F5344CB8AC3E}">
        <p14:creationId xmlns:p14="http://schemas.microsoft.com/office/powerpoint/2010/main" val="355776653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ransition xmlns:p14="http://schemas.microsoft.com/office/powerpoint/2010/main"/>
  <p:hf hdr="0" ftr="0" dt="0"/>
  <p:txStyles>
    <p:titleStyle>
      <a:lvl1pPr algn="l" rtl="0" fontAlgn="base">
        <a:lnSpc>
          <a:spcPct val="90000"/>
        </a:lnSpc>
        <a:spcBef>
          <a:spcPct val="0"/>
        </a:spcBef>
        <a:spcAft>
          <a:spcPct val="0"/>
        </a:spcAft>
        <a:defRPr sz="2800" b="1">
          <a:solidFill>
            <a:schemeClr val="tx1"/>
          </a:solidFill>
          <a:latin typeface="+mj-lt"/>
          <a:ea typeface="+mj-ea"/>
          <a:cs typeface="+mj-cs"/>
        </a:defRPr>
      </a:lvl1pPr>
      <a:lvl2pPr algn="l" rtl="0" fontAlgn="base">
        <a:lnSpc>
          <a:spcPct val="90000"/>
        </a:lnSpc>
        <a:spcBef>
          <a:spcPct val="0"/>
        </a:spcBef>
        <a:spcAft>
          <a:spcPct val="0"/>
        </a:spcAft>
        <a:defRPr sz="2800" b="1">
          <a:solidFill>
            <a:schemeClr val="tx1"/>
          </a:solidFill>
          <a:latin typeface="Tahoma" pitchFamily="34" charset="0"/>
        </a:defRPr>
      </a:lvl2pPr>
      <a:lvl3pPr algn="l" rtl="0" fontAlgn="base">
        <a:lnSpc>
          <a:spcPct val="90000"/>
        </a:lnSpc>
        <a:spcBef>
          <a:spcPct val="0"/>
        </a:spcBef>
        <a:spcAft>
          <a:spcPct val="0"/>
        </a:spcAft>
        <a:defRPr sz="2800" b="1">
          <a:solidFill>
            <a:schemeClr val="tx1"/>
          </a:solidFill>
          <a:latin typeface="Tahoma" pitchFamily="34" charset="0"/>
        </a:defRPr>
      </a:lvl3pPr>
      <a:lvl4pPr algn="l" rtl="0" fontAlgn="base">
        <a:lnSpc>
          <a:spcPct val="90000"/>
        </a:lnSpc>
        <a:spcBef>
          <a:spcPct val="0"/>
        </a:spcBef>
        <a:spcAft>
          <a:spcPct val="0"/>
        </a:spcAft>
        <a:defRPr sz="2800" b="1">
          <a:solidFill>
            <a:schemeClr val="tx1"/>
          </a:solidFill>
          <a:latin typeface="Tahoma" pitchFamily="34" charset="0"/>
        </a:defRPr>
      </a:lvl4pPr>
      <a:lvl5pPr algn="l" rtl="0" fontAlgn="base">
        <a:lnSpc>
          <a:spcPct val="90000"/>
        </a:lnSpc>
        <a:spcBef>
          <a:spcPct val="0"/>
        </a:spcBef>
        <a:spcAft>
          <a:spcPct val="0"/>
        </a:spcAft>
        <a:defRPr sz="2800" b="1">
          <a:solidFill>
            <a:schemeClr val="tx1"/>
          </a:solidFill>
          <a:latin typeface="Tahoma" pitchFamily="34" charset="0"/>
        </a:defRPr>
      </a:lvl5pPr>
      <a:lvl6pPr marL="457200" algn="l" rtl="0" fontAlgn="base">
        <a:lnSpc>
          <a:spcPct val="90000"/>
        </a:lnSpc>
        <a:spcBef>
          <a:spcPct val="0"/>
        </a:spcBef>
        <a:spcAft>
          <a:spcPct val="0"/>
        </a:spcAft>
        <a:defRPr sz="2800" b="1">
          <a:solidFill>
            <a:schemeClr val="tx1"/>
          </a:solidFill>
          <a:latin typeface="Tahoma" pitchFamily="34" charset="0"/>
        </a:defRPr>
      </a:lvl6pPr>
      <a:lvl7pPr marL="914400" algn="l" rtl="0" fontAlgn="base">
        <a:lnSpc>
          <a:spcPct val="90000"/>
        </a:lnSpc>
        <a:spcBef>
          <a:spcPct val="0"/>
        </a:spcBef>
        <a:spcAft>
          <a:spcPct val="0"/>
        </a:spcAft>
        <a:defRPr sz="2800" b="1">
          <a:solidFill>
            <a:schemeClr val="tx1"/>
          </a:solidFill>
          <a:latin typeface="Tahoma" pitchFamily="34" charset="0"/>
        </a:defRPr>
      </a:lvl7pPr>
      <a:lvl8pPr marL="1371600" algn="l" rtl="0" fontAlgn="base">
        <a:lnSpc>
          <a:spcPct val="90000"/>
        </a:lnSpc>
        <a:spcBef>
          <a:spcPct val="0"/>
        </a:spcBef>
        <a:spcAft>
          <a:spcPct val="0"/>
        </a:spcAft>
        <a:defRPr sz="2800" b="1">
          <a:solidFill>
            <a:schemeClr val="tx1"/>
          </a:solidFill>
          <a:latin typeface="Tahoma" pitchFamily="34" charset="0"/>
        </a:defRPr>
      </a:lvl8pPr>
      <a:lvl9pPr marL="1828800" algn="l" rtl="0" fontAlgn="base">
        <a:lnSpc>
          <a:spcPct val="90000"/>
        </a:lnSpc>
        <a:spcBef>
          <a:spcPct val="0"/>
        </a:spcBef>
        <a:spcAft>
          <a:spcPct val="0"/>
        </a:spcAft>
        <a:defRPr sz="2800" b="1">
          <a:solidFill>
            <a:schemeClr val="tx1"/>
          </a:solidFill>
          <a:latin typeface="Tahoma" pitchFamily="34" charset="0"/>
        </a:defRPr>
      </a:lvl9pPr>
    </p:titleStyle>
    <p:bodyStyle>
      <a:lvl1pPr marL="277813" indent="-277813" algn="l" rtl="0" fontAlgn="base">
        <a:lnSpc>
          <a:spcPct val="90000"/>
        </a:lnSpc>
        <a:spcBef>
          <a:spcPct val="0"/>
        </a:spcBef>
        <a:spcAft>
          <a:spcPct val="30000"/>
        </a:spcAft>
        <a:buClr>
          <a:srgbClr val="006699"/>
        </a:buClr>
        <a:buFont typeface="Wingdings" pitchFamily="2" charset="2"/>
        <a:buChar char="§"/>
        <a:defRPr sz="2300" b="1">
          <a:solidFill>
            <a:schemeClr val="tx1"/>
          </a:solidFill>
          <a:latin typeface="+mn-lt"/>
          <a:ea typeface="+mn-ea"/>
          <a:cs typeface="+mn-cs"/>
        </a:defRPr>
      </a:lvl1pPr>
      <a:lvl2pPr marL="914400" indent="-373063" algn="l" rtl="0" fontAlgn="base">
        <a:lnSpc>
          <a:spcPct val="90000"/>
        </a:lnSpc>
        <a:spcBef>
          <a:spcPct val="0"/>
        </a:spcBef>
        <a:spcAft>
          <a:spcPct val="30000"/>
        </a:spcAft>
        <a:buClr>
          <a:srgbClr val="006699"/>
        </a:buClr>
        <a:buFont typeface="Wingdings" pitchFamily="2" charset="2"/>
        <a:buChar char="§"/>
        <a:defRPr sz="2300">
          <a:solidFill>
            <a:schemeClr val="tx1"/>
          </a:solidFill>
          <a:latin typeface="+mn-lt"/>
        </a:defRPr>
      </a:lvl2pPr>
      <a:lvl3pPr marL="1358900" indent="-222250" algn="l" rtl="0" fontAlgn="base">
        <a:lnSpc>
          <a:spcPct val="90000"/>
        </a:lnSpc>
        <a:spcBef>
          <a:spcPct val="0"/>
        </a:spcBef>
        <a:spcAft>
          <a:spcPct val="30000"/>
        </a:spcAft>
        <a:buClr>
          <a:srgbClr val="006699"/>
        </a:buClr>
        <a:buFont typeface="Wingdings" pitchFamily="2" charset="2"/>
        <a:buChar char="§"/>
        <a:defRPr sz="2300">
          <a:solidFill>
            <a:schemeClr val="tx1"/>
          </a:solidFill>
          <a:latin typeface="+mn-lt"/>
        </a:defRPr>
      </a:lvl3pPr>
      <a:lvl4pPr marL="1697038" indent="-230188" algn="l" rtl="0" fontAlgn="base">
        <a:lnSpc>
          <a:spcPct val="90000"/>
        </a:lnSpc>
        <a:spcBef>
          <a:spcPct val="0"/>
        </a:spcBef>
        <a:spcAft>
          <a:spcPct val="30000"/>
        </a:spcAft>
        <a:buClr>
          <a:srgbClr val="006699"/>
        </a:buClr>
        <a:buFont typeface="Wingdings" pitchFamily="2" charset="2"/>
        <a:buChar char="§"/>
        <a:defRPr sz="2300">
          <a:solidFill>
            <a:schemeClr val="tx1"/>
          </a:solidFill>
          <a:latin typeface="+mn-lt"/>
        </a:defRPr>
      </a:lvl4pPr>
      <a:lvl5pPr marL="2057400" indent="-228600" algn="l" rtl="0" fontAlgn="base">
        <a:lnSpc>
          <a:spcPct val="90000"/>
        </a:lnSpc>
        <a:spcBef>
          <a:spcPct val="0"/>
        </a:spcBef>
        <a:spcAft>
          <a:spcPct val="30000"/>
        </a:spcAft>
        <a:buClr>
          <a:srgbClr val="006699"/>
        </a:buClr>
        <a:buFont typeface="Wingdings" pitchFamily="2" charset="2"/>
        <a:buChar char="§"/>
        <a:defRPr sz="2300">
          <a:solidFill>
            <a:schemeClr val="tx1"/>
          </a:solidFill>
          <a:latin typeface="+mn-lt"/>
        </a:defRPr>
      </a:lvl5pPr>
      <a:lvl6pPr marL="2514600" indent="-228600" algn="l" rtl="0" fontAlgn="base">
        <a:lnSpc>
          <a:spcPct val="90000"/>
        </a:lnSpc>
        <a:spcBef>
          <a:spcPct val="0"/>
        </a:spcBef>
        <a:spcAft>
          <a:spcPct val="30000"/>
        </a:spcAft>
        <a:buClr>
          <a:srgbClr val="006699"/>
        </a:buClr>
        <a:buFont typeface="Wingdings" pitchFamily="2" charset="2"/>
        <a:buChar char="§"/>
        <a:defRPr sz="2300">
          <a:solidFill>
            <a:schemeClr val="tx1"/>
          </a:solidFill>
          <a:latin typeface="+mn-lt"/>
        </a:defRPr>
      </a:lvl6pPr>
      <a:lvl7pPr marL="2971800" indent="-228600" algn="l" rtl="0" fontAlgn="base">
        <a:lnSpc>
          <a:spcPct val="90000"/>
        </a:lnSpc>
        <a:spcBef>
          <a:spcPct val="0"/>
        </a:spcBef>
        <a:spcAft>
          <a:spcPct val="30000"/>
        </a:spcAft>
        <a:buClr>
          <a:srgbClr val="006699"/>
        </a:buClr>
        <a:buFont typeface="Wingdings" pitchFamily="2" charset="2"/>
        <a:buChar char="§"/>
        <a:defRPr sz="2300">
          <a:solidFill>
            <a:schemeClr val="tx1"/>
          </a:solidFill>
          <a:latin typeface="+mn-lt"/>
        </a:defRPr>
      </a:lvl7pPr>
      <a:lvl8pPr marL="3429000" indent="-228600" algn="l" rtl="0" fontAlgn="base">
        <a:lnSpc>
          <a:spcPct val="90000"/>
        </a:lnSpc>
        <a:spcBef>
          <a:spcPct val="0"/>
        </a:spcBef>
        <a:spcAft>
          <a:spcPct val="30000"/>
        </a:spcAft>
        <a:buClr>
          <a:srgbClr val="006699"/>
        </a:buClr>
        <a:buFont typeface="Wingdings" pitchFamily="2" charset="2"/>
        <a:buChar char="§"/>
        <a:defRPr sz="2300">
          <a:solidFill>
            <a:schemeClr val="tx1"/>
          </a:solidFill>
          <a:latin typeface="+mn-lt"/>
        </a:defRPr>
      </a:lvl8pPr>
      <a:lvl9pPr marL="3886200" indent="-228600" algn="l" rtl="0" fontAlgn="base">
        <a:lnSpc>
          <a:spcPct val="90000"/>
        </a:lnSpc>
        <a:spcBef>
          <a:spcPct val="0"/>
        </a:spcBef>
        <a:spcAft>
          <a:spcPct val="30000"/>
        </a:spcAft>
        <a:buClr>
          <a:srgbClr val="006699"/>
        </a:buClr>
        <a:buFont typeface="Wingdings" pitchFamily="2" charset="2"/>
        <a:buChar char="§"/>
        <a:defRPr sz="23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5" Type="http://schemas.openxmlformats.org/officeDocument/2006/relationships/image" Target="../media/image16.jpeg"/><Relationship Id="rId6" Type="http://schemas.openxmlformats.org/officeDocument/2006/relationships/image" Target="../media/image17.wmf"/><Relationship Id="rId1" Type="http://schemas.openxmlformats.org/officeDocument/2006/relationships/slideLayout" Target="../slideLayouts/slideLayout3.xml"/><Relationship Id="rId2" Type="http://schemas.openxmlformats.org/officeDocument/2006/relationships/image" Target="../media/image13.wmf"/></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jpeg"/><Relationship Id="rId1" Type="http://schemas.openxmlformats.org/officeDocument/2006/relationships/slideLayout" Target="../slideLayouts/slideLayout3.xml"/><Relationship Id="rId2" Type="http://schemas.openxmlformats.org/officeDocument/2006/relationships/image" Target="../media/image2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7.png"/><Relationship Id="rId3" Type="http://schemas.openxmlformats.org/officeDocument/2006/relationships/image" Target="../media/image28.emf"/></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3.xml"/><Relationship Id="rId2"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chart" Target="../charts/char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2.png"/><Relationship Id="rId3"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2.png"/><Relationship Id="rId1" Type="http://schemas.openxmlformats.org/officeDocument/2006/relationships/slideLayout" Target="../slideLayouts/slideLayout3.xml"/><Relationship Id="rId2"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6.emf"/><Relationship Id="rId4" Type="http://schemas.openxmlformats.org/officeDocument/2006/relationships/image" Target="../media/image37.emf"/><Relationship Id="rId5" Type="http://schemas.openxmlformats.org/officeDocument/2006/relationships/image" Target="../media/image38.png"/><Relationship Id="rId6" Type="http://schemas.openxmlformats.org/officeDocument/2006/relationships/image" Target="../media/image39.png"/><Relationship Id="rId1" Type="http://schemas.openxmlformats.org/officeDocument/2006/relationships/slideLayout" Target="../slideLayouts/slideLayout3.xml"/><Relationship Id="rId2" Type="http://schemas.openxmlformats.org/officeDocument/2006/relationships/image" Target="../media/image3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0.png"/><Relationship Id="rId3" Type="http://schemas.openxmlformats.org/officeDocument/2006/relationships/image" Target="../media/image4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4.emf"/><Relationship Id="rId3" Type="http://schemas.openxmlformats.org/officeDocument/2006/relationships/image" Target="../media/image45.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6.png"/><Relationship Id="rId3"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png"/><Relationship Id="rId7" Type="http://schemas.openxmlformats.org/officeDocument/2006/relationships/image" Target="../media/image53.emf"/><Relationship Id="rId1" Type="http://schemas.openxmlformats.org/officeDocument/2006/relationships/slideLayout" Target="../slideLayouts/slideLayout3.xml"/><Relationship Id="rId2"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55.emf"/><Relationship Id="rId4" Type="http://schemas.openxmlformats.org/officeDocument/2006/relationships/image" Target="../media/image56.emf"/><Relationship Id="rId5" Type="http://schemas.openxmlformats.org/officeDocument/2006/relationships/image" Target="../media/image57.png"/><Relationship Id="rId1" Type="http://schemas.openxmlformats.org/officeDocument/2006/relationships/slideLayout" Target="../slideLayouts/slideLayout3.xml"/><Relationship Id="rId2" Type="http://schemas.openxmlformats.org/officeDocument/2006/relationships/image" Target="../media/image5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wmf"/><Relationship Id="rId5" Type="http://schemas.openxmlformats.org/officeDocument/2006/relationships/image" Target="../media/image61.wmf"/><Relationship Id="rId1" Type="http://schemas.openxmlformats.org/officeDocument/2006/relationships/slideLayout" Target="../slideLayouts/slideLayout3.xml"/><Relationship Id="rId2" Type="http://schemas.openxmlformats.org/officeDocument/2006/relationships/image" Target="../media/image5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2.png"/></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jpeg"/><Relationship Id="rId6" Type="http://schemas.openxmlformats.org/officeDocument/2006/relationships/image" Target="../media/image66.png"/><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3.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8.png"/><Relationship Id="rId5" Type="http://schemas.openxmlformats.org/officeDocument/2006/relationships/image" Target="../media/image69.png"/><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1" Type="http://schemas.openxmlformats.org/officeDocument/2006/relationships/slideLayout" Target="../slideLayouts/slideLayout3.xml"/><Relationship Id="rId2" Type="http://schemas.openxmlformats.org/officeDocument/2006/relationships/image" Target="../media/image70.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74.emf"/><Relationship Id="rId4" Type="http://schemas.openxmlformats.org/officeDocument/2006/relationships/image" Target="../media/image75.emf"/><Relationship Id="rId5" Type="http://schemas.openxmlformats.org/officeDocument/2006/relationships/image" Target="../media/image76.emf"/><Relationship Id="rId1" Type="http://schemas.openxmlformats.org/officeDocument/2006/relationships/slideLayout" Target="../slideLayouts/slideLayout3.xml"/><Relationship Id="rId2" Type="http://schemas.openxmlformats.org/officeDocument/2006/relationships/image" Target="../media/image73.emf"/></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80.png"/><Relationship Id="rId1" Type="http://schemas.openxmlformats.org/officeDocument/2006/relationships/slideLayout" Target="../slideLayouts/slideLayout3.xml"/><Relationship Id="rId2" Type="http://schemas.openxmlformats.org/officeDocument/2006/relationships/image" Target="../media/image7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12.xml"/><Relationship Id="rId2" Type="http://schemas.openxmlformats.org/officeDocument/2006/relationships/image" Target="../media/image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0.emf"/><Relationship Id="rId3" Type="http://schemas.openxmlformats.org/officeDocument/2006/relationships/image" Target="../media/image1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ctrTitle"/>
          </p:nvPr>
        </p:nvSpPr>
        <p:spPr/>
        <p:txBody>
          <a:bodyPr/>
          <a:lstStyle/>
          <a:p>
            <a:r>
              <a:rPr lang="en-US" dirty="0" smtClean="0"/>
              <a:t>Northrop Grumman </a:t>
            </a:r>
            <a:r>
              <a:rPr lang="en-US" dirty="0" err="1" smtClean="0"/>
              <a:t>Starshade</a:t>
            </a:r>
            <a:r>
              <a:rPr lang="en-US" dirty="0" smtClean="0"/>
              <a:t> Design</a:t>
            </a:r>
            <a:endParaRPr lang="en-US" dirty="0"/>
          </a:p>
        </p:txBody>
      </p:sp>
      <p:sp>
        <p:nvSpPr>
          <p:cNvPr id="23" name="Text Placeholder 22"/>
          <p:cNvSpPr>
            <a:spLocks noGrp="1"/>
          </p:cNvSpPr>
          <p:nvPr>
            <p:ph type="body" sz="quarter" idx="14"/>
          </p:nvPr>
        </p:nvSpPr>
        <p:spPr/>
        <p:txBody>
          <a:bodyPr/>
          <a:lstStyle/>
          <a:p>
            <a:r>
              <a:rPr lang="en-US" dirty="0" smtClean="0"/>
              <a:t>3</a:t>
            </a:r>
            <a:r>
              <a:rPr lang="en-US" baseline="30000" dirty="0" smtClean="0"/>
              <a:t>rd</a:t>
            </a:r>
            <a:r>
              <a:rPr lang="en-US" dirty="0" smtClean="0"/>
              <a:t> August</a:t>
            </a:r>
            <a:endParaRPr lang="en-US" dirty="0"/>
          </a:p>
        </p:txBody>
      </p:sp>
      <p:sp>
        <p:nvSpPr>
          <p:cNvPr id="24" name="Text Placeholder 23"/>
          <p:cNvSpPr>
            <a:spLocks noGrp="1"/>
          </p:cNvSpPr>
          <p:nvPr>
            <p:ph type="body" sz="quarter" idx="15"/>
          </p:nvPr>
        </p:nvSpPr>
        <p:spPr/>
        <p:txBody>
          <a:bodyPr/>
          <a:lstStyle/>
          <a:p>
            <a:r>
              <a:rPr lang="en-US" dirty="0" smtClean="0"/>
              <a:t>Steve Warwick</a:t>
            </a:r>
            <a:endParaRPr lang="en-US" dirty="0"/>
          </a:p>
        </p:txBody>
      </p:sp>
      <p:sp>
        <p:nvSpPr>
          <p:cNvPr id="25" name="Text Placeholder 24"/>
          <p:cNvSpPr>
            <a:spLocks noGrp="1"/>
          </p:cNvSpPr>
          <p:nvPr>
            <p:ph type="body" sz="quarter" idx="16"/>
          </p:nvPr>
        </p:nvSpPr>
        <p:spPr/>
        <p:txBody>
          <a:bodyPr/>
          <a:lstStyle/>
          <a:p>
            <a:r>
              <a:rPr lang="en-US" dirty="0" err="1" smtClean="0"/>
              <a:t>Starshade</a:t>
            </a:r>
            <a:r>
              <a:rPr lang="en-US" dirty="0" smtClean="0"/>
              <a:t> Program Manager</a:t>
            </a:r>
            <a:endParaRPr lang="en-US" dirty="0"/>
          </a:p>
        </p:txBody>
      </p:sp>
      <p:sp>
        <p:nvSpPr>
          <p:cNvPr id="26" name="Text Placeholder 25"/>
          <p:cNvSpPr>
            <a:spLocks noGrp="1"/>
          </p:cNvSpPr>
          <p:nvPr>
            <p:ph type="body" sz="quarter" idx="17"/>
          </p:nvPr>
        </p:nvSpPr>
        <p:spPr/>
        <p:txBody>
          <a:bodyPr/>
          <a:lstStyle/>
          <a:p>
            <a:r>
              <a:rPr lang="en-US" dirty="0" smtClean="0"/>
              <a:t>Briefing to </a:t>
            </a:r>
            <a:r>
              <a:rPr lang="en-US" dirty="0" err="1" smtClean="0"/>
              <a:t>HabEx</a:t>
            </a:r>
            <a:r>
              <a:rPr lang="en-US" dirty="0"/>
              <a:t> </a:t>
            </a:r>
            <a:r>
              <a:rPr lang="en-US" dirty="0" smtClean="0"/>
              <a:t>STDT</a:t>
            </a:r>
            <a:endParaRPr lang="en-US" dirty="0"/>
          </a:p>
        </p:txBody>
      </p:sp>
      <p:sp>
        <p:nvSpPr>
          <p:cNvPr id="2" name="TextBox 1"/>
          <p:cNvSpPr txBox="1"/>
          <p:nvPr/>
        </p:nvSpPr>
        <p:spPr>
          <a:xfrm>
            <a:off x="2414585" y="6657945"/>
            <a:ext cx="4414837" cy="200055"/>
          </a:xfrm>
          <a:prstGeom prst="rect">
            <a:avLst/>
          </a:prstGeom>
          <a:noFill/>
        </p:spPr>
        <p:txBody>
          <a:bodyPr wrap="square" rtlCol="0">
            <a:spAutoFit/>
          </a:bodyPr>
          <a:lstStyle/>
          <a:p>
            <a:pPr algn="ctr"/>
            <a:r>
              <a:rPr lang="en-US" sz="700" dirty="0" smtClean="0">
                <a:latin typeface="Arial" pitchFamily="34" charset="0"/>
                <a:cs typeface="Arial" pitchFamily="34" charset="0"/>
              </a:rPr>
              <a:t>Approved for public release; NGAS 16-0337 dated 2/18/16.</a:t>
            </a:r>
            <a:endParaRPr lang="en-US" sz="700" dirty="0">
              <a:latin typeface="Arial" pitchFamily="34" charset="0"/>
              <a:cs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CB950C3-E1F8-4CC7-835F-B7EAFA882AAD}" type="slidenum">
              <a:rPr lang="en-US" altLang="en-US">
                <a:solidFill>
                  <a:srgbClr val="000000"/>
                </a:solidFill>
              </a:rPr>
              <a:pPr/>
              <a:t>10</a:t>
            </a:fld>
            <a:endParaRPr lang="en-US" altLang="en-US">
              <a:solidFill>
                <a:srgbClr val="000000"/>
              </a:solidFill>
            </a:endParaRPr>
          </a:p>
        </p:txBody>
      </p:sp>
      <p:sp>
        <p:nvSpPr>
          <p:cNvPr id="277506" name="Rectangle 2"/>
          <p:cNvSpPr>
            <a:spLocks noGrp="1" noChangeArrowheads="1"/>
          </p:cNvSpPr>
          <p:nvPr>
            <p:ph type="title"/>
          </p:nvPr>
        </p:nvSpPr>
        <p:spPr/>
        <p:txBody>
          <a:bodyPr/>
          <a:lstStyle/>
          <a:p>
            <a:r>
              <a:rPr lang="en-US" altLang="en-US"/>
              <a:t>Mission Concept</a:t>
            </a:r>
          </a:p>
        </p:txBody>
      </p:sp>
      <p:sp>
        <p:nvSpPr>
          <p:cNvPr id="277507" name="Rectangle 3"/>
          <p:cNvSpPr>
            <a:spLocks noGrp="1" noChangeArrowheads="1"/>
          </p:cNvSpPr>
          <p:nvPr>
            <p:ph type="body" idx="1"/>
          </p:nvPr>
        </p:nvSpPr>
        <p:spPr/>
        <p:txBody>
          <a:bodyPr/>
          <a:lstStyle/>
          <a:p>
            <a:pPr>
              <a:lnSpc>
                <a:spcPct val="70000"/>
              </a:lnSpc>
            </a:pPr>
            <a:r>
              <a:rPr lang="en-US" altLang="en-US" sz="1900"/>
              <a:t>Two occulter perform the separate missions of Survey and Characterization of terrestrial planets</a:t>
            </a:r>
          </a:p>
          <a:p>
            <a:pPr>
              <a:lnSpc>
                <a:spcPct val="70000"/>
              </a:lnSpc>
            </a:pPr>
            <a:r>
              <a:rPr lang="en-US" altLang="en-US" sz="1900"/>
              <a:t>During the first year, the Survey occulter can perform ~50 surveys, while the Big occulter looks at known exoplanetary systems</a:t>
            </a:r>
          </a:p>
          <a:p>
            <a:pPr lvl="1">
              <a:lnSpc>
                <a:spcPct val="70000"/>
              </a:lnSpc>
            </a:pPr>
            <a:r>
              <a:rPr lang="en-US" altLang="en-US" sz="1900"/>
              <a:t>Known exoplanets are usually Jupiter sized objects</a:t>
            </a:r>
          </a:p>
          <a:p>
            <a:pPr lvl="1">
              <a:lnSpc>
                <a:spcPct val="70000"/>
              </a:lnSpc>
            </a:pPr>
            <a:r>
              <a:rPr lang="en-US" altLang="en-US" sz="1900"/>
              <a:t>Observations of known systems will help answer questions regarding planet formation</a:t>
            </a:r>
          </a:p>
          <a:p>
            <a:pPr lvl="1">
              <a:lnSpc>
                <a:spcPct val="70000"/>
              </a:lnSpc>
            </a:pPr>
            <a:r>
              <a:rPr lang="en-US" altLang="en-US" sz="1900"/>
              <a:t>Appropriate systems with known giant planets have higher probability of having terrestrial planets</a:t>
            </a:r>
          </a:p>
          <a:p>
            <a:pPr lvl="2">
              <a:lnSpc>
                <a:spcPct val="70000"/>
              </a:lnSpc>
            </a:pPr>
            <a:r>
              <a:rPr lang="en-US" altLang="en-US" sz="1900"/>
              <a:t>Some formation scenarios suggest that Earth’s stability is due to the protective influence of Jupiter</a:t>
            </a:r>
          </a:p>
          <a:p>
            <a:pPr>
              <a:lnSpc>
                <a:spcPct val="70000"/>
              </a:lnSpc>
            </a:pPr>
            <a:r>
              <a:rPr lang="en-US" altLang="en-US" sz="1900"/>
              <a:t>Subsequent years, the Big occulter may</a:t>
            </a:r>
          </a:p>
          <a:p>
            <a:pPr lvl="1">
              <a:lnSpc>
                <a:spcPct val="70000"/>
              </a:lnSpc>
            </a:pPr>
            <a:r>
              <a:rPr lang="en-US" altLang="en-US" sz="1900"/>
              <a:t>look at systems newly discovered by the survey occulter</a:t>
            </a:r>
          </a:p>
          <a:p>
            <a:pPr lvl="1">
              <a:lnSpc>
                <a:spcPct val="70000"/>
              </a:lnSpc>
            </a:pPr>
            <a:r>
              <a:rPr lang="en-US" altLang="en-US" sz="1900"/>
              <a:t>Look at known and promising exoplanets</a:t>
            </a:r>
          </a:p>
          <a:p>
            <a:pPr lvl="1">
              <a:lnSpc>
                <a:spcPct val="70000"/>
              </a:lnSpc>
            </a:pPr>
            <a:r>
              <a:rPr lang="en-US" altLang="en-US" sz="1900"/>
              <a:t>Revisit previously seen systems for better characterization</a:t>
            </a:r>
          </a:p>
        </p:txBody>
      </p:sp>
    </p:spTree>
    <p:extLst>
      <p:ext uri="{BB962C8B-B14F-4D97-AF65-F5344CB8AC3E}">
        <p14:creationId xmlns:p14="http://schemas.microsoft.com/office/powerpoint/2010/main" val="16904336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C41D03EF-F259-483C-A047-D890E675AA89}" type="slidenum">
              <a:rPr lang="en-US" altLang="en-US">
                <a:solidFill>
                  <a:srgbClr val="000000"/>
                </a:solidFill>
              </a:rPr>
              <a:pPr/>
              <a:t>11</a:t>
            </a:fld>
            <a:endParaRPr lang="en-US" altLang="en-US">
              <a:solidFill>
                <a:srgbClr val="000000"/>
              </a:solidFill>
            </a:endParaRPr>
          </a:p>
        </p:txBody>
      </p:sp>
      <p:sp>
        <p:nvSpPr>
          <p:cNvPr id="44034" name="Rectangle 2"/>
          <p:cNvSpPr>
            <a:spLocks noGrp="1" noChangeArrowheads="1"/>
          </p:cNvSpPr>
          <p:nvPr>
            <p:ph type="title"/>
          </p:nvPr>
        </p:nvSpPr>
        <p:spPr/>
        <p:txBody>
          <a:bodyPr/>
          <a:lstStyle/>
          <a:p>
            <a:r>
              <a:rPr lang="en-US" altLang="en-US"/>
              <a:t>Reference Mission Month</a:t>
            </a:r>
          </a:p>
        </p:txBody>
      </p:sp>
      <p:pic>
        <p:nvPicPr>
          <p:cNvPr id="44036"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890588" y="1147763"/>
            <a:ext cx="8175625" cy="5273675"/>
          </a:xfrm>
          <a:noFill/>
        </p:spPr>
      </p:pic>
    </p:spTree>
    <p:extLst>
      <p:ext uri="{BB962C8B-B14F-4D97-AF65-F5344CB8AC3E}">
        <p14:creationId xmlns:p14="http://schemas.microsoft.com/office/powerpoint/2010/main" val="23084773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7"/>
          </p:nvPr>
        </p:nvSpPr>
        <p:spPr/>
        <p:txBody>
          <a:bodyPr/>
          <a:lstStyle/>
          <a:p>
            <a:r>
              <a:rPr lang="en-US" dirty="0" smtClean="0"/>
              <a:t>62m </a:t>
            </a:r>
            <a:r>
              <a:rPr lang="en-US" dirty="0" err="1" smtClean="0"/>
              <a:t>Starshade</a:t>
            </a:r>
            <a:r>
              <a:rPr lang="en-US" dirty="0" smtClean="0"/>
              <a:t>, Detail Design</a:t>
            </a:r>
            <a:endParaRPr lang="en-US" dirty="0"/>
          </a:p>
        </p:txBody>
      </p:sp>
      <p:sp>
        <p:nvSpPr>
          <p:cNvPr id="3" name="Text Placeholder 2"/>
          <p:cNvSpPr>
            <a:spLocks noGrp="1"/>
          </p:cNvSpPr>
          <p:nvPr>
            <p:ph type="body" sz="quarter" idx="19"/>
          </p:nvPr>
        </p:nvSpPr>
        <p:spPr/>
        <p:txBody>
          <a:bodyPr/>
          <a:lstStyle/>
          <a:p>
            <a:endParaRPr lang="en-US"/>
          </a:p>
        </p:txBody>
      </p:sp>
      <p:sp>
        <p:nvSpPr>
          <p:cNvPr id="4" name="Text Placeholder 3"/>
          <p:cNvSpPr>
            <a:spLocks noGrp="1"/>
          </p:cNvSpPr>
          <p:nvPr>
            <p:ph type="body" sz="quarter" idx="21"/>
          </p:nvPr>
        </p:nvSpPr>
        <p:spPr/>
        <p:txBody>
          <a:bodyPr/>
          <a:lstStyle/>
          <a:p>
            <a:endParaRPr lang="en-US"/>
          </a:p>
        </p:txBody>
      </p:sp>
    </p:spTree>
    <p:extLst>
      <p:ext uri="{BB962C8B-B14F-4D97-AF65-F5344CB8AC3E}">
        <p14:creationId xmlns:p14="http://schemas.microsoft.com/office/powerpoint/2010/main" val="36752527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Spacecraft</a:t>
            </a:r>
            <a:endParaRPr lang="en-US" dirty="0"/>
          </a:p>
        </p:txBody>
      </p:sp>
      <p:pic>
        <p:nvPicPr>
          <p:cNvPr id="10" name="Picture 343"/>
          <p:cNvPicPr>
            <a:picLocks noChangeAspect="1" noChangeArrowheads="1"/>
          </p:cNvPicPr>
          <p:nvPr/>
        </p:nvPicPr>
        <p:blipFill>
          <a:blip r:embed="rId2">
            <a:extLst>
              <a:ext uri="{28A0092B-C50C-407E-A947-70E740481C1C}">
                <a14:useLocalDpi xmlns:a14="http://schemas.microsoft.com/office/drawing/2010/main" val="0"/>
              </a:ext>
            </a:extLst>
          </a:blip>
          <a:srcRect l="1878" t="1213" r="2087" b="35370"/>
          <a:stretch>
            <a:fillRect/>
          </a:stretch>
        </p:blipFill>
        <p:spPr bwMode="auto">
          <a:xfrm>
            <a:off x="6180881" y="3432066"/>
            <a:ext cx="2384385" cy="1895795"/>
          </a:xfrm>
          <a:prstGeom prst="rect">
            <a:avLst/>
          </a:prstGeom>
          <a:noFill/>
          <a:ln w="19050">
            <a:solidFill>
              <a:schemeClr val="tx1"/>
            </a:solidFill>
            <a:miter lim="800000"/>
            <a:headEnd/>
            <a:tailEnd/>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Lst>
        </p:spPr>
      </p:pic>
      <p:pic>
        <p:nvPicPr>
          <p:cNvPr id="11" name="Picture 344" descr="2007_f_2wings_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23243" y="1313338"/>
            <a:ext cx="2699659" cy="1658010"/>
          </a:xfrm>
          <a:prstGeom prst="rect">
            <a:avLst/>
          </a:prstGeom>
          <a:noFill/>
          <a:ln w="19050">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
        <p:nvSpPr>
          <p:cNvPr id="12" name="Text Box 346"/>
          <p:cNvSpPr txBox="1">
            <a:spLocks noChangeArrowheads="1"/>
          </p:cNvSpPr>
          <p:nvPr/>
        </p:nvSpPr>
        <p:spPr bwMode="auto">
          <a:xfrm>
            <a:off x="6050435" y="3132845"/>
            <a:ext cx="264527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400" dirty="0">
                <a:cs typeface="Arial" charset="0"/>
              </a:rPr>
              <a:t>NEXT SEP Thruster and Gimbal</a:t>
            </a:r>
          </a:p>
        </p:txBody>
      </p:sp>
      <p:sp>
        <p:nvSpPr>
          <p:cNvPr id="13" name="Text Box 347"/>
          <p:cNvSpPr txBox="1">
            <a:spLocks noChangeArrowheads="1"/>
          </p:cNvSpPr>
          <p:nvPr/>
        </p:nvSpPr>
        <p:spPr bwMode="auto">
          <a:xfrm>
            <a:off x="6308102" y="1020522"/>
            <a:ext cx="212994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400" dirty="0">
                <a:cs typeface="Arial" charset="0"/>
              </a:rPr>
              <a:t>ATK </a:t>
            </a:r>
            <a:r>
              <a:rPr lang="en-US" altLang="en-US" sz="1400" dirty="0" err="1">
                <a:cs typeface="Arial" charset="0"/>
              </a:rPr>
              <a:t>Ultraflex</a:t>
            </a:r>
            <a:r>
              <a:rPr lang="en-US" altLang="en-US" sz="1400" dirty="0">
                <a:cs typeface="Arial" charset="0"/>
              </a:rPr>
              <a:t> Solar Array</a:t>
            </a:r>
          </a:p>
        </p:txBody>
      </p:sp>
      <p:sp>
        <p:nvSpPr>
          <p:cNvPr id="14" name="Line 1379"/>
          <p:cNvSpPr>
            <a:spLocks noChangeShapeType="1"/>
          </p:cNvSpPr>
          <p:nvPr/>
        </p:nvSpPr>
        <p:spPr bwMode="auto">
          <a:xfrm>
            <a:off x="-6686390" y="1021238"/>
            <a:ext cx="0" cy="17764125"/>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6" name="Picture 1356" descr="TOP_CLOS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2353" t="2351" r="28746"/>
          <a:stretch>
            <a:fillRect/>
          </a:stretch>
        </p:blipFill>
        <p:spPr bwMode="auto">
          <a:xfrm>
            <a:off x="0" y="1877271"/>
            <a:ext cx="3309229" cy="373499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357" descr="CYLINDE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0161" t="3606" r="34785" b="3606"/>
          <a:stretch>
            <a:fillRect/>
          </a:stretch>
        </p:blipFill>
        <p:spPr bwMode="auto">
          <a:xfrm>
            <a:off x="3309229" y="2300465"/>
            <a:ext cx="2023214" cy="3027396"/>
          </a:xfrm>
          <a:prstGeom prst="rect">
            <a:avLst/>
          </a:prstGeom>
          <a:noFill/>
          <a:extLst>
            <a:ext uri="{909E8E84-426E-40dd-AFC4-6F175D3DCCD1}">
              <a14:hiddenFill xmlns:a14="http://schemas.microsoft.com/office/drawing/2010/main">
                <a:solidFill>
                  <a:srgbClr val="FFFFFF"/>
                </a:solidFill>
              </a14:hiddenFill>
            </a:ext>
          </a:extLst>
        </p:spPr>
      </p:pic>
      <p:sp>
        <p:nvSpPr>
          <p:cNvPr id="18" name="AutoShape 1360"/>
          <p:cNvSpPr>
            <a:spLocks/>
          </p:cNvSpPr>
          <p:nvPr/>
        </p:nvSpPr>
        <p:spPr bwMode="auto">
          <a:xfrm>
            <a:off x="5173676" y="3723973"/>
            <a:ext cx="622683" cy="461665"/>
          </a:xfrm>
          <a:prstGeom prst="borderCallout1">
            <a:avLst>
              <a:gd name="adj1" fmla="val 16069"/>
              <a:gd name="adj2" fmla="val -7972"/>
              <a:gd name="adj3" fmla="val 116069"/>
              <a:gd name="adj4" fmla="val -93852"/>
            </a:avLst>
          </a:prstGeom>
          <a:solidFill>
            <a:schemeClr val="bg1"/>
          </a:solidFill>
          <a:ln w="9525">
            <a:solidFill>
              <a:srgbClr val="000000"/>
            </a:solidFill>
            <a:miter lim="800000"/>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en-US" altLang="en-US" sz="1200">
                <a:solidFill>
                  <a:srgbClr val="000000"/>
                </a:solidFill>
                <a:cs typeface="Arial" charset="0"/>
              </a:rPr>
              <a:t>Xenon tank</a:t>
            </a:r>
          </a:p>
        </p:txBody>
      </p:sp>
      <p:sp>
        <p:nvSpPr>
          <p:cNvPr id="19" name="AutoShape 1361"/>
          <p:cNvSpPr>
            <a:spLocks/>
          </p:cNvSpPr>
          <p:nvPr/>
        </p:nvSpPr>
        <p:spPr bwMode="auto">
          <a:xfrm>
            <a:off x="4951068" y="2300465"/>
            <a:ext cx="893951" cy="461665"/>
          </a:xfrm>
          <a:prstGeom prst="borderCallout1">
            <a:avLst>
              <a:gd name="adj1" fmla="val 16069"/>
              <a:gd name="adj2" fmla="val -5542"/>
              <a:gd name="adj3" fmla="val 62056"/>
              <a:gd name="adj4" fmla="val -56699"/>
            </a:avLst>
          </a:prstGeom>
          <a:solidFill>
            <a:schemeClr val="bg1"/>
          </a:solidFill>
          <a:ln w="9525">
            <a:solidFill>
              <a:srgbClr val="000000"/>
            </a:solidFill>
            <a:miter lim="800000"/>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en-US" altLang="en-US" sz="1200" dirty="0">
                <a:solidFill>
                  <a:srgbClr val="000000"/>
                </a:solidFill>
                <a:cs typeface="Arial" charset="0"/>
              </a:rPr>
              <a:t>Hydrazine tank</a:t>
            </a:r>
          </a:p>
        </p:txBody>
      </p:sp>
      <p:sp>
        <p:nvSpPr>
          <p:cNvPr id="20" name="AutoShape 1362"/>
          <p:cNvSpPr>
            <a:spLocks/>
          </p:cNvSpPr>
          <p:nvPr/>
        </p:nvSpPr>
        <p:spPr bwMode="auto">
          <a:xfrm>
            <a:off x="1870671" y="1220550"/>
            <a:ext cx="1263907" cy="646331"/>
          </a:xfrm>
          <a:prstGeom prst="borderCallout1">
            <a:avLst>
              <a:gd name="adj1" fmla="val 16069"/>
              <a:gd name="adj2" fmla="val -3347"/>
              <a:gd name="adj3" fmla="val 97330"/>
              <a:gd name="adj4" fmla="val -21121"/>
            </a:avLst>
          </a:prstGeom>
          <a:solidFill>
            <a:schemeClr val="bg1"/>
          </a:solidFill>
          <a:ln w="9525">
            <a:solidFill>
              <a:srgbClr val="000000"/>
            </a:solidFill>
            <a:miter lim="800000"/>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en-US" altLang="en-US" sz="1200" dirty="0">
                <a:solidFill>
                  <a:srgbClr val="000000"/>
                </a:solidFill>
                <a:cs typeface="Arial" charset="0"/>
              </a:rPr>
              <a:t>NEXT thruster &amp; gimbal system</a:t>
            </a:r>
          </a:p>
        </p:txBody>
      </p:sp>
      <p:sp>
        <p:nvSpPr>
          <p:cNvPr id="21" name="AutoShape 1363"/>
          <p:cNvSpPr>
            <a:spLocks/>
          </p:cNvSpPr>
          <p:nvPr/>
        </p:nvSpPr>
        <p:spPr bwMode="auto">
          <a:xfrm>
            <a:off x="2606621" y="5752538"/>
            <a:ext cx="1030503" cy="646331"/>
          </a:xfrm>
          <a:prstGeom prst="borderCallout1">
            <a:avLst>
              <a:gd name="adj1" fmla="val 16069"/>
              <a:gd name="adj2" fmla="val -4102"/>
              <a:gd name="adj3" fmla="val -64252"/>
              <a:gd name="adj4" fmla="val -23641"/>
            </a:avLst>
          </a:prstGeom>
          <a:solidFill>
            <a:schemeClr val="bg1"/>
          </a:solidFill>
          <a:ln w="9525">
            <a:solidFill>
              <a:srgbClr val="000000"/>
            </a:solidFill>
            <a:miter lim="800000"/>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en-US" altLang="en-US" sz="1200" dirty="0">
                <a:solidFill>
                  <a:srgbClr val="000000"/>
                </a:solidFill>
                <a:cs typeface="Arial" charset="0"/>
              </a:rPr>
              <a:t>S-band gimbaled HGA</a:t>
            </a:r>
          </a:p>
        </p:txBody>
      </p:sp>
      <p:sp>
        <p:nvSpPr>
          <p:cNvPr id="22" name="AutoShape 1364"/>
          <p:cNvSpPr>
            <a:spLocks/>
          </p:cNvSpPr>
          <p:nvPr/>
        </p:nvSpPr>
        <p:spPr bwMode="auto">
          <a:xfrm>
            <a:off x="1044950" y="5986648"/>
            <a:ext cx="512509" cy="276999"/>
          </a:xfrm>
          <a:prstGeom prst="borderCallout1">
            <a:avLst>
              <a:gd name="adj1" fmla="val 28125"/>
              <a:gd name="adj2" fmla="val 110000"/>
              <a:gd name="adj3" fmla="val -269569"/>
              <a:gd name="adj4" fmla="val 175398"/>
            </a:avLst>
          </a:prstGeom>
          <a:solidFill>
            <a:schemeClr val="bg1"/>
          </a:solidFill>
          <a:ln w="9525">
            <a:solidFill>
              <a:srgbClr val="000000"/>
            </a:solidFill>
            <a:miter lim="800000"/>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en-US" altLang="en-US" sz="1200">
                <a:solidFill>
                  <a:srgbClr val="000000"/>
                </a:solidFill>
                <a:cs typeface="Arial" charset="0"/>
              </a:rPr>
              <a:t>STR</a:t>
            </a:r>
          </a:p>
        </p:txBody>
      </p:sp>
      <p:sp>
        <p:nvSpPr>
          <p:cNvPr id="23" name="AutoShape 1365"/>
          <p:cNvSpPr>
            <a:spLocks/>
          </p:cNvSpPr>
          <p:nvPr/>
        </p:nvSpPr>
        <p:spPr bwMode="auto">
          <a:xfrm>
            <a:off x="38475" y="5524983"/>
            <a:ext cx="696690" cy="461665"/>
          </a:xfrm>
          <a:prstGeom prst="borderCallout1">
            <a:avLst>
              <a:gd name="adj1" fmla="val 28125"/>
              <a:gd name="adj2" fmla="val 106069"/>
              <a:gd name="adj3" fmla="val -208536"/>
              <a:gd name="adj4" fmla="val 88044"/>
            </a:avLst>
          </a:prstGeom>
          <a:solidFill>
            <a:schemeClr val="bg1"/>
          </a:solidFill>
          <a:ln w="9525">
            <a:solidFill>
              <a:srgbClr val="000000"/>
            </a:solidFill>
            <a:miter lim="800000"/>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en-US" altLang="en-US" sz="1200">
                <a:solidFill>
                  <a:srgbClr val="000000"/>
                </a:solidFill>
                <a:cs typeface="Arial" charset="0"/>
              </a:rPr>
              <a:t>5-lb DTM</a:t>
            </a:r>
          </a:p>
        </p:txBody>
      </p:sp>
      <p:sp>
        <p:nvSpPr>
          <p:cNvPr id="24" name="AutoShape 1366"/>
          <p:cNvSpPr>
            <a:spLocks/>
          </p:cNvSpPr>
          <p:nvPr/>
        </p:nvSpPr>
        <p:spPr bwMode="auto">
          <a:xfrm>
            <a:off x="38474" y="1567370"/>
            <a:ext cx="825125" cy="461665"/>
          </a:xfrm>
          <a:prstGeom prst="borderCallout1">
            <a:avLst>
              <a:gd name="adj1" fmla="val 16069"/>
              <a:gd name="adj2" fmla="val 106282"/>
              <a:gd name="adj3" fmla="val 278821"/>
              <a:gd name="adj4" fmla="val 169322"/>
            </a:avLst>
          </a:prstGeom>
          <a:solidFill>
            <a:schemeClr val="bg1"/>
          </a:solidFill>
          <a:ln w="9525">
            <a:solidFill>
              <a:srgbClr val="000000"/>
            </a:solidFill>
            <a:miter lim="800000"/>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en-US" altLang="en-US" sz="1200">
                <a:solidFill>
                  <a:srgbClr val="000000"/>
                </a:solidFill>
                <a:cs typeface="Arial" charset="0"/>
              </a:rPr>
              <a:t>Reaction wheels</a:t>
            </a:r>
          </a:p>
        </p:txBody>
      </p:sp>
      <p:sp>
        <p:nvSpPr>
          <p:cNvPr id="25" name="Text Box 1358"/>
          <p:cNvSpPr txBox="1">
            <a:spLocks noChangeArrowheads="1"/>
          </p:cNvSpPr>
          <p:nvPr/>
        </p:nvSpPr>
        <p:spPr bwMode="auto">
          <a:xfrm>
            <a:off x="38475" y="1184786"/>
            <a:ext cx="1006475" cy="307777"/>
          </a:xfrm>
          <a:prstGeom prst="rect">
            <a:avLst/>
          </a:prstGeom>
          <a:noFill/>
          <a:ln>
            <a:noFill/>
          </a:ln>
          <a:effectLst/>
          <a:extLst>
            <a:ext uri="{909E8E84-426E-40dd-AFC4-6F175D3DCCD1}">
              <a14:hiddenFill xmlns:a14="http://schemas.microsoft.com/office/drawing/2010/main">
                <a:solidFill>
                  <a:srgbClr val="005DAA"/>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en-US" altLang="en-US" sz="1400" b="1" dirty="0">
                <a:solidFill>
                  <a:srgbClr val="000000"/>
                </a:solidFill>
                <a:cs typeface="Arial" charset="0"/>
              </a:rPr>
              <a:t>Top View</a:t>
            </a:r>
          </a:p>
        </p:txBody>
      </p:sp>
      <p:sp>
        <p:nvSpPr>
          <p:cNvPr id="26" name="Text Box 1359"/>
          <p:cNvSpPr txBox="1">
            <a:spLocks noChangeArrowheads="1"/>
          </p:cNvSpPr>
          <p:nvPr/>
        </p:nvSpPr>
        <p:spPr bwMode="auto">
          <a:xfrm>
            <a:off x="3637124" y="1497549"/>
            <a:ext cx="1413638" cy="738664"/>
          </a:xfrm>
          <a:prstGeom prst="rect">
            <a:avLst/>
          </a:prstGeom>
          <a:noFill/>
          <a:ln>
            <a:noFill/>
          </a:ln>
          <a:effectLst/>
          <a:extLst>
            <a:ext uri="{909E8E84-426E-40dd-AFC4-6F175D3DCCD1}">
              <a14:hiddenFill xmlns:a14="http://schemas.microsoft.com/office/drawing/2010/main">
                <a:solidFill>
                  <a:srgbClr val="005DAA"/>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en-US" altLang="en-US" sz="1400" b="1" dirty="0">
                <a:solidFill>
                  <a:srgbClr val="000000"/>
                </a:solidFill>
                <a:cs typeface="Arial" charset="0"/>
              </a:rPr>
              <a:t>Central Cylinder Side View</a:t>
            </a:r>
          </a:p>
        </p:txBody>
      </p:sp>
      <p:pic>
        <p:nvPicPr>
          <p:cNvPr id="27" name="Picture 1605"/>
          <p:cNvPicPr>
            <a:picLocks noChangeAspect="1" noChangeArrowheads="1"/>
          </p:cNvPicPr>
          <p:nvPr/>
        </p:nvPicPr>
        <p:blipFill>
          <a:blip r:embed="rId6" cstate="print">
            <a:extLst>
              <a:ext uri="{28A0092B-C50C-407E-A947-70E740481C1C}">
                <a14:useLocalDpi xmlns:a14="http://schemas.microsoft.com/office/drawing/2010/main" val="0"/>
              </a:ext>
            </a:extLst>
          </a:blip>
          <a:srcRect l="1239" t="4138" r="1074" b="12413"/>
          <a:stretch>
            <a:fillRect/>
          </a:stretch>
        </p:blipFill>
        <p:spPr bwMode="auto">
          <a:xfrm>
            <a:off x="5845020" y="5815399"/>
            <a:ext cx="3056103" cy="1042601"/>
          </a:xfrm>
          <a:prstGeom prst="rect">
            <a:avLst/>
          </a:prstGeom>
          <a:noFill/>
          <a:ln w="19050">
            <a:solidFill>
              <a:schemeClr val="tx1"/>
            </a:solidFill>
            <a:miter lim="800000"/>
            <a:headEnd/>
            <a:tailEnd/>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Lst>
        </p:spPr>
      </p:pic>
      <p:sp>
        <p:nvSpPr>
          <p:cNvPr id="28" name="Text Box 1606"/>
          <p:cNvSpPr txBox="1">
            <a:spLocks noChangeArrowheads="1"/>
          </p:cNvSpPr>
          <p:nvPr/>
        </p:nvSpPr>
        <p:spPr bwMode="auto">
          <a:xfrm>
            <a:off x="5983045" y="5507621"/>
            <a:ext cx="278005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400" dirty="0">
                <a:cs typeface="Arial" charset="0"/>
              </a:rPr>
              <a:t>NEXT SEP Power Processing Unit</a:t>
            </a:r>
          </a:p>
        </p:txBody>
      </p:sp>
    </p:spTree>
    <p:extLst>
      <p:ext uri="{BB962C8B-B14F-4D97-AF65-F5344CB8AC3E}">
        <p14:creationId xmlns:p14="http://schemas.microsoft.com/office/powerpoint/2010/main" val="233890830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4"/>
          <p:cNvSpPr>
            <a:spLocks noGrp="1" noChangeArrowheads="1"/>
          </p:cNvSpPr>
          <p:nvPr>
            <p:ph type="title"/>
          </p:nvPr>
        </p:nvSpPr>
        <p:spPr/>
        <p:txBody>
          <a:bodyPr/>
          <a:lstStyle/>
          <a:p>
            <a:r>
              <a:rPr lang="en-US" smtClean="0"/>
              <a:t>Starshade Design Architecture</a:t>
            </a:r>
            <a:endParaRPr lang="en-US" dirty="0" smtClean="0"/>
          </a:p>
        </p:txBody>
      </p:sp>
      <p:sp>
        <p:nvSpPr>
          <p:cNvPr id="7172" name="Rectangle 25"/>
          <p:cNvSpPr>
            <a:spLocks noGrp="1" noChangeArrowheads="1"/>
          </p:cNvSpPr>
          <p:nvPr>
            <p:ph idx="1"/>
          </p:nvPr>
        </p:nvSpPr>
        <p:spPr>
          <a:xfrm>
            <a:off x="297180" y="1082040"/>
            <a:ext cx="8382000" cy="4524333"/>
          </a:xfrm>
        </p:spPr>
        <p:txBody>
          <a:bodyPr/>
          <a:lstStyle/>
          <a:p>
            <a:r>
              <a:rPr lang="en-US" dirty="0" smtClean="0"/>
              <a:t>A wide range of Deployment design trades have been looked at.</a:t>
            </a:r>
          </a:p>
          <a:p>
            <a:endParaRPr lang="en-US" dirty="0" smtClean="0"/>
          </a:p>
          <a:p>
            <a:endParaRPr lang="en-US" dirty="0" smtClean="0"/>
          </a:p>
        </p:txBody>
      </p:sp>
      <p:sp>
        <p:nvSpPr>
          <p:cNvPr id="7" name="Slide Number Placeholder 6"/>
          <p:cNvSpPr>
            <a:spLocks noGrp="1"/>
          </p:cNvSpPr>
          <p:nvPr>
            <p:ph type="sldNum" sz="quarter" idx="11"/>
          </p:nvPr>
        </p:nvSpPr>
        <p:spPr/>
        <p:txBody>
          <a:bodyPr/>
          <a:lstStyle/>
          <a:p>
            <a:fld id="{F6EFC63E-F8D9-44BB-A462-AC735E845F95}" type="slidenum">
              <a:rPr lang="en-US" smtClean="0"/>
              <a:pPr/>
              <a:t>14</a:t>
            </a:fld>
            <a:endParaRPr lang="en-US" dirty="0"/>
          </a:p>
        </p:txBody>
      </p:sp>
      <p:pic>
        <p:nvPicPr>
          <p:cNvPr id="1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7879" y="1571522"/>
            <a:ext cx="5840749" cy="1452530"/>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Rectangle 11"/>
          <p:cNvSpPr>
            <a:spLocks noChangeArrowheads="1"/>
          </p:cNvSpPr>
          <p:nvPr/>
        </p:nvSpPr>
        <p:spPr bwMode="auto">
          <a:xfrm>
            <a:off x="6488871" y="3144210"/>
            <a:ext cx="2365375" cy="1755775"/>
          </a:xfrm>
          <a:prstGeom prst="rect">
            <a:avLst/>
          </a:prstGeom>
          <a:noFill/>
          <a:ln w="31750">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65000"/>
              </a:spcBef>
              <a:buChar char="•"/>
              <a:defRPr sz="2000">
                <a:solidFill>
                  <a:schemeClr val="tx1"/>
                </a:solidFill>
                <a:latin typeface="Tahoma" pitchFamily="34" charset="0"/>
                <a:cs typeface="Arial" charset="0"/>
              </a:defRPr>
            </a:lvl1pPr>
            <a:lvl2pPr marL="742950" indent="-285750" eaLnBrk="0" hangingPunct="0">
              <a:spcBef>
                <a:spcPct val="20000"/>
              </a:spcBef>
              <a:buChar char="–"/>
              <a:defRPr sz="1700">
                <a:solidFill>
                  <a:schemeClr val="tx1"/>
                </a:solidFill>
                <a:latin typeface="Tahoma" pitchFamily="34" charset="0"/>
                <a:cs typeface="Arial" charset="0"/>
              </a:defRPr>
            </a:lvl2pPr>
            <a:lvl3pPr marL="1143000" indent="-228600" eaLnBrk="0" hangingPunct="0">
              <a:spcBef>
                <a:spcPct val="20000"/>
              </a:spcBef>
              <a:buChar char="•"/>
              <a:defRPr sz="1600">
                <a:solidFill>
                  <a:schemeClr val="tx1"/>
                </a:solidFill>
                <a:latin typeface="Tahoma" pitchFamily="34" charset="0"/>
                <a:cs typeface="Arial" charset="0"/>
              </a:defRPr>
            </a:lvl3pPr>
            <a:lvl4pPr marL="1600200" indent="-228600" eaLnBrk="0" hangingPunct="0">
              <a:spcBef>
                <a:spcPct val="20000"/>
              </a:spcBef>
              <a:buChar char="–"/>
              <a:defRPr sz="1400">
                <a:solidFill>
                  <a:schemeClr val="tx1"/>
                </a:solidFill>
                <a:latin typeface="Tahoma" pitchFamily="34" charset="0"/>
                <a:cs typeface="Arial" charset="0"/>
              </a:defRPr>
            </a:lvl4pPr>
            <a:lvl5pPr marL="2057400" indent="-228600" eaLnBrk="0" hangingPunct="0">
              <a:spcBef>
                <a:spcPct val="20000"/>
              </a:spcBef>
              <a:buChar char="»"/>
              <a:defRPr sz="1400">
                <a:solidFill>
                  <a:schemeClr val="tx1"/>
                </a:solidFill>
                <a:latin typeface="Tahoma" pitchFamily="34" charset="0"/>
                <a:cs typeface="Arial" charset="0"/>
              </a:defRPr>
            </a:lvl5pPr>
            <a:lvl6pPr marL="2514600" indent="-228600" eaLnBrk="0" fontAlgn="base" hangingPunct="0">
              <a:spcBef>
                <a:spcPct val="20000"/>
              </a:spcBef>
              <a:spcAft>
                <a:spcPct val="0"/>
              </a:spcAft>
              <a:buChar char="»"/>
              <a:defRPr sz="1400">
                <a:solidFill>
                  <a:schemeClr val="tx1"/>
                </a:solidFill>
                <a:latin typeface="Tahoma" pitchFamily="34" charset="0"/>
                <a:cs typeface="Arial" charset="0"/>
              </a:defRPr>
            </a:lvl6pPr>
            <a:lvl7pPr marL="2971800" indent="-228600" eaLnBrk="0" fontAlgn="base" hangingPunct="0">
              <a:spcBef>
                <a:spcPct val="20000"/>
              </a:spcBef>
              <a:spcAft>
                <a:spcPct val="0"/>
              </a:spcAft>
              <a:buChar char="»"/>
              <a:defRPr sz="1400">
                <a:solidFill>
                  <a:schemeClr val="tx1"/>
                </a:solidFill>
                <a:latin typeface="Tahoma" pitchFamily="34" charset="0"/>
                <a:cs typeface="Arial" charset="0"/>
              </a:defRPr>
            </a:lvl7pPr>
            <a:lvl8pPr marL="3429000" indent="-228600" eaLnBrk="0" fontAlgn="base" hangingPunct="0">
              <a:spcBef>
                <a:spcPct val="20000"/>
              </a:spcBef>
              <a:spcAft>
                <a:spcPct val="0"/>
              </a:spcAft>
              <a:buChar char="»"/>
              <a:defRPr sz="1400">
                <a:solidFill>
                  <a:schemeClr val="tx1"/>
                </a:solidFill>
                <a:latin typeface="Tahoma" pitchFamily="34" charset="0"/>
                <a:cs typeface="Arial" charset="0"/>
              </a:defRPr>
            </a:lvl8pPr>
            <a:lvl9pPr marL="3886200" indent="-228600" eaLnBrk="0" fontAlgn="base" hangingPunct="0">
              <a:spcBef>
                <a:spcPct val="20000"/>
              </a:spcBef>
              <a:spcAft>
                <a:spcPct val="0"/>
              </a:spcAft>
              <a:buChar char="»"/>
              <a:defRPr sz="1400">
                <a:solidFill>
                  <a:schemeClr val="tx1"/>
                </a:solidFill>
                <a:latin typeface="Tahoma" pitchFamily="34" charset="0"/>
                <a:cs typeface="Arial" charset="0"/>
              </a:defRPr>
            </a:lvl9pPr>
          </a:lstStyle>
          <a:p>
            <a:pPr eaLnBrk="1" hangingPunct="1">
              <a:spcBef>
                <a:spcPct val="0"/>
              </a:spcBef>
              <a:buFontTx/>
              <a:buNone/>
            </a:pPr>
            <a:endParaRPr lang="en-US" altLang="en-US" sz="1800"/>
          </a:p>
        </p:txBody>
      </p:sp>
      <p:sp>
        <p:nvSpPr>
          <p:cNvPr id="13" name="Rectangle 13"/>
          <p:cNvSpPr>
            <a:spLocks noChangeArrowheads="1"/>
          </p:cNvSpPr>
          <p:nvPr/>
        </p:nvSpPr>
        <p:spPr bwMode="auto">
          <a:xfrm>
            <a:off x="928687" y="3156792"/>
            <a:ext cx="4657725" cy="3494088"/>
          </a:xfrm>
          <a:prstGeom prst="rect">
            <a:avLst/>
          </a:prstGeom>
          <a:noFill/>
          <a:ln w="2857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65000"/>
              </a:spcBef>
              <a:buChar char="•"/>
              <a:defRPr sz="2000">
                <a:solidFill>
                  <a:schemeClr val="tx1"/>
                </a:solidFill>
                <a:latin typeface="Tahoma" pitchFamily="34" charset="0"/>
                <a:cs typeface="Arial" charset="0"/>
              </a:defRPr>
            </a:lvl1pPr>
            <a:lvl2pPr marL="742950" indent="-285750" eaLnBrk="0" hangingPunct="0">
              <a:spcBef>
                <a:spcPct val="20000"/>
              </a:spcBef>
              <a:buChar char="–"/>
              <a:defRPr sz="1700">
                <a:solidFill>
                  <a:schemeClr val="tx1"/>
                </a:solidFill>
                <a:latin typeface="Tahoma" pitchFamily="34" charset="0"/>
                <a:cs typeface="Arial" charset="0"/>
              </a:defRPr>
            </a:lvl2pPr>
            <a:lvl3pPr marL="1143000" indent="-228600" eaLnBrk="0" hangingPunct="0">
              <a:spcBef>
                <a:spcPct val="20000"/>
              </a:spcBef>
              <a:buChar char="•"/>
              <a:defRPr sz="1600">
                <a:solidFill>
                  <a:schemeClr val="tx1"/>
                </a:solidFill>
                <a:latin typeface="Tahoma" pitchFamily="34" charset="0"/>
                <a:cs typeface="Arial" charset="0"/>
              </a:defRPr>
            </a:lvl3pPr>
            <a:lvl4pPr marL="1600200" indent="-228600" eaLnBrk="0" hangingPunct="0">
              <a:spcBef>
                <a:spcPct val="20000"/>
              </a:spcBef>
              <a:buChar char="–"/>
              <a:defRPr sz="1400">
                <a:solidFill>
                  <a:schemeClr val="tx1"/>
                </a:solidFill>
                <a:latin typeface="Tahoma" pitchFamily="34" charset="0"/>
                <a:cs typeface="Arial" charset="0"/>
              </a:defRPr>
            </a:lvl4pPr>
            <a:lvl5pPr marL="2057400" indent="-228600" eaLnBrk="0" hangingPunct="0">
              <a:spcBef>
                <a:spcPct val="20000"/>
              </a:spcBef>
              <a:buChar char="»"/>
              <a:defRPr sz="1400">
                <a:solidFill>
                  <a:schemeClr val="tx1"/>
                </a:solidFill>
                <a:latin typeface="Tahoma" pitchFamily="34" charset="0"/>
                <a:cs typeface="Arial" charset="0"/>
              </a:defRPr>
            </a:lvl5pPr>
            <a:lvl6pPr marL="2514600" indent="-228600" eaLnBrk="0" fontAlgn="base" hangingPunct="0">
              <a:spcBef>
                <a:spcPct val="20000"/>
              </a:spcBef>
              <a:spcAft>
                <a:spcPct val="0"/>
              </a:spcAft>
              <a:buChar char="»"/>
              <a:defRPr sz="1400">
                <a:solidFill>
                  <a:schemeClr val="tx1"/>
                </a:solidFill>
                <a:latin typeface="Tahoma" pitchFamily="34" charset="0"/>
                <a:cs typeface="Arial" charset="0"/>
              </a:defRPr>
            </a:lvl6pPr>
            <a:lvl7pPr marL="2971800" indent="-228600" eaLnBrk="0" fontAlgn="base" hangingPunct="0">
              <a:spcBef>
                <a:spcPct val="20000"/>
              </a:spcBef>
              <a:spcAft>
                <a:spcPct val="0"/>
              </a:spcAft>
              <a:buChar char="»"/>
              <a:defRPr sz="1400">
                <a:solidFill>
                  <a:schemeClr val="tx1"/>
                </a:solidFill>
                <a:latin typeface="Tahoma" pitchFamily="34" charset="0"/>
                <a:cs typeface="Arial" charset="0"/>
              </a:defRPr>
            </a:lvl7pPr>
            <a:lvl8pPr marL="3429000" indent="-228600" eaLnBrk="0" fontAlgn="base" hangingPunct="0">
              <a:spcBef>
                <a:spcPct val="20000"/>
              </a:spcBef>
              <a:spcAft>
                <a:spcPct val="0"/>
              </a:spcAft>
              <a:buChar char="»"/>
              <a:defRPr sz="1400">
                <a:solidFill>
                  <a:schemeClr val="tx1"/>
                </a:solidFill>
                <a:latin typeface="Tahoma" pitchFamily="34" charset="0"/>
                <a:cs typeface="Arial" charset="0"/>
              </a:defRPr>
            </a:lvl8pPr>
            <a:lvl9pPr marL="3886200" indent="-228600" eaLnBrk="0" fontAlgn="base" hangingPunct="0">
              <a:spcBef>
                <a:spcPct val="20000"/>
              </a:spcBef>
              <a:spcAft>
                <a:spcPct val="0"/>
              </a:spcAft>
              <a:buChar char="»"/>
              <a:defRPr sz="1400">
                <a:solidFill>
                  <a:schemeClr val="tx1"/>
                </a:solidFill>
                <a:latin typeface="Tahoma" pitchFamily="34" charset="0"/>
                <a:cs typeface="Arial" charset="0"/>
              </a:defRPr>
            </a:lvl9pPr>
          </a:lstStyle>
          <a:p>
            <a:pPr eaLnBrk="1" hangingPunct="1">
              <a:spcBef>
                <a:spcPct val="0"/>
              </a:spcBef>
              <a:buFontTx/>
              <a:buNone/>
            </a:pPr>
            <a:endParaRPr lang="en-US" altLang="en-US" sz="1800"/>
          </a:p>
        </p:txBody>
      </p:sp>
      <p:pic>
        <p:nvPicPr>
          <p:cNvPr id="14"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9012" y="3240930"/>
            <a:ext cx="4524375" cy="332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6658" y="3233110"/>
            <a:ext cx="2209800" cy="333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ight Arrow 1"/>
          <p:cNvSpPr/>
          <p:nvPr/>
        </p:nvSpPr>
        <p:spPr>
          <a:xfrm>
            <a:off x="5695122" y="4333461"/>
            <a:ext cx="665921" cy="1013791"/>
          </a:xfrm>
          <a:prstGeom prst="rightArrow">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 name="TextBox 10"/>
          <p:cNvSpPr txBox="1"/>
          <p:nvPr/>
        </p:nvSpPr>
        <p:spPr>
          <a:xfrm>
            <a:off x="2414585" y="6665089"/>
            <a:ext cx="4414837" cy="200055"/>
          </a:xfrm>
          <a:prstGeom prst="rect">
            <a:avLst/>
          </a:prstGeom>
          <a:noFill/>
        </p:spPr>
        <p:txBody>
          <a:bodyPr wrap="square" rtlCol="0">
            <a:spAutoFit/>
          </a:bodyPr>
          <a:lstStyle/>
          <a:p>
            <a:pPr algn="ctr"/>
            <a:r>
              <a:rPr lang="en-US" sz="700" dirty="0" smtClean="0">
                <a:latin typeface="Arial" pitchFamily="34" charset="0"/>
                <a:cs typeface="Arial" pitchFamily="34" charset="0"/>
              </a:rPr>
              <a:t>Approved for public release; NGAS 16-0337 dated 2/18/16.</a:t>
            </a:r>
            <a:endParaRPr lang="en-US" sz="700" dirty="0">
              <a:latin typeface="Arial" pitchFamily="34" charset="0"/>
              <a:cs typeface="Arial" pitchFamily="34"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5"/>
          <p:cNvSpPr>
            <a:spLocks noGrp="1" noChangeArrowheads="1"/>
          </p:cNvSpPr>
          <p:nvPr>
            <p:ph type="title"/>
          </p:nvPr>
        </p:nvSpPr>
        <p:spPr/>
        <p:txBody>
          <a:bodyPr/>
          <a:lstStyle/>
          <a:p>
            <a:r>
              <a:rPr lang="en-US" altLang="en-US" dirty="0" smtClean="0"/>
              <a:t>Final Design Selected </a:t>
            </a:r>
          </a:p>
        </p:txBody>
      </p:sp>
      <p:sp>
        <p:nvSpPr>
          <p:cNvPr id="3" name="Content Placeholder 2"/>
          <p:cNvSpPr>
            <a:spLocks noGrp="1"/>
          </p:cNvSpPr>
          <p:nvPr>
            <p:ph idx="1"/>
          </p:nvPr>
        </p:nvSpPr>
        <p:spPr>
          <a:xfrm>
            <a:off x="295470" y="1234129"/>
            <a:ext cx="8382000" cy="4846631"/>
          </a:xfrm>
        </p:spPr>
        <p:txBody>
          <a:bodyPr>
            <a:normAutofit fontScale="92500" lnSpcReduction="20000"/>
          </a:bodyPr>
          <a:lstStyle/>
          <a:p>
            <a:r>
              <a:rPr lang="en-US" dirty="0" smtClean="0"/>
              <a:t>Work carried out for the New Worlds Observer Final Report</a:t>
            </a:r>
          </a:p>
          <a:p>
            <a:endParaRPr lang="en-US" dirty="0"/>
          </a:p>
          <a:p>
            <a:endParaRPr lang="en-US" dirty="0" smtClean="0"/>
          </a:p>
          <a:p>
            <a:endParaRPr lang="en-US" dirty="0"/>
          </a:p>
          <a:p>
            <a:endParaRPr lang="en-US" dirty="0" smtClean="0"/>
          </a:p>
          <a:p>
            <a:endParaRPr lang="en-US" dirty="0" smtClean="0"/>
          </a:p>
          <a:p>
            <a:r>
              <a:rPr lang="en-US" dirty="0" err="1" smtClean="0"/>
              <a:t>Hypergaussian</a:t>
            </a:r>
            <a:r>
              <a:rPr lang="en-US" dirty="0" smtClean="0"/>
              <a:t> shape</a:t>
            </a:r>
          </a:p>
          <a:p>
            <a:r>
              <a:rPr lang="en-US" dirty="0" err="1" smtClean="0"/>
              <a:t>Bandpass</a:t>
            </a:r>
            <a:r>
              <a:rPr lang="en-US" dirty="0" smtClean="0"/>
              <a:t>: Everything blue of 800nm </a:t>
            </a:r>
          </a:p>
          <a:p>
            <a:r>
              <a:rPr lang="en-US" dirty="0" smtClean="0"/>
              <a:t>Fresnel Number: 10</a:t>
            </a:r>
          </a:p>
          <a:p>
            <a:pPr marL="457200" lvl="1" indent="0">
              <a:buNone/>
            </a:pPr>
            <a:endParaRPr lang="en-US" b="1" dirty="0" smtClean="0"/>
          </a:p>
          <a:p>
            <a:pPr lvl="1"/>
            <a:endParaRPr lang="en-US" dirty="0"/>
          </a:p>
        </p:txBody>
      </p:sp>
      <p:sp>
        <p:nvSpPr>
          <p:cNvPr id="4098"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65000"/>
              </a:spcBef>
              <a:buChar char="•"/>
              <a:defRPr sz="2000">
                <a:solidFill>
                  <a:schemeClr val="tx1"/>
                </a:solidFill>
                <a:latin typeface="Tahoma" pitchFamily="34" charset="0"/>
                <a:cs typeface="Arial" charset="0"/>
              </a:defRPr>
            </a:lvl1pPr>
            <a:lvl2pPr marL="742950" indent="-285750" eaLnBrk="0" hangingPunct="0">
              <a:spcBef>
                <a:spcPct val="20000"/>
              </a:spcBef>
              <a:buChar char="–"/>
              <a:defRPr sz="1700">
                <a:solidFill>
                  <a:schemeClr val="tx1"/>
                </a:solidFill>
                <a:latin typeface="Tahoma" pitchFamily="34" charset="0"/>
                <a:cs typeface="Arial" charset="0"/>
              </a:defRPr>
            </a:lvl2pPr>
            <a:lvl3pPr marL="1143000" indent="-228600" eaLnBrk="0" hangingPunct="0">
              <a:spcBef>
                <a:spcPct val="20000"/>
              </a:spcBef>
              <a:buChar char="•"/>
              <a:defRPr sz="1600">
                <a:solidFill>
                  <a:schemeClr val="tx1"/>
                </a:solidFill>
                <a:latin typeface="Tahoma" pitchFamily="34" charset="0"/>
                <a:cs typeface="Arial" charset="0"/>
              </a:defRPr>
            </a:lvl3pPr>
            <a:lvl4pPr marL="1600200" indent="-228600" eaLnBrk="0" hangingPunct="0">
              <a:spcBef>
                <a:spcPct val="20000"/>
              </a:spcBef>
              <a:buChar char="–"/>
              <a:defRPr sz="1400">
                <a:solidFill>
                  <a:schemeClr val="tx1"/>
                </a:solidFill>
                <a:latin typeface="Tahoma" pitchFamily="34" charset="0"/>
                <a:cs typeface="Arial" charset="0"/>
              </a:defRPr>
            </a:lvl4pPr>
            <a:lvl5pPr marL="2057400" indent="-228600" eaLnBrk="0" hangingPunct="0">
              <a:spcBef>
                <a:spcPct val="20000"/>
              </a:spcBef>
              <a:buChar char="»"/>
              <a:defRPr sz="1400">
                <a:solidFill>
                  <a:schemeClr val="tx1"/>
                </a:solidFill>
                <a:latin typeface="Tahoma" pitchFamily="34" charset="0"/>
                <a:cs typeface="Arial" charset="0"/>
              </a:defRPr>
            </a:lvl5pPr>
            <a:lvl6pPr marL="2514600" indent="-228600" eaLnBrk="0" fontAlgn="base" hangingPunct="0">
              <a:spcBef>
                <a:spcPct val="20000"/>
              </a:spcBef>
              <a:spcAft>
                <a:spcPct val="0"/>
              </a:spcAft>
              <a:buChar char="»"/>
              <a:defRPr sz="1400">
                <a:solidFill>
                  <a:schemeClr val="tx1"/>
                </a:solidFill>
                <a:latin typeface="Tahoma" pitchFamily="34" charset="0"/>
                <a:cs typeface="Arial" charset="0"/>
              </a:defRPr>
            </a:lvl6pPr>
            <a:lvl7pPr marL="2971800" indent="-228600" eaLnBrk="0" fontAlgn="base" hangingPunct="0">
              <a:spcBef>
                <a:spcPct val="20000"/>
              </a:spcBef>
              <a:spcAft>
                <a:spcPct val="0"/>
              </a:spcAft>
              <a:buChar char="»"/>
              <a:defRPr sz="1400">
                <a:solidFill>
                  <a:schemeClr val="tx1"/>
                </a:solidFill>
                <a:latin typeface="Tahoma" pitchFamily="34" charset="0"/>
                <a:cs typeface="Arial" charset="0"/>
              </a:defRPr>
            </a:lvl7pPr>
            <a:lvl8pPr marL="3429000" indent="-228600" eaLnBrk="0" fontAlgn="base" hangingPunct="0">
              <a:spcBef>
                <a:spcPct val="20000"/>
              </a:spcBef>
              <a:spcAft>
                <a:spcPct val="0"/>
              </a:spcAft>
              <a:buChar char="»"/>
              <a:defRPr sz="1400">
                <a:solidFill>
                  <a:schemeClr val="tx1"/>
                </a:solidFill>
                <a:latin typeface="Tahoma" pitchFamily="34" charset="0"/>
                <a:cs typeface="Arial" charset="0"/>
              </a:defRPr>
            </a:lvl8pPr>
            <a:lvl9pPr marL="3886200" indent="-228600" eaLnBrk="0" fontAlgn="base" hangingPunct="0">
              <a:spcBef>
                <a:spcPct val="20000"/>
              </a:spcBef>
              <a:spcAft>
                <a:spcPct val="0"/>
              </a:spcAft>
              <a:buChar char="»"/>
              <a:defRPr sz="1400">
                <a:solidFill>
                  <a:schemeClr val="tx1"/>
                </a:solidFill>
                <a:latin typeface="Tahoma" pitchFamily="34" charset="0"/>
                <a:cs typeface="Arial" charset="0"/>
              </a:defRPr>
            </a:lvl9pPr>
          </a:lstStyle>
          <a:p>
            <a:pPr eaLnBrk="1" hangingPunct="1">
              <a:spcBef>
                <a:spcPct val="0"/>
              </a:spcBef>
              <a:buFontTx/>
              <a:buNone/>
            </a:pPr>
            <a:fld id="{3809839B-DF2B-45D2-B25A-AB5BE9CA6F46}" type="slidenum">
              <a:rPr lang="en-US" altLang="en-US" sz="1300" smtClean="0">
                <a:solidFill>
                  <a:srgbClr val="000000"/>
                </a:solidFill>
                <a:latin typeface="Arial" charset="0"/>
              </a:rPr>
              <a:pPr eaLnBrk="1" hangingPunct="1">
                <a:spcBef>
                  <a:spcPct val="0"/>
                </a:spcBef>
                <a:buFontTx/>
                <a:buNone/>
              </a:pPr>
              <a:t>15</a:t>
            </a:fld>
            <a:endParaRPr lang="en-US" altLang="en-US" sz="1300" smtClean="0">
              <a:solidFill>
                <a:srgbClr val="000000"/>
              </a:solidFill>
              <a:latin typeface="Arial" charset="0"/>
            </a:endParaRPr>
          </a:p>
        </p:txBody>
      </p:sp>
      <p:grpSp>
        <p:nvGrpSpPr>
          <p:cNvPr id="19" name="Group 18"/>
          <p:cNvGrpSpPr/>
          <p:nvPr/>
        </p:nvGrpSpPr>
        <p:grpSpPr>
          <a:xfrm>
            <a:off x="730251" y="1905067"/>
            <a:ext cx="7480300" cy="2079427"/>
            <a:chOff x="538163" y="1306513"/>
            <a:chExt cx="7480300" cy="2079427"/>
          </a:xfrm>
        </p:grpSpPr>
        <p:grpSp>
          <p:nvGrpSpPr>
            <p:cNvPr id="20" name="Group 2"/>
            <p:cNvGrpSpPr>
              <a:grpSpLocks/>
            </p:cNvGrpSpPr>
            <p:nvPr/>
          </p:nvGrpSpPr>
          <p:grpSpPr bwMode="auto">
            <a:xfrm>
              <a:off x="538163" y="1306513"/>
              <a:ext cx="7270750" cy="1912937"/>
              <a:chOff x="543" y="2426"/>
              <a:chExt cx="4580" cy="1205"/>
            </a:xfrm>
          </p:grpSpPr>
          <p:sp>
            <p:nvSpPr>
              <p:cNvPr id="26" name="Rectangle 3"/>
              <p:cNvSpPr>
                <a:spLocks noChangeArrowheads="1"/>
              </p:cNvSpPr>
              <p:nvPr/>
            </p:nvSpPr>
            <p:spPr bwMode="auto">
              <a:xfrm>
                <a:off x="2629" y="2804"/>
                <a:ext cx="2494" cy="750"/>
              </a:xfrm>
              <a:prstGeom prst="rect">
                <a:avLst/>
              </a:prstGeom>
              <a:gradFill rotWithShape="1">
                <a:gsLst>
                  <a:gs pos="0">
                    <a:schemeClr val="bg2">
                      <a:gamma/>
                      <a:shade val="46275"/>
                      <a:invGamma/>
                      <a:alpha val="0"/>
                    </a:schemeClr>
                  </a:gs>
                  <a:gs pos="50000">
                    <a:schemeClr val="bg2"/>
                  </a:gs>
                  <a:gs pos="100000">
                    <a:schemeClr val="bg2">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7" name="Picture 4" descr="OCCULTER_FA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10" y="2727"/>
                <a:ext cx="511" cy="90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5" descr="earth"/>
              <p:cNvPicPr>
                <a:picLocks noChangeAspect="1" noChangeArrowheads="1"/>
              </p:cNvPicPr>
              <p:nvPr/>
            </p:nvPicPr>
            <p:blipFill>
              <a:blip r:embed="rId3" cstate="print">
                <a:clrChange>
                  <a:clrFrom>
                    <a:srgbClr val="F7F5F7"/>
                  </a:clrFrom>
                  <a:clrTo>
                    <a:srgbClr val="F7F5F7">
                      <a:alpha val="0"/>
                    </a:srgbClr>
                  </a:clrTo>
                </a:clrChange>
                <a:extLst>
                  <a:ext uri="{28A0092B-C50C-407E-A947-70E740481C1C}">
                    <a14:useLocalDpi xmlns:a14="http://schemas.microsoft.com/office/drawing/2010/main" val="0"/>
                  </a:ext>
                </a:extLst>
              </a:blip>
              <a:srcRect/>
              <a:stretch>
                <a:fillRect/>
              </a:stretch>
            </p:blipFill>
            <p:spPr bwMode="auto">
              <a:xfrm>
                <a:off x="763" y="2426"/>
                <a:ext cx="105" cy="10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su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9" y="3012"/>
                <a:ext cx="334" cy="334"/>
              </a:xfrm>
              <a:prstGeom prst="rect">
                <a:avLst/>
              </a:prstGeom>
              <a:noFill/>
              <a:extLst>
                <a:ext uri="{909E8E84-426E-40dd-AFC4-6F175D3DCCD1}">
                  <a14:hiddenFill xmlns:a14="http://schemas.microsoft.com/office/drawing/2010/main">
                    <a:solidFill>
                      <a:srgbClr val="FFFFFF"/>
                    </a:solidFill>
                  </a14:hiddenFill>
                </a:ext>
              </a:extLst>
            </p:spPr>
          </p:pic>
          <p:sp>
            <p:nvSpPr>
              <p:cNvPr id="30" name="Line 7"/>
              <p:cNvSpPr>
                <a:spLocks noChangeShapeType="1"/>
              </p:cNvSpPr>
              <p:nvPr/>
            </p:nvSpPr>
            <p:spPr bwMode="auto">
              <a:xfrm flipV="1">
                <a:off x="991" y="3173"/>
                <a:ext cx="1438" cy="0"/>
              </a:xfrm>
              <a:prstGeom prst="line">
                <a:avLst/>
              </a:prstGeom>
              <a:noFill/>
              <a:ln w="19050">
                <a:solidFill>
                  <a:srgbClr val="FFCC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Text Box 8"/>
              <p:cNvSpPr txBox="1">
                <a:spLocks noChangeArrowheads="1"/>
              </p:cNvSpPr>
              <p:nvPr/>
            </p:nvSpPr>
            <p:spPr bwMode="auto">
              <a:xfrm>
                <a:off x="652" y="3372"/>
                <a:ext cx="321"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a:latin typeface="Arial" charset="0"/>
                  </a:rPr>
                  <a:t>Star</a:t>
                </a:r>
              </a:p>
            </p:txBody>
          </p:sp>
          <p:sp>
            <p:nvSpPr>
              <p:cNvPr id="32" name="Text Box 9"/>
              <p:cNvSpPr txBox="1">
                <a:spLocks noChangeArrowheads="1"/>
              </p:cNvSpPr>
              <p:nvPr/>
            </p:nvSpPr>
            <p:spPr bwMode="auto">
              <a:xfrm>
                <a:off x="543" y="2562"/>
                <a:ext cx="61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a:latin typeface="Arial" charset="0"/>
                  </a:rPr>
                  <a:t>Exoplanet</a:t>
                </a:r>
              </a:p>
            </p:txBody>
          </p:sp>
          <p:sp>
            <p:nvSpPr>
              <p:cNvPr id="33" name="Text Box 10"/>
              <p:cNvSpPr txBox="1">
                <a:spLocks noChangeArrowheads="1"/>
              </p:cNvSpPr>
              <p:nvPr/>
            </p:nvSpPr>
            <p:spPr bwMode="auto">
              <a:xfrm>
                <a:off x="2289" y="2542"/>
                <a:ext cx="625"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a:latin typeface="Arial" charset="0"/>
                  </a:rPr>
                  <a:t>Starshade</a:t>
                </a:r>
              </a:p>
            </p:txBody>
          </p:sp>
          <p:sp>
            <p:nvSpPr>
              <p:cNvPr id="34" name="Text Box 12"/>
              <p:cNvSpPr txBox="1">
                <a:spLocks noChangeArrowheads="1"/>
              </p:cNvSpPr>
              <p:nvPr/>
            </p:nvSpPr>
            <p:spPr bwMode="auto">
              <a:xfrm>
                <a:off x="4523" y="2578"/>
                <a:ext cx="116"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sz="1400" dirty="0">
                  <a:latin typeface="Arial" charset="0"/>
                </a:endParaRPr>
              </a:p>
            </p:txBody>
          </p:sp>
          <p:sp>
            <p:nvSpPr>
              <p:cNvPr id="35" name="Line 13"/>
              <p:cNvSpPr>
                <a:spLocks noChangeShapeType="1"/>
              </p:cNvSpPr>
              <p:nvPr/>
            </p:nvSpPr>
            <p:spPr bwMode="auto">
              <a:xfrm>
                <a:off x="857" y="2485"/>
                <a:ext cx="3675" cy="712"/>
              </a:xfrm>
              <a:prstGeom prst="line">
                <a:avLst/>
              </a:prstGeom>
              <a:noFill/>
              <a:ln w="19050">
                <a:solidFill>
                  <a:srgbClr val="0000FF"/>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1" name="Text Box 17"/>
            <p:cNvSpPr txBox="1">
              <a:spLocks noChangeArrowheads="1"/>
            </p:cNvSpPr>
            <p:nvPr/>
          </p:nvSpPr>
          <p:spPr bwMode="auto">
            <a:xfrm>
              <a:off x="3559949" y="1308100"/>
              <a:ext cx="54373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altLang="en-US" sz="1400" b="1" dirty="0" smtClean="0">
                  <a:latin typeface="Arial" charset="0"/>
                </a:rPr>
                <a:t>62m</a:t>
              </a:r>
              <a:endParaRPr lang="en-US" altLang="en-US" sz="1400" b="1" dirty="0">
                <a:latin typeface="Arial" charset="0"/>
              </a:endParaRPr>
            </a:p>
          </p:txBody>
        </p:sp>
        <p:sp>
          <p:nvSpPr>
            <p:cNvPr id="22" name="Text Box 18"/>
            <p:cNvSpPr txBox="1">
              <a:spLocks noChangeArrowheads="1"/>
            </p:cNvSpPr>
            <p:nvPr/>
          </p:nvSpPr>
          <p:spPr bwMode="auto">
            <a:xfrm>
              <a:off x="4891818" y="3078163"/>
              <a:ext cx="104067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altLang="en-US" sz="1400" b="1" dirty="0" smtClean="0">
                  <a:latin typeface="Arial" charset="0"/>
                </a:rPr>
                <a:t>80,000 </a:t>
              </a:r>
              <a:r>
                <a:rPr lang="en-US" altLang="en-US" sz="1400" b="1" dirty="0">
                  <a:latin typeface="Arial" charset="0"/>
                </a:rPr>
                <a:t>km</a:t>
              </a:r>
            </a:p>
          </p:txBody>
        </p:sp>
        <p:sp>
          <p:nvSpPr>
            <p:cNvPr id="23" name="Text Box 19"/>
            <p:cNvSpPr txBox="1">
              <a:spLocks noChangeArrowheads="1"/>
            </p:cNvSpPr>
            <p:nvPr/>
          </p:nvSpPr>
          <p:spPr bwMode="auto">
            <a:xfrm>
              <a:off x="6578865" y="1338263"/>
              <a:ext cx="99033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400" b="1" dirty="0" smtClean="0">
                  <a:latin typeface="Arial" charset="0"/>
                </a:rPr>
                <a:t>4 m</a:t>
              </a:r>
            </a:p>
            <a:p>
              <a:pPr algn="ctr"/>
              <a:r>
                <a:rPr lang="en-US" altLang="en-US" sz="1400" dirty="0" smtClean="0">
                  <a:latin typeface="Arial" charset="0"/>
                </a:rPr>
                <a:t>Telescope</a:t>
              </a:r>
              <a:endParaRPr lang="en-US" altLang="en-US" sz="1400" dirty="0">
                <a:latin typeface="Arial" charset="0"/>
              </a:endParaRPr>
            </a:p>
          </p:txBody>
        </p:sp>
        <p:sp>
          <p:nvSpPr>
            <p:cNvPr id="24" name="Line 22"/>
            <p:cNvSpPr>
              <a:spLocks noChangeShapeType="1"/>
            </p:cNvSpPr>
            <p:nvPr/>
          </p:nvSpPr>
          <p:spPr bwMode="auto">
            <a:xfrm>
              <a:off x="3808413" y="3140075"/>
              <a:ext cx="323215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5" name="Picture 11" descr="DEPLOYED_ISO"/>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62738" y="2009775"/>
              <a:ext cx="1355725" cy="1019175"/>
            </a:xfrm>
            <a:prstGeom prst="rect">
              <a:avLst/>
            </a:prstGeom>
            <a:noFill/>
            <a:extLst>
              <a:ext uri="{909E8E84-426E-40dd-AFC4-6F175D3DCCD1}">
                <a14:hiddenFill xmlns:a14="http://schemas.microsoft.com/office/drawing/2010/main">
                  <a:solidFill>
                    <a:srgbClr val="FFFFFF"/>
                  </a:solidFill>
                </a14:hiddenFill>
              </a:ext>
            </a:extLst>
          </p:spPr>
        </p:pic>
      </p:grpSp>
      <p:sp>
        <p:nvSpPr>
          <p:cNvPr id="36" name="Text Box 19"/>
          <p:cNvSpPr txBox="1">
            <a:spLocks noChangeArrowheads="1"/>
          </p:cNvSpPr>
          <p:nvPr/>
        </p:nvSpPr>
        <p:spPr bwMode="auto">
          <a:xfrm>
            <a:off x="5110618" y="2317390"/>
            <a:ext cx="112511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400" b="1" dirty="0" smtClean="0">
                <a:latin typeface="Arial" charset="0"/>
              </a:rPr>
              <a:t>IWA 65mas</a:t>
            </a:r>
            <a:endParaRPr lang="en-US" altLang="en-US" sz="1400" dirty="0">
              <a:latin typeface="Arial" charset="0"/>
            </a:endParaRPr>
          </a:p>
        </p:txBody>
      </p:sp>
      <p:sp>
        <p:nvSpPr>
          <p:cNvPr id="37" name="Arc 36"/>
          <p:cNvSpPr/>
          <p:nvPr/>
        </p:nvSpPr>
        <p:spPr>
          <a:xfrm>
            <a:off x="5673176" y="1558213"/>
            <a:ext cx="1221338" cy="1474548"/>
          </a:xfrm>
          <a:prstGeom prst="arc">
            <a:avLst>
              <a:gd name="adj1" fmla="val 5648341"/>
              <a:gd name="adj2" fmla="val 9691175"/>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Rectangle 11"/>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8" name="TextBox 37"/>
          <p:cNvSpPr txBox="1"/>
          <p:nvPr/>
        </p:nvSpPr>
        <p:spPr>
          <a:xfrm>
            <a:off x="2414585" y="6657945"/>
            <a:ext cx="4414837" cy="200055"/>
          </a:xfrm>
          <a:prstGeom prst="rect">
            <a:avLst/>
          </a:prstGeom>
          <a:noFill/>
        </p:spPr>
        <p:txBody>
          <a:bodyPr wrap="square" rtlCol="0">
            <a:spAutoFit/>
          </a:bodyPr>
          <a:lstStyle/>
          <a:p>
            <a:pPr algn="ctr"/>
            <a:r>
              <a:rPr lang="en-US" sz="700" dirty="0" smtClean="0">
                <a:latin typeface="Arial" pitchFamily="34" charset="0"/>
                <a:cs typeface="Arial" pitchFamily="34" charset="0"/>
              </a:rPr>
              <a:t>Approved for public release; NGAS 16-0337 dated 2/18/16.</a:t>
            </a:r>
            <a:endParaRPr lang="en-US" sz="700" dirty="0">
              <a:latin typeface="Arial" pitchFamily="34" charset="0"/>
              <a:cs typeface="Arial" pitchFamily="34" charset="0"/>
            </a:endParaRPr>
          </a:p>
        </p:txBody>
      </p:sp>
    </p:spTree>
    <p:extLst>
      <p:ext uri="{BB962C8B-B14F-4D97-AF65-F5344CB8AC3E}">
        <p14:creationId xmlns:p14="http://schemas.microsoft.com/office/powerpoint/2010/main" val="146680907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Deployment </a:t>
            </a:r>
            <a:r>
              <a:rPr lang="en-US" dirty="0"/>
              <a:t>D</a:t>
            </a:r>
            <a:r>
              <a:rPr lang="en-US" dirty="0" smtClean="0"/>
              <a:t>esign </a:t>
            </a:r>
            <a:r>
              <a:rPr lang="en-US" dirty="0"/>
              <a:t>W</a:t>
            </a:r>
            <a:r>
              <a:rPr lang="en-US" dirty="0" smtClean="0"/>
              <a:t>as </a:t>
            </a:r>
            <a:r>
              <a:rPr lang="en-US" dirty="0"/>
              <a:t>S</a:t>
            </a:r>
            <a:r>
              <a:rPr lang="en-US" dirty="0" smtClean="0"/>
              <a:t>elected</a:t>
            </a:r>
            <a:endParaRPr lang="en-US" dirty="0"/>
          </a:p>
        </p:txBody>
      </p:sp>
      <p:sp>
        <p:nvSpPr>
          <p:cNvPr id="3084" name="TextBox 3083"/>
          <p:cNvSpPr txBox="1"/>
          <p:nvPr/>
        </p:nvSpPr>
        <p:spPr>
          <a:xfrm>
            <a:off x="4345849" y="1137865"/>
            <a:ext cx="4455251" cy="5355312"/>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en-US" sz="1600" dirty="0"/>
              <a:t>Telescoping </a:t>
            </a:r>
            <a:r>
              <a:rPr lang="en-US" sz="1600" dirty="0" smtClean="0"/>
              <a:t>Boom </a:t>
            </a:r>
            <a:r>
              <a:rPr lang="en-US" sz="1600" dirty="0"/>
              <a:t>Hub and Spoke Design with interior multilayer </a:t>
            </a:r>
            <a:r>
              <a:rPr lang="en-US" sz="1600" dirty="0" err="1"/>
              <a:t>K</a:t>
            </a:r>
            <a:r>
              <a:rPr lang="en-US" sz="1600" dirty="0" err="1" smtClean="0"/>
              <a:t>apton</a:t>
            </a:r>
            <a:r>
              <a:rPr lang="en-US" sz="1600" dirty="0" smtClean="0"/>
              <a:t> </a:t>
            </a:r>
            <a:r>
              <a:rPr lang="en-US" sz="1600" dirty="0"/>
              <a:t>membrane</a:t>
            </a:r>
          </a:p>
          <a:p>
            <a:pPr marL="285750" indent="-285750">
              <a:spcBef>
                <a:spcPts val="1200"/>
              </a:spcBef>
              <a:buFont typeface="Arial" panose="020B0604020202020204" pitchFamily="34" charset="0"/>
              <a:buChar char="•"/>
            </a:pPr>
            <a:r>
              <a:rPr lang="en-US" sz="1600" dirty="0" smtClean="0">
                <a:latin typeface="Arial" pitchFamily="34" charset="0"/>
                <a:cs typeface="Arial" pitchFamily="34" charset="0"/>
              </a:rPr>
              <a:t>62 </a:t>
            </a:r>
            <a:r>
              <a:rPr lang="en-US" sz="1600" dirty="0">
                <a:latin typeface="Arial" pitchFamily="34" charset="0"/>
                <a:cs typeface="Arial" pitchFamily="34" charset="0"/>
              </a:rPr>
              <a:t>meters tip to tip for NWO version</a:t>
            </a:r>
          </a:p>
          <a:p>
            <a:pPr marL="742950" lvl="1" indent="-285750">
              <a:spcBef>
                <a:spcPts val="1200"/>
              </a:spcBef>
              <a:buFont typeface="Arial" panose="020B0604020202020204" pitchFamily="34" charset="0"/>
              <a:buChar char="•"/>
            </a:pPr>
            <a:r>
              <a:rPr lang="en-US" sz="1400" dirty="0">
                <a:latin typeface="Arial" pitchFamily="34" charset="0"/>
                <a:cs typeface="Arial" pitchFamily="34" charset="0"/>
              </a:rPr>
              <a:t>34 meters WFIRST </a:t>
            </a:r>
            <a:r>
              <a:rPr lang="en-US" sz="1400" dirty="0" smtClean="0">
                <a:latin typeface="Arial" pitchFamily="34" charset="0"/>
                <a:cs typeface="Arial" pitchFamily="34" charset="0"/>
              </a:rPr>
              <a:t>design</a:t>
            </a:r>
          </a:p>
          <a:p>
            <a:pPr marL="285750" indent="-285750">
              <a:spcBef>
                <a:spcPts val="1200"/>
              </a:spcBef>
              <a:buFont typeface="Arial" panose="020B0604020202020204" pitchFamily="34" charset="0"/>
              <a:buChar char="•"/>
            </a:pPr>
            <a:r>
              <a:rPr lang="en-US" sz="1600" dirty="0" smtClean="0">
                <a:latin typeface="Arial" pitchFamily="34" charset="0"/>
                <a:cs typeface="Arial" pitchFamily="34" charset="0"/>
              </a:rPr>
              <a:t>Scalable Architecture. The same fundamental design works for </a:t>
            </a:r>
            <a:r>
              <a:rPr lang="en-US" sz="1600" dirty="0" err="1" smtClean="0">
                <a:latin typeface="Arial" pitchFamily="34" charset="0"/>
                <a:cs typeface="Arial" pitchFamily="34" charset="0"/>
              </a:rPr>
              <a:t>Starshades</a:t>
            </a:r>
            <a:r>
              <a:rPr lang="en-US" sz="1600" dirty="0" smtClean="0">
                <a:latin typeface="Arial" pitchFamily="34" charset="0"/>
                <a:cs typeface="Arial" pitchFamily="34" charset="0"/>
              </a:rPr>
              <a:t> from 25 to 80m diameter </a:t>
            </a:r>
          </a:p>
          <a:p>
            <a:pPr marL="285750" indent="-285750">
              <a:spcBef>
                <a:spcPts val="1200"/>
              </a:spcBef>
              <a:buFont typeface="Arial" panose="020B0604020202020204" pitchFamily="34" charset="0"/>
              <a:buChar char="•"/>
            </a:pPr>
            <a:r>
              <a:rPr lang="en-US" sz="1600" dirty="0" smtClean="0">
                <a:latin typeface="Arial" pitchFamily="34" charset="0"/>
                <a:cs typeface="Arial" pitchFamily="34" charset="0"/>
              </a:rPr>
              <a:t>Controllable </a:t>
            </a:r>
            <a:r>
              <a:rPr lang="en-US" sz="1600" dirty="0">
                <a:latin typeface="Arial" pitchFamily="34" charset="0"/>
                <a:cs typeface="Arial" pitchFamily="34" charset="0"/>
              </a:rPr>
              <a:t>Deployment. Boom motion is directly controlled and can be stopped and restarted at any time  </a:t>
            </a:r>
            <a:endParaRPr lang="en-US" sz="1600" dirty="0" smtClean="0">
              <a:latin typeface="Arial" pitchFamily="34" charset="0"/>
              <a:cs typeface="Arial" pitchFamily="34" charset="0"/>
            </a:endParaRPr>
          </a:p>
          <a:p>
            <a:pPr marL="285750" indent="-285750">
              <a:spcBef>
                <a:spcPts val="1200"/>
              </a:spcBef>
              <a:buFont typeface="Arial" panose="020B0604020202020204" pitchFamily="34" charset="0"/>
              <a:buChar char="•"/>
            </a:pPr>
            <a:r>
              <a:rPr lang="en-US" sz="1600" dirty="0">
                <a:latin typeface="Arial" pitchFamily="34" charset="0"/>
                <a:cs typeface="Arial" pitchFamily="34" charset="0"/>
              </a:rPr>
              <a:t>Simple deployment. Two actuations required</a:t>
            </a:r>
          </a:p>
          <a:p>
            <a:pPr marL="285750" indent="-285750">
              <a:spcBef>
                <a:spcPts val="1200"/>
              </a:spcBef>
              <a:buFont typeface="Arial" panose="020B0604020202020204" pitchFamily="34" charset="0"/>
              <a:buChar char="•"/>
            </a:pPr>
            <a:r>
              <a:rPr lang="en-US" sz="1600" dirty="0">
                <a:latin typeface="Arial" pitchFamily="34" charset="0"/>
                <a:cs typeface="Arial" pitchFamily="34" charset="0"/>
              </a:rPr>
              <a:t>Solid edges provides stable jitter and thermal solution in deployed </a:t>
            </a:r>
            <a:r>
              <a:rPr lang="en-US" sz="1600" dirty="0" smtClean="0">
                <a:latin typeface="Arial" pitchFamily="34" charset="0"/>
                <a:cs typeface="Arial" pitchFamily="34" charset="0"/>
              </a:rPr>
              <a:t>state</a:t>
            </a:r>
          </a:p>
          <a:p>
            <a:pPr marL="285750" indent="-285750">
              <a:spcBef>
                <a:spcPts val="1200"/>
              </a:spcBef>
              <a:buFont typeface="Arial" panose="020B0604020202020204" pitchFamily="34" charset="0"/>
              <a:buChar char="•"/>
            </a:pPr>
            <a:r>
              <a:rPr lang="en-US" sz="1600" dirty="0">
                <a:latin typeface="Arial" pitchFamily="34" charset="0"/>
                <a:cs typeface="Arial" pitchFamily="34" charset="0"/>
              </a:rPr>
              <a:t>Shape </a:t>
            </a:r>
            <a:r>
              <a:rPr lang="en-US" sz="1600" dirty="0" smtClean="0">
                <a:latin typeface="Arial" pitchFamily="34" charset="0"/>
                <a:cs typeface="Arial" pitchFamily="34" charset="0"/>
              </a:rPr>
              <a:t>independent. </a:t>
            </a:r>
            <a:r>
              <a:rPr lang="en-US" sz="1600" dirty="0" err="1" smtClean="0">
                <a:latin typeface="Arial" pitchFamily="34" charset="0"/>
                <a:cs typeface="Arial" pitchFamily="34" charset="0"/>
              </a:rPr>
              <a:t>Hypergaussian</a:t>
            </a:r>
            <a:r>
              <a:rPr lang="en-US" sz="1600" dirty="0" smtClean="0">
                <a:latin typeface="Arial" pitchFamily="34" charset="0"/>
                <a:cs typeface="Arial" pitchFamily="34" charset="0"/>
              </a:rPr>
              <a:t> and Numerically Determined can be deployed with this architecture</a:t>
            </a:r>
            <a:endParaRPr lang="en-US" sz="1600" dirty="0">
              <a:latin typeface="Arial" pitchFamily="34" charset="0"/>
              <a:cs typeface="Arial" pitchFamily="34" charset="0"/>
            </a:endParaRPr>
          </a:p>
        </p:txBody>
      </p:sp>
      <p:sp>
        <p:nvSpPr>
          <p:cNvPr id="3096" name="Slide Number Placeholder 3095"/>
          <p:cNvSpPr>
            <a:spLocks noGrp="1"/>
          </p:cNvSpPr>
          <p:nvPr>
            <p:ph type="sldNum" sz="quarter" idx="11"/>
          </p:nvPr>
        </p:nvSpPr>
        <p:spPr/>
        <p:txBody>
          <a:bodyPr/>
          <a:lstStyle/>
          <a:p>
            <a:fld id="{F6EFC63E-F8D9-44BB-A462-AC735E845F95}" type="slidenum">
              <a:rPr lang="en-US" smtClean="0"/>
              <a:pPr/>
              <a:t>16</a:t>
            </a:fld>
            <a:endParaRPr lang="en-US"/>
          </a:p>
        </p:txBody>
      </p:sp>
      <p:pic>
        <p:nvPicPr>
          <p:cNvPr id="14" name="Picture 13" descr="star_shade_dark_side_v01.png"/>
          <p:cNvPicPr>
            <a:picLocks noChangeAspect="1"/>
          </p:cNvPicPr>
          <p:nvPr/>
        </p:nvPicPr>
        <p:blipFill rotWithShape="1">
          <a:blip r:embed="rId2" cstate="print">
            <a:extLst>
              <a:ext uri="{28A0092B-C50C-407E-A947-70E740481C1C}">
                <a14:useLocalDpi xmlns:a14="http://schemas.microsoft.com/office/drawing/2010/main" val="0"/>
              </a:ext>
            </a:extLst>
          </a:blip>
          <a:srcRect t="3130" b="4183"/>
          <a:stretch/>
        </p:blipFill>
        <p:spPr>
          <a:xfrm>
            <a:off x="-306390" y="1133676"/>
            <a:ext cx="4775023" cy="5434101"/>
          </a:xfrm>
          <a:prstGeom prst="rect">
            <a:avLst/>
          </a:prstGeom>
        </p:spPr>
      </p:pic>
      <p:sp>
        <p:nvSpPr>
          <p:cNvPr id="6" name="TextBox 5"/>
          <p:cNvSpPr txBox="1"/>
          <p:nvPr/>
        </p:nvSpPr>
        <p:spPr>
          <a:xfrm>
            <a:off x="2414585" y="6657945"/>
            <a:ext cx="4414837" cy="200055"/>
          </a:xfrm>
          <a:prstGeom prst="rect">
            <a:avLst/>
          </a:prstGeom>
          <a:noFill/>
        </p:spPr>
        <p:txBody>
          <a:bodyPr wrap="square" rtlCol="0">
            <a:spAutoFit/>
          </a:bodyPr>
          <a:lstStyle/>
          <a:p>
            <a:pPr algn="ctr"/>
            <a:r>
              <a:rPr lang="en-US" sz="700" dirty="0" smtClean="0">
                <a:latin typeface="Arial" pitchFamily="34" charset="0"/>
                <a:cs typeface="Arial" pitchFamily="34" charset="0"/>
              </a:rPr>
              <a:t>Approved for public release; NGAS 16-0337 dated 2/18/16.</a:t>
            </a:r>
            <a:endParaRPr lang="en-US" sz="700" dirty="0">
              <a:latin typeface="Arial" pitchFamily="34" charset="0"/>
              <a:cs typeface="Arial" pitchFamily="34" charset="0"/>
            </a:endParaRPr>
          </a:p>
        </p:txBody>
      </p:sp>
    </p:spTree>
    <p:extLst>
      <p:ext uri="{BB962C8B-B14F-4D97-AF65-F5344CB8AC3E}">
        <p14:creationId xmlns:p14="http://schemas.microsoft.com/office/powerpoint/2010/main" val="357085073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Details</a:t>
            </a:r>
            <a:endParaRPr lang="en-US" dirty="0"/>
          </a:p>
        </p:txBody>
      </p:sp>
      <p:pic>
        <p:nvPicPr>
          <p:cNvPr id="30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552" y="1089048"/>
            <a:ext cx="3680635" cy="5645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4" name="TextBox 3083"/>
          <p:cNvSpPr txBox="1"/>
          <p:nvPr/>
        </p:nvSpPr>
        <p:spPr>
          <a:xfrm>
            <a:off x="4329403" y="1258307"/>
            <a:ext cx="4677884" cy="338554"/>
          </a:xfrm>
          <a:prstGeom prst="rect">
            <a:avLst/>
          </a:prstGeom>
          <a:noFill/>
        </p:spPr>
        <p:txBody>
          <a:bodyPr wrap="none" rtlCol="0">
            <a:spAutoFit/>
          </a:bodyPr>
          <a:lstStyle/>
          <a:p>
            <a:r>
              <a:rPr lang="en-US" sz="1600" dirty="0" smtClean="0">
                <a:latin typeface="Arial" pitchFamily="34" charset="0"/>
                <a:cs typeface="Arial" pitchFamily="34" charset="0"/>
              </a:rPr>
              <a:t>Petal edges made from 7 hinged pieces per petal</a:t>
            </a:r>
          </a:p>
        </p:txBody>
      </p:sp>
      <p:cxnSp>
        <p:nvCxnSpPr>
          <p:cNvPr id="3086" name="Straight Arrow Connector 3085"/>
          <p:cNvCxnSpPr>
            <a:stCxn id="3084" idx="1"/>
          </p:cNvCxnSpPr>
          <p:nvPr/>
        </p:nvCxnSpPr>
        <p:spPr>
          <a:xfrm flipH="1">
            <a:off x="3060441" y="1427584"/>
            <a:ext cx="1268962" cy="16927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4329404" y="1849246"/>
            <a:ext cx="4497356" cy="584775"/>
          </a:xfrm>
          <a:prstGeom prst="rect">
            <a:avLst/>
          </a:prstGeom>
          <a:noFill/>
        </p:spPr>
        <p:txBody>
          <a:bodyPr wrap="square" rtlCol="0">
            <a:spAutoFit/>
          </a:bodyPr>
          <a:lstStyle/>
          <a:p>
            <a:r>
              <a:rPr lang="en-US" sz="1600" dirty="0" smtClean="0">
                <a:latin typeface="Arial" pitchFamily="34" charset="0"/>
                <a:cs typeface="Arial" pitchFamily="34" charset="0"/>
              </a:rPr>
              <a:t>Petals edges are ridged honeycomb carbon fiber panels </a:t>
            </a:r>
          </a:p>
        </p:txBody>
      </p:sp>
      <p:cxnSp>
        <p:nvCxnSpPr>
          <p:cNvPr id="48" name="Straight Arrow Connector 47"/>
          <p:cNvCxnSpPr>
            <a:stCxn id="47" idx="1"/>
          </p:cNvCxnSpPr>
          <p:nvPr/>
        </p:nvCxnSpPr>
        <p:spPr>
          <a:xfrm flipH="1" flipV="1">
            <a:off x="3060442" y="2103161"/>
            <a:ext cx="1268962" cy="3847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4369835" y="3157326"/>
            <a:ext cx="2135521" cy="338554"/>
          </a:xfrm>
          <a:prstGeom prst="rect">
            <a:avLst/>
          </a:prstGeom>
          <a:noFill/>
        </p:spPr>
        <p:txBody>
          <a:bodyPr wrap="none" rtlCol="0">
            <a:spAutoFit/>
          </a:bodyPr>
          <a:lstStyle/>
          <a:p>
            <a:r>
              <a:rPr lang="en-US" sz="1600" dirty="0" smtClean="0">
                <a:latin typeface="Arial" pitchFamily="34" charset="0"/>
                <a:cs typeface="Arial" pitchFamily="34" charset="0"/>
              </a:rPr>
              <a:t>Launch lock structure</a:t>
            </a:r>
          </a:p>
        </p:txBody>
      </p:sp>
      <p:cxnSp>
        <p:nvCxnSpPr>
          <p:cNvPr id="51" name="Straight Arrow Connector 50"/>
          <p:cNvCxnSpPr>
            <a:stCxn id="50" idx="1"/>
          </p:cNvCxnSpPr>
          <p:nvPr/>
        </p:nvCxnSpPr>
        <p:spPr>
          <a:xfrm flipH="1" flipV="1">
            <a:off x="2618793" y="2434021"/>
            <a:ext cx="1751042" cy="89258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4338734" y="3549155"/>
            <a:ext cx="4041491" cy="338554"/>
          </a:xfrm>
          <a:prstGeom prst="rect">
            <a:avLst/>
          </a:prstGeom>
          <a:noFill/>
        </p:spPr>
        <p:txBody>
          <a:bodyPr wrap="none" rtlCol="0">
            <a:spAutoFit/>
          </a:bodyPr>
          <a:lstStyle/>
          <a:p>
            <a:r>
              <a:rPr lang="en-US" sz="1600" dirty="0" smtClean="0">
                <a:latin typeface="Arial" pitchFamily="34" charset="0"/>
                <a:cs typeface="Arial" pitchFamily="34" charset="0"/>
              </a:rPr>
              <a:t>Petal tip directly connected to the end of…</a:t>
            </a:r>
          </a:p>
        </p:txBody>
      </p:sp>
      <p:sp>
        <p:nvSpPr>
          <p:cNvPr id="54" name="TextBox 53"/>
          <p:cNvSpPr txBox="1"/>
          <p:nvPr/>
        </p:nvSpPr>
        <p:spPr>
          <a:xfrm>
            <a:off x="4338734" y="4040109"/>
            <a:ext cx="2396810" cy="338554"/>
          </a:xfrm>
          <a:prstGeom prst="rect">
            <a:avLst/>
          </a:prstGeom>
          <a:noFill/>
        </p:spPr>
        <p:txBody>
          <a:bodyPr wrap="none" rtlCol="0">
            <a:spAutoFit/>
          </a:bodyPr>
          <a:lstStyle/>
          <a:p>
            <a:r>
              <a:rPr lang="en-US" sz="1600" dirty="0" smtClean="0">
                <a:latin typeface="Arial" pitchFamily="34" charset="0"/>
                <a:cs typeface="Arial" pitchFamily="34" charset="0"/>
              </a:rPr>
              <a:t>… the telescoping boom</a:t>
            </a:r>
          </a:p>
        </p:txBody>
      </p:sp>
      <p:cxnSp>
        <p:nvCxnSpPr>
          <p:cNvPr id="55" name="Straight Arrow Connector 54"/>
          <p:cNvCxnSpPr>
            <a:stCxn id="53" idx="1"/>
          </p:cNvCxnSpPr>
          <p:nvPr/>
        </p:nvCxnSpPr>
        <p:spPr>
          <a:xfrm flipH="1" flipV="1">
            <a:off x="2106532" y="2538587"/>
            <a:ext cx="2232202" cy="117984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stCxn id="54" idx="1"/>
          </p:cNvCxnSpPr>
          <p:nvPr/>
        </p:nvCxnSpPr>
        <p:spPr>
          <a:xfrm flipH="1" flipV="1">
            <a:off x="2106532" y="3718432"/>
            <a:ext cx="2232202" cy="49095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4369835" y="4539474"/>
            <a:ext cx="3919247" cy="584775"/>
          </a:xfrm>
          <a:prstGeom prst="rect">
            <a:avLst/>
          </a:prstGeom>
          <a:noFill/>
        </p:spPr>
        <p:txBody>
          <a:bodyPr wrap="square" rtlCol="0">
            <a:spAutoFit/>
          </a:bodyPr>
          <a:lstStyle/>
          <a:p>
            <a:r>
              <a:rPr lang="en-US" sz="1600" dirty="0" smtClean="0">
                <a:latin typeface="Arial" pitchFamily="34" charset="0"/>
                <a:cs typeface="Arial" pitchFamily="34" charset="0"/>
              </a:rPr>
              <a:t>Sharp optical edges are on the outside, away from the membrane</a:t>
            </a:r>
          </a:p>
        </p:txBody>
      </p:sp>
      <p:sp>
        <p:nvSpPr>
          <p:cNvPr id="61" name="TextBox 60"/>
          <p:cNvSpPr txBox="1"/>
          <p:nvPr/>
        </p:nvSpPr>
        <p:spPr>
          <a:xfrm>
            <a:off x="4338733" y="5399878"/>
            <a:ext cx="3919247" cy="584775"/>
          </a:xfrm>
          <a:prstGeom prst="rect">
            <a:avLst/>
          </a:prstGeom>
          <a:noFill/>
        </p:spPr>
        <p:txBody>
          <a:bodyPr wrap="square" rtlCol="0">
            <a:spAutoFit/>
          </a:bodyPr>
          <a:lstStyle/>
          <a:p>
            <a:r>
              <a:rPr lang="en-US" sz="1600" dirty="0" smtClean="0">
                <a:latin typeface="Arial" pitchFamily="34" charset="0"/>
                <a:cs typeface="Arial" pitchFamily="34" charset="0"/>
              </a:rPr>
              <a:t>Telescoping booms hinge from vertical to horizontal. Driven by springs</a:t>
            </a:r>
          </a:p>
        </p:txBody>
      </p:sp>
      <p:cxnSp>
        <p:nvCxnSpPr>
          <p:cNvPr id="62" name="Straight Arrow Connector 61"/>
          <p:cNvCxnSpPr>
            <a:stCxn id="60" idx="1"/>
          </p:cNvCxnSpPr>
          <p:nvPr/>
        </p:nvCxnSpPr>
        <p:spPr>
          <a:xfrm flipH="1" flipV="1">
            <a:off x="3621832" y="4528587"/>
            <a:ext cx="748003" cy="3032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stCxn id="61" idx="1"/>
          </p:cNvCxnSpPr>
          <p:nvPr/>
        </p:nvCxnSpPr>
        <p:spPr>
          <a:xfrm flipH="1" flipV="1">
            <a:off x="2181226" y="5692265"/>
            <a:ext cx="2157507"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96" name="Slide Number Placeholder 3095"/>
          <p:cNvSpPr>
            <a:spLocks noGrp="1"/>
          </p:cNvSpPr>
          <p:nvPr>
            <p:ph type="sldNum" sz="quarter" idx="11"/>
          </p:nvPr>
        </p:nvSpPr>
        <p:spPr/>
        <p:txBody>
          <a:bodyPr/>
          <a:lstStyle/>
          <a:p>
            <a:fld id="{F6EFC63E-F8D9-44BB-A462-AC735E845F95}" type="slidenum">
              <a:rPr lang="en-US" smtClean="0"/>
              <a:pPr/>
              <a:t>17</a:t>
            </a:fld>
            <a:endParaRPr lang="en-US"/>
          </a:p>
        </p:txBody>
      </p:sp>
      <p:sp>
        <p:nvSpPr>
          <p:cNvPr id="20" name="TextBox 19"/>
          <p:cNvSpPr txBox="1"/>
          <p:nvPr/>
        </p:nvSpPr>
        <p:spPr>
          <a:xfrm>
            <a:off x="4329403" y="2578932"/>
            <a:ext cx="4497356" cy="338554"/>
          </a:xfrm>
          <a:prstGeom prst="rect">
            <a:avLst/>
          </a:prstGeom>
          <a:noFill/>
        </p:spPr>
        <p:txBody>
          <a:bodyPr wrap="square" rtlCol="0">
            <a:spAutoFit/>
          </a:bodyPr>
          <a:lstStyle/>
          <a:p>
            <a:r>
              <a:rPr lang="en-US" sz="1600" dirty="0" smtClean="0">
                <a:latin typeface="Arial" pitchFamily="34" charset="0"/>
                <a:cs typeface="Arial" pitchFamily="34" charset="0"/>
              </a:rPr>
              <a:t>Sharp edge material bonded to edge of panels</a:t>
            </a:r>
          </a:p>
        </p:txBody>
      </p:sp>
      <p:cxnSp>
        <p:nvCxnSpPr>
          <p:cNvPr id="21" name="Straight Arrow Connector 20"/>
          <p:cNvCxnSpPr/>
          <p:nvPr/>
        </p:nvCxnSpPr>
        <p:spPr>
          <a:xfrm flipH="1" flipV="1">
            <a:off x="3590731" y="2707864"/>
            <a:ext cx="779104" cy="3847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414585" y="6657945"/>
            <a:ext cx="4414837" cy="200055"/>
          </a:xfrm>
          <a:prstGeom prst="rect">
            <a:avLst/>
          </a:prstGeom>
          <a:noFill/>
        </p:spPr>
        <p:txBody>
          <a:bodyPr wrap="square" rtlCol="0">
            <a:spAutoFit/>
          </a:bodyPr>
          <a:lstStyle/>
          <a:p>
            <a:pPr algn="ctr"/>
            <a:r>
              <a:rPr lang="en-US" sz="700" dirty="0" smtClean="0">
                <a:latin typeface="Arial" pitchFamily="34" charset="0"/>
                <a:cs typeface="Arial" pitchFamily="34" charset="0"/>
              </a:rPr>
              <a:t>Approved for public release; NGAS 16-0337 dated 2/18/16.</a:t>
            </a:r>
            <a:endParaRPr lang="en-US" sz="700" dirty="0">
              <a:latin typeface="Arial" pitchFamily="34" charset="0"/>
              <a:cs typeface="Arial" pitchFamily="34" charset="0"/>
            </a:endParaRPr>
          </a:p>
        </p:txBody>
      </p:sp>
    </p:spTree>
    <p:extLst>
      <p:ext uri="{BB962C8B-B14F-4D97-AF65-F5344CB8AC3E}">
        <p14:creationId xmlns:p14="http://schemas.microsoft.com/office/powerpoint/2010/main" val="163415557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Launch Vehicle Compatibility</a:t>
            </a:r>
            <a:endParaRPr lang="en-US" dirty="0"/>
          </a:p>
        </p:txBody>
      </p:sp>
      <p:sp>
        <p:nvSpPr>
          <p:cNvPr id="4" name="Slide Number Placeholder 3"/>
          <p:cNvSpPr>
            <a:spLocks noGrp="1"/>
          </p:cNvSpPr>
          <p:nvPr>
            <p:ph type="sldNum" sz="quarter" idx="11"/>
          </p:nvPr>
        </p:nvSpPr>
        <p:spPr>
          <a:xfrm>
            <a:off x="122273" y="6462027"/>
            <a:ext cx="400378" cy="297651"/>
          </a:xfrm>
        </p:spPr>
        <p:txBody>
          <a:bodyPr/>
          <a:lstStyle/>
          <a:p>
            <a:fld id="{F6EFC63E-F8D9-44BB-A462-AC735E845F95}" type="slidenum">
              <a:rPr lang="en-US" smtClean="0"/>
              <a:pPr/>
              <a:t>18</a:t>
            </a:fld>
            <a:endParaRPr lang="en-US" dirty="0"/>
          </a:p>
        </p:txBody>
      </p:sp>
      <p:sp>
        <p:nvSpPr>
          <p:cNvPr id="6" name="AutoShape 10"/>
          <p:cNvSpPr>
            <a:spLocks noChangeAspect="1" noChangeArrowheads="1" noTextEdit="1"/>
          </p:cNvSpPr>
          <p:nvPr/>
        </p:nvSpPr>
        <p:spPr bwMode="auto">
          <a:xfrm>
            <a:off x="322462" y="1225584"/>
            <a:ext cx="6442779" cy="547815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462" y="1231660"/>
            <a:ext cx="1457760" cy="5271730"/>
          </a:xfrm>
          <a:prstGeom prst="rect">
            <a:avLst/>
          </a:prstGeom>
          <a:noFill/>
          <a:extLst>
            <a:ext uri="{909E8E84-426E-40dd-AFC4-6F175D3DCCD1}">
              <a14:hiddenFill xmlns:a14="http://schemas.microsoft.com/office/drawing/2010/main">
                <a:solidFill>
                  <a:srgbClr val="00CC99"/>
                </a:solidFill>
              </a14:hiddenFill>
            </a:ext>
          </a:extLst>
        </p:spPr>
      </p:pic>
      <p:sp>
        <p:nvSpPr>
          <p:cNvPr id="8" name="AutoShape 8"/>
          <p:cNvSpPr>
            <a:spLocks/>
          </p:cNvSpPr>
          <p:nvPr/>
        </p:nvSpPr>
        <p:spPr bwMode="auto">
          <a:xfrm>
            <a:off x="2372964" y="1231660"/>
            <a:ext cx="1109663" cy="510902"/>
          </a:xfrm>
          <a:prstGeom prst="borderCallout2">
            <a:avLst>
              <a:gd name="adj1" fmla="val 28685"/>
              <a:gd name="adj2" fmla="val -8528"/>
              <a:gd name="adj3" fmla="val 28685"/>
              <a:gd name="adj4" fmla="val -18648"/>
              <a:gd name="adj5" fmla="val 68528"/>
              <a:gd name="adj6" fmla="val -117407"/>
            </a:avLst>
          </a:prstGeom>
          <a:solidFill>
            <a:srgbClr val="FFFFFF"/>
          </a:solidFill>
          <a:ln w="9525">
            <a:solidFill>
              <a:srgbClr val="000000"/>
            </a:solidFill>
            <a:miter lim="800000"/>
            <a:headEnd/>
            <a:tailEnd type="triangle" w="med" len="me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ea typeface="Times New Roman" pitchFamily="18" charset="0"/>
                <a:cs typeface="Arial" pitchFamily="34" charset="0"/>
              </a:rPr>
              <a:t>Atlas V – 5 M Long Fairing</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AutoShape 7"/>
          <p:cNvSpPr>
            <a:spLocks/>
          </p:cNvSpPr>
          <p:nvPr/>
        </p:nvSpPr>
        <p:spPr bwMode="auto">
          <a:xfrm>
            <a:off x="1826163" y="2462047"/>
            <a:ext cx="1186953" cy="519851"/>
          </a:xfrm>
          <a:prstGeom prst="borderCallout2">
            <a:avLst>
              <a:gd name="adj1" fmla="val 28125"/>
              <a:gd name="adj2" fmla="val -7972"/>
              <a:gd name="adj3" fmla="val 28125"/>
              <a:gd name="adj4" fmla="val -10963"/>
              <a:gd name="adj5" fmla="val 89843"/>
              <a:gd name="adj6" fmla="val -40532"/>
            </a:avLst>
          </a:prstGeom>
          <a:solidFill>
            <a:srgbClr val="FFFFFF"/>
          </a:solidFill>
          <a:ln w="9525">
            <a:solidFill>
              <a:srgbClr val="000000"/>
            </a:solidFill>
            <a:miter lim="800000"/>
            <a:headEnd/>
            <a:tailEnd type="triangle" w="med" len="me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ea typeface="Times New Roman" pitchFamily="18" charset="0"/>
                <a:cs typeface="Arial" pitchFamily="34" charset="0"/>
              </a:rPr>
              <a:t>Stowed Starshade</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AutoShape 6"/>
          <p:cNvSpPr>
            <a:spLocks/>
          </p:cNvSpPr>
          <p:nvPr/>
        </p:nvSpPr>
        <p:spPr bwMode="auto">
          <a:xfrm>
            <a:off x="1962864" y="5196241"/>
            <a:ext cx="1277650" cy="732184"/>
          </a:xfrm>
          <a:prstGeom prst="borderCallout2">
            <a:avLst>
              <a:gd name="adj1" fmla="val 20000"/>
              <a:gd name="adj2" fmla="val -7407"/>
              <a:gd name="adj3" fmla="val 20000"/>
              <a:gd name="adj4" fmla="val -14199"/>
              <a:gd name="adj5" fmla="val -92222"/>
              <a:gd name="adj6" fmla="val -79940"/>
            </a:avLst>
          </a:prstGeom>
          <a:solidFill>
            <a:srgbClr val="FFFFFF"/>
          </a:solidFill>
          <a:ln w="9525">
            <a:solidFill>
              <a:srgbClr val="000000"/>
            </a:solidFill>
            <a:miter lim="800000"/>
            <a:headEnd/>
            <a:tailEnd type="triangle" w="med" len="me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ea typeface="Times New Roman" pitchFamily="18" charset="0"/>
                <a:cs typeface="Arial" pitchFamily="34" charset="0"/>
              </a:rPr>
              <a:t>stowed notional Starshade bus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Line 5"/>
          <p:cNvSpPr>
            <a:spLocks noChangeShapeType="1"/>
          </p:cNvSpPr>
          <p:nvPr/>
        </p:nvSpPr>
        <p:spPr bwMode="auto">
          <a:xfrm>
            <a:off x="1557320" y="4375223"/>
            <a:ext cx="705073" cy="813"/>
          </a:xfrm>
          <a:prstGeom prst="line">
            <a:avLst/>
          </a:prstGeom>
          <a:noFill/>
          <a:ln w="9525">
            <a:solidFill>
              <a:srgbClr val="000000"/>
            </a:solidFill>
            <a:prstDash val="lgDashDot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4"/>
          <p:cNvSpPr>
            <a:spLocks/>
          </p:cNvSpPr>
          <p:nvPr/>
        </p:nvSpPr>
        <p:spPr bwMode="auto">
          <a:xfrm>
            <a:off x="1962863" y="4506616"/>
            <a:ext cx="958237" cy="686626"/>
          </a:xfrm>
          <a:prstGeom prst="borderCallout2">
            <a:avLst>
              <a:gd name="adj1" fmla="val 21301"/>
              <a:gd name="adj2" fmla="val -9875"/>
              <a:gd name="adj3" fmla="val 21301"/>
              <a:gd name="adj4" fmla="val -12139"/>
              <a:gd name="adj5" fmla="val -11833"/>
              <a:gd name="adj6" fmla="val -33333"/>
            </a:avLst>
          </a:prstGeom>
          <a:solidFill>
            <a:srgbClr val="FFFFFF"/>
          </a:solidFill>
          <a:ln w="9525">
            <a:solidFill>
              <a:srgbClr val="000000"/>
            </a:solidFill>
            <a:miter lim="800000"/>
            <a:headEnd/>
            <a:tailEnd type="triangle" w="med" len="me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ea typeface="Times New Roman" pitchFamily="18" charset="0"/>
                <a:cs typeface="Arial" pitchFamily="34" charset="0"/>
              </a:rPr>
              <a:t>Payload to S/C I/F Plane</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1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6164" y="1641789"/>
            <a:ext cx="4412328" cy="4916214"/>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4" name="TextBox 13"/>
          <p:cNvSpPr txBox="1"/>
          <p:nvPr/>
        </p:nvSpPr>
        <p:spPr>
          <a:xfrm>
            <a:off x="5895208" y="2335567"/>
            <a:ext cx="3248792" cy="1277273"/>
          </a:xfrm>
          <a:prstGeom prst="rect">
            <a:avLst/>
          </a:prstGeom>
          <a:solidFill>
            <a:schemeClr val="bg1"/>
          </a:solidFill>
        </p:spPr>
        <p:txBody>
          <a:bodyPr wrap="square" rtlCol="0">
            <a:spAutoFit/>
          </a:bodyPr>
          <a:lstStyle/>
          <a:p>
            <a:r>
              <a:rPr lang="en-US" dirty="0" smtClean="0">
                <a:latin typeface="Arial" pitchFamily="34" charset="0"/>
                <a:cs typeface="Arial" pitchFamily="34" charset="0"/>
              </a:rPr>
              <a:t>Designs up to 80m tip to tip have been shown to work in a long 5m EELV Fairing. </a:t>
            </a:r>
          </a:p>
          <a:p>
            <a:pPr>
              <a:spcBef>
                <a:spcPts val="600"/>
              </a:spcBef>
            </a:pPr>
            <a:r>
              <a:rPr lang="en-US" dirty="0" smtClean="0">
                <a:latin typeface="Arial" pitchFamily="34" charset="0"/>
                <a:cs typeface="Arial" pitchFamily="34" charset="0"/>
              </a:rPr>
              <a:t>(62m tip to tip shown)</a:t>
            </a:r>
            <a:endParaRPr lang="en-US" dirty="0">
              <a:latin typeface="Arial" pitchFamily="34" charset="0"/>
              <a:cs typeface="Arial" pitchFamily="34" charset="0"/>
            </a:endParaRPr>
          </a:p>
        </p:txBody>
      </p:sp>
      <p:sp>
        <p:nvSpPr>
          <p:cNvPr id="15" name="TextBox 14"/>
          <p:cNvSpPr txBox="1"/>
          <p:nvPr/>
        </p:nvSpPr>
        <p:spPr>
          <a:xfrm>
            <a:off x="2414585" y="6657945"/>
            <a:ext cx="4414837" cy="200055"/>
          </a:xfrm>
          <a:prstGeom prst="rect">
            <a:avLst/>
          </a:prstGeom>
          <a:noFill/>
        </p:spPr>
        <p:txBody>
          <a:bodyPr wrap="square" rtlCol="0">
            <a:spAutoFit/>
          </a:bodyPr>
          <a:lstStyle/>
          <a:p>
            <a:pPr algn="ctr"/>
            <a:r>
              <a:rPr lang="en-US" sz="700" dirty="0" smtClean="0">
                <a:latin typeface="Arial" pitchFamily="34" charset="0"/>
                <a:cs typeface="Arial" pitchFamily="34" charset="0"/>
              </a:rPr>
              <a:t>Approved for public release; NGAS 16-0337 dated 2/18/16.</a:t>
            </a:r>
            <a:endParaRPr lang="en-US" sz="700" dirty="0">
              <a:latin typeface="Arial" pitchFamily="34" charset="0"/>
              <a:cs typeface="Arial" pitchFamily="34" charset="0"/>
            </a:endParaRPr>
          </a:p>
        </p:txBody>
      </p:sp>
    </p:spTree>
    <p:extLst>
      <p:ext uri="{BB962C8B-B14F-4D97-AF65-F5344CB8AC3E}">
        <p14:creationId xmlns:p14="http://schemas.microsoft.com/office/powerpoint/2010/main" val="368451379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73152"/>
            <a:ext cx="7134225" cy="838200"/>
          </a:xfrm>
        </p:spPr>
        <p:txBody>
          <a:bodyPr/>
          <a:lstStyle/>
          <a:p>
            <a:r>
              <a:rPr lang="en-US" dirty="0" smtClean="0"/>
              <a:t>Deployment Motion 1 of 4: Launch Lock Release</a:t>
            </a:r>
            <a:endParaRPr lang="en-US" dirty="0"/>
          </a:p>
        </p:txBody>
      </p:sp>
      <p:sp>
        <p:nvSpPr>
          <p:cNvPr id="4" name="Slide Number Placeholder 3"/>
          <p:cNvSpPr>
            <a:spLocks noGrp="1"/>
          </p:cNvSpPr>
          <p:nvPr>
            <p:ph type="sldNum" sz="quarter" idx="11"/>
          </p:nvPr>
        </p:nvSpPr>
        <p:spPr/>
        <p:txBody>
          <a:bodyPr/>
          <a:lstStyle/>
          <a:p>
            <a:fld id="{F6EFC63E-F8D9-44BB-A462-AC735E845F95}" type="slidenum">
              <a:rPr lang="en-US" smtClean="0"/>
              <a:pPr/>
              <a:t>19</a:t>
            </a:fld>
            <a:endParaRPr lang="en-US"/>
          </a:p>
        </p:txBody>
      </p:sp>
      <p:grpSp>
        <p:nvGrpSpPr>
          <p:cNvPr id="6" name="Group 4"/>
          <p:cNvGrpSpPr>
            <a:grpSpLocks noChangeAspect="1"/>
          </p:cNvGrpSpPr>
          <p:nvPr/>
        </p:nvGrpSpPr>
        <p:grpSpPr bwMode="auto">
          <a:xfrm>
            <a:off x="409433" y="1604865"/>
            <a:ext cx="8597347" cy="3536302"/>
            <a:chOff x="1008" y="1390"/>
            <a:chExt cx="3744" cy="1540"/>
          </a:xfrm>
        </p:grpSpPr>
        <p:sp>
          <p:nvSpPr>
            <p:cNvPr id="7" name="AutoShape 3"/>
            <p:cNvSpPr>
              <a:spLocks noChangeAspect="1" noChangeArrowheads="1" noTextEdit="1"/>
            </p:cNvSpPr>
            <p:nvPr/>
          </p:nvSpPr>
          <p:spPr bwMode="auto">
            <a:xfrm>
              <a:off x="1008" y="1390"/>
              <a:ext cx="3744" cy="1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41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 y="1465"/>
              <a:ext cx="1853" cy="1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2" y="1485"/>
              <a:ext cx="1158" cy="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0" y="1537"/>
              <a:ext cx="546" cy="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reeform 8"/>
            <p:cNvSpPr>
              <a:spLocks noEditPoints="1"/>
            </p:cNvSpPr>
            <p:nvPr/>
          </p:nvSpPr>
          <p:spPr bwMode="auto">
            <a:xfrm>
              <a:off x="1134" y="2631"/>
              <a:ext cx="733" cy="299"/>
            </a:xfrm>
            <a:custGeom>
              <a:avLst/>
              <a:gdLst>
                <a:gd name="T0" fmla="*/ 0 w 733"/>
                <a:gd name="T1" fmla="*/ 0 h 299"/>
                <a:gd name="T2" fmla="*/ 0 w 733"/>
                <a:gd name="T3" fmla="*/ 0 h 299"/>
                <a:gd name="T4" fmla="*/ 729 w 733"/>
                <a:gd name="T5" fmla="*/ 0 h 299"/>
                <a:gd name="T6" fmla="*/ 733 w 733"/>
                <a:gd name="T7" fmla="*/ 0 h 299"/>
                <a:gd name="T8" fmla="*/ 733 w 733"/>
                <a:gd name="T9" fmla="*/ 295 h 299"/>
                <a:gd name="T10" fmla="*/ 729 w 733"/>
                <a:gd name="T11" fmla="*/ 299 h 299"/>
                <a:gd name="T12" fmla="*/ 0 w 733"/>
                <a:gd name="T13" fmla="*/ 299 h 299"/>
                <a:gd name="T14" fmla="*/ 0 w 733"/>
                <a:gd name="T15" fmla="*/ 295 h 299"/>
                <a:gd name="T16" fmla="*/ 0 w 733"/>
                <a:gd name="T17" fmla="*/ 0 h 299"/>
                <a:gd name="T18" fmla="*/ 4 w 733"/>
                <a:gd name="T19" fmla="*/ 295 h 299"/>
                <a:gd name="T20" fmla="*/ 0 w 733"/>
                <a:gd name="T21" fmla="*/ 295 h 299"/>
                <a:gd name="T22" fmla="*/ 729 w 733"/>
                <a:gd name="T23" fmla="*/ 295 h 299"/>
                <a:gd name="T24" fmla="*/ 729 w 733"/>
                <a:gd name="T25" fmla="*/ 295 h 299"/>
                <a:gd name="T26" fmla="*/ 729 w 733"/>
                <a:gd name="T27" fmla="*/ 0 h 299"/>
                <a:gd name="T28" fmla="*/ 729 w 733"/>
                <a:gd name="T29" fmla="*/ 4 h 299"/>
                <a:gd name="T30" fmla="*/ 0 w 733"/>
                <a:gd name="T31" fmla="*/ 4 h 299"/>
                <a:gd name="T32" fmla="*/ 4 w 733"/>
                <a:gd name="T33" fmla="*/ 0 h 299"/>
                <a:gd name="T34" fmla="*/ 4 w 733"/>
                <a:gd name="T35" fmla="*/ 295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3" h="299">
                  <a:moveTo>
                    <a:pt x="0" y="0"/>
                  </a:moveTo>
                  <a:lnTo>
                    <a:pt x="0" y="0"/>
                  </a:lnTo>
                  <a:lnTo>
                    <a:pt x="729" y="0"/>
                  </a:lnTo>
                  <a:lnTo>
                    <a:pt x="733" y="0"/>
                  </a:lnTo>
                  <a:lnTo>
                    <a:pt x="733" y="295"/>
                  </a:lnTo>
                  <a:lnTo>
                    <a:pt x="729" y="299"/>
                  </a:lnTo>
                  <a:lnTo>
                    <a:pt x="0" y="299"/>
                  </a:lnTo>
                  <a:lnTo>
                    <a:pt x="0" y="295"/>
                  </a:lnTo>
                  <a:lnTo>
                    <a:pt x="0" y="0"/>
                  </a:lnTo>
                  <a:close/>
                  <a:moveTo>
                    <a:pt x="4" y="295"/>
                  </a:moveTo>
                  <a:lnTo>
                    <a:pt x="0" y="295"/>
                  </a:lnTo>
                  <a:lnTo>
                    <a:pt x="729" y="295"/>
                  </a:lnTo>
                  <a:lnTo>
                    <a:pt x="729" y="295"/>
                  </a:lnTo>
                  <a:lnTo>
                    <a:pt x="729" y="0"/>
                  </a:lnTo>
                  <a:lnTo>
                    <a:pt x="729" y="4"/>
                  </a:lnTo>
                  <a:lnTo>
                    <a:pt x="0" y="4"/>
                  </a:lnTo>
                  <a:lnTo>
                    <a:pt x="4" y="0"/>
                  </a:lnTo>
                  <a:lnTo>
                    <a:pt x="4" y="295"/>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3200"/>
            </a:p>
          </p:txBody>
        </p:sp>
        <p:sp>
          <p:nvSpPr>
            <p:cNvPr id="9" name="Freeform 9"/>
            <p:cNvSpPr>
              <a:spLocks noEditPoints="1"/>
            </p:cNvSpPr>
            <p:nvPr/>
          </p:nvSpPr>
          <p:spPr bwMode="auto">
            <a:xfrm>
              <a:off x="1012" y="2045"/>
              <a:ext cx="300" cy="642"/>
            </a:xfrm>
            <a:custGeom>
              <a:avLst/>
              <a:gdLst>
                <a:gd name="T0" fmla="*/ 117 w 300"/>
                <a:gd name="T1" fmla="*/ 642 h 642"/>
                <a:gd name="T2" fmla="*/ 0 w 300"/>
                <a:gd name="T3" fmla="*/ 642 h 642"/>
                <a:gd name="T4" fmla="*/ 0 w 300"/>
                <a:gd name="T5" fmla="*/ 642 h 642"/>
                <a:gd name="T6" fmla="*/ 0 w 300"/>
                <a:gd name="T7" fmla="*/ 642 h 642"/>
                <a:gd name="T8" fmla="*/ 282 w 300"/>
                <a:gd name="T9" fmla="*/ 26 h 642"/>
                <a:gd name="T10" fmla="*/ 287 w 300"/>
                <a:gd name="T11" fmla="*/ 30 h 642"/>
                <a:gd name="T12" fmla="*/ 5 w 300"/>
                <a:gd name="T13" fmla="*/ 642 h 642"/>
                <a:gd name="T14" fmla="*/ 0 w 300"/>
                <a:gd name="T15" fmla="*/ 638 h 642"/>
                <a:gd name="T16" fmla="*/ 117 w 300"/>
                <a:gd name="T17" fmla="*/ 638 h 642"/>
                <a:gd name="T18" fmla="*/ 117 w 300"/>
                <a:gd name="T19" fmla="*/ 642 h 642"/>
                <a:gd name="T20" fmla="*/ 269 w 300"/>
                <a:gd name="T21" fmla="*/ 26 h 642"/>
                <a:gd name="T22" fmla="*/ 300 w 300"/>
                <a:gd name="T23" fmla="*/ 0 h 642"/>
                <a:gd name="T24" fmla="*/ 300 w 300"/>
                <a:gd name="T25" fmla="*/ 39 h 642"/>
                <a:gd name="T26" fmla="*/ 269 w 300"/>
                <a:gd name="T27" fmla="*/ 26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642">
                  <a:moveTo>
                    <a:pt x="117" y="642"/>
                  </a:moveTo>
                  <a:lnTo>
                    <a:pt x="0" y="642"/>
                  </a:lnTo>
                  <a:lnTo>
                    <a:pt x="0" y="642"/>
                  </a:lnTo>
                  <a:lnTo>
                    <a:pt x="0" y="642"/>
                  </a:lnTo>
                  <a:lnTo>
                    <a:pt x="282" y="26"/>
                  </a:lnTo>
                  <a:lnTo>
                    <a:pt x="287" y="30"/>
                  </a:lnTo>
                  <a:lnTo>
                    <a:pt x="5" y="642"/>
                  </a:lnTo>
                  <a:lnTo>
                    <a:pt x="0" y="638"/>
                  </a:lnTo>
                  <a:lnTo>
                    <a:pt x="117" y="638"/>
                  </a:lnTo>
                  <a:lnTo>
                    <a:pt x="117" y="642"/>
                  </a:lnTo>
                  <a:close/>
                  <a:moveTo>
                    <a:pt x="269" y="26"/>
                  </a:moveTo>
                  <a:lnTo>
                    <a:pt x="300" y="0"/>
                  </a:lnTo>
                  <a:lnTo>
                    <a:pt x="300" y="39"/>
                  </a:lnTo>
                  <a:lnTo>
                    <a:pt x="269" y="2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Rectangle 10"/>
            <p:cNvSpPr>
              <a:spLocks noChangeArrowheads="1"/>
            </p:cNvSpPr>
            <p:nvPr/>
          </p:nvSpPr>
          <p:spPr bwMode="auto">
            <a:xfrm>
              <a:off x="1255" y="2657"/>
              <a:ext cx="487" cy="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0000"/>
                  </a:solidFill>
                  <a:effectLst/>
                  <a:latin typeface="Arial" pitchFamily="34" charset="0"/>
                  <a:cs typeface="Arial" pitchFamily="34" charset="0"/>
                </a:rPr>
                <a:t>Perimeter Hoop </a:t>
              </a:r>
              <a:endParaRPr kumimoji="0" lang="en-US" altLang="en-US" sz="32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Rectangle 11"/>
            <p:cNvSpPr>
              <a:spLocks noChangeArrowheads="1"/>
            </p:cNvSpPr>
            <p:nvPr/>
          </p:nvSpPr>
          <p:spPr bwMode="auto">
            <a:xfrm>
              <a:off x="1325" y="2739"/>
              <a:ext cx="353" cy="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0000"/>
                  </a:solidFill>
                  <a:effectLst/>
                  <a:latin typeface="Arial" pitchFamily="34" charset="0"/>
                  <a:cs typeface="Arial" pitchFamily="34" charset="0"/>
                </a:rPr>
                <a:t>Restraint is </a:t>
              </a:r>
              <a:endParaRPr kumimoji="0" lang="en-US" altLang="en-US" sz="32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Rectangle 12"/>
            <p:cNvSpPr>
              <a:spLocks noChangeArrowheads="1"/>
            </p:cNvSpPr>
            <p:nvPr/>
          </p:nvSpPr>
          <p:spPr bwMode="auto">
            <a:xfrm>
              <a:off x="1346" y="2822"/>
              <a:ext cx="255" cy="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0000"/>
                  </a:solidFill>
                  <a:effectLst/>
                  <a:latin typeface="Arial" pitchFamily="34" charset="0"/>
                  <a:cs typeface="Arial" pitchFamily="34" charset="0"/>
                </a:rPr>
                <a:t>released</a:t>
              </a:r>
              <a:endParaRPr kumimoji="0" lang="en-US" altLang="en-US" sz="3200" b="0" i="0" u="none" strike="noStrike" cap="none" normalizeH="0" baseline="0" dirty="0" smtClean="0">
                <a:ln>
                  <a:noFill/>
                </a:ln>
                <a:solidFill>
                  <a:schemeClr val="tx1"/>
                </a:solidFill>
                <a:effectLst/>
                <a:latin typeface="Arial" pitchFamily="34" charset="0"/>
                <a:cs typeface="Arial" pitchFamily="34" charset="0"/>
              </a:endParaRPr>
            </a:p>
          </p:txBody>
        </p:sp>
        <p:sp>
          <p:nvSpPr>
            <p:cNvPr id="13" name="Freeform 13"/>
            <p:cNvSpPr>
              <a:spLocks noEditPoints="1"/>
            </p:cNvSpPr>
            <p:nvPr/>
          </p:nvSpPr>
          <p:spPr bwMode="auto">
            <a:xfrm>
              <a:off x="3307" y="2696"/>
              <a:ext cx="1055" cy="217"/>
            </a:xfrm>
            <a:custGeom>
              <a:avLst/>
              <a:gdLst>
                <a:gd name="T0" fmla="*/ 0 w 1055"/>
                <a:gd name="T1" fmla="*/ 0 h 217"/>
                <a:gd name="T2" fmla="*/ 0 w 1055"/>
                <a:gd name="T3" fmla="*/ 0 h 217"/>
                <a:gd name="T4" fmla="*/ 1050 w 1055"/>
                <a:gd name="T5" fmla="*/ 0 h 217"/>
                <a:gd name="T6" fmla="*/ 1055 w 1055"/>
                <a:gd name="T7" fmla="*/ 0 h 217"/>
                <a:gd name="T8" fmla="*/ 1055 w 1055"/>
                <a:gd name="T9" fmla="*/ 212 h 217"/>
                <a:gd name="T10" fmla="*/ 1050 w 1055"/>
                <a:gd name="T11" fmla="*/ 217 h 217"/>
                <a:gd name="T12" fmla="*/ 0 w 1055"/>
                <a:gd name="T13" fmla="*/ 217 h 217"/>
                <a:gd name="T14" fmla="*/ 0 w 1055"/>
                <a:gd name="T15" fmla="*/ 212 h 217"/>
                <a:gd name="T16" fmla="*/ 0 w 1055"/>
                <a:gd name="T17" fmla="*/ 0 h 217"/>
                <a:gd name="T18" fmla="*/ 5 w 1055"/>
                <a:gd name="T19" fmla="*/ 212 h 217"/>
                <a:gd name="T20" fmla="*/ 0 w 1055"/>
                <a:gd name="T21" fmla="*/ 212 h 217"/>
                <a:gd name="T22" fmla="*/ 1050 w 1055"/>
                <a:gd name="T23" fmla="*/ 212 h 217"/>
                <a:gd name="T24" fmla="*/ 1050 w 1055"/>
                <a:gd name="T25" fmla="*/ 212 h 217"/>
                <a:gd name="T26" fmla="*/ 1050 w 1055"/>
                <a:gd name="T27" fmla="*/ 0 h 217"/>
                <a:gd name="T28" fmla="*/ 1050 w 1055"/>
                <a:gd name="T29" fmla="*/ 4 h 217"/>
                <a:gd name="T30" fmla="*/ 0 w 1055"/>
                <a:gd name="T31" fmla="*/ 4 h 217"/>
                <a:gd name="T32" fmla="*/ 5 w 1055"/>
                <a:gd name="T33" fmla="*/ 0 h 217"/>
                <a:gd name="T34" fmla="*/ 5 w 1055"/>
                <a:gd name="T35" fmla="*/ 21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5" h="217">
                  <a:moveTo>
                    <a:pt x="0" y="0"/>
                  </a:moveTo>
                  <a:lnTo>
                    <a:pt x="0" y="0"/>
                  </a:lnTo>
                  <a:lnTo>
                    <a:pt x="1050" y="0"/>
                  </a:lnTo>
                  <a:lnTo>
                    <a:pt x="1055" y="0"/>
                  </a:lnTo>
                  <a:lnTo>
                    <a:pt x="1055" y="212"/>
                  </a:lnTo>
                  <a:lnTo>
                    <a:pt x="1050" y="217"/>
                  </a:lnTo>
                  <a:lnTo>
                    <a:pt x="0" y="217"/>
                  </a:lnTo>
                  <a:lnTo>
                    <a:pt x="0" y="212"/>
                  </a:lnTo>
                  <a:lnTo>
                    <a:pt x="0" y="0"/>
                  </a:lnTo>
                  <a:close/>
                  <a:moveTo>
                    <a:pt x="5" y="212"/>
                  </a:moveTo>
                  <a:lnTo>
                    <a:pt x="0" y="212"/>
                  </a:lnTo>
                  <a:lnTo>
                    <a:pt x="1050" y="212"/>
                  </a:lnTo>
                  <a:lnTo>
                    <a:pt x="1050" y="212"/>
                  </a:lnTo>
                  <a:lnTo>
                    <a:pt x="1050" y="0"/>
                  </a:lnTo>
                  <a:lnTo>
                    <a:pt x="1050" y="4"/>
                  </a:lnTo>
                  <a:lnTo>
                    <a:pt x="0" y="4"/>
                  </a:lnTo>
                  <a:lnTo>
                    <a:pt x="5" y="0"/>
                  </a:lnTo>
                  <a:lnTo>
                    <a:pt x="5" y="21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14"/>
            <p:cNvSpPr>
              <a:spLocks noEditPoints="1"/>
            </p:cNvSpPr>
            <p:nvPr/>
          </p:nvSpPr>
          <p:spPr bwMode="auto">
            <a:xfrm>
              <a:off x="2518" y="2344"/>
              <a:ext cx="789" cy="395"/>
            </a:xfrm>
            <a:custGeom>
              <a:avLst/>
              <a:gdLst>
                <a:gd name="T0" fmla="*/ 789 w 789"/>
                <a:gd name="T1" fmla="*/ 395 h 395"/>
                <a:gd name="T2" fmla="*/ 664 w 789"/>
                <a:gd name="T3" fmla="*/ 395 h 395"/>
                <a:gd name="T4" fmla="*/ 664 w 789"/>
                <a:gd name="T5" fmla="*/ 395 h 395"/>
                <a:gd name="T6" fmla="*/ 26 w 789"/>
                <a:gd name="T7" fmla="*/ 18 h 395"/>
                <a:gd name="T8" fmla="*/ 26 w 789"/>
                <a:gd name="T9" fmla="*/ 13 h 395"/>
                <a:gd name="T10" fmla="*/ 664 w 789"/>
                <a:gd name="T11" fmla="*/ 391 h 395"/>
                <a:gd name="T12" fmla="*/ 664 w 789"/>
                <a:gd name="T13" fmla="*/ 391 h 395"/>
                <a:gd name="T14" fmla="*/ 789 w 789"/>
                <a:gd name="T15" fmla="*/ 391 h 395"/>
                <a:gd name="T16" fmla="*/ 789 w 789"/>
                <a:gd name="T17" fmla="*/ 395 h 395"/>
                <a:gd name="T18" fmla="*/ 21 w 789"/>
                <a:gd name="T19" fmla="*/ 35 h 395"/>
                <a:gd name="T20" fmla="*/ 0 w 789"/>
                <a:gd name="T21" fmla="*/ 0 h 395"/>
                <a:gd name="T22" fmla="*/ 39 w 789"/>
                <a:gd name="T23" fmla="*/ 5 h 395"/>
                <a:gd name="T24" fmla="*/ 21 w 789"/>
                <a:gd name="T25" fmla="*/ 35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9" h="395">
                  <a:moveTo>
                    <a:pt x="789" y="395"/>
                  </a:moveTo>
                  <a:lnTo>
                    <a:pt x="664" y="395"/>
                  </a:lnTo>
                  <a:lnTo>
                    <a:pt x="664" y="395"/>
                  </a:lnTo>
                  <a:lnTo>
                    <a:pt x="26" y="18"/>
                  </a:lnTo>
                  <a:lnTo>
                    <a:pt x="26" y="13"/>
                  </a:lnTo>
                  <a:lnTo>
                    <a:pt x="664" y="391"/>
                  </a:lnTo>
                  <a:lnTo>
                    <a:pt x="664" y="391"/>
                  </a:lnTo>
                  <a:lnTo>
                    <a:pt x="789" y="391"/>
                  </a:lnTo>
                  <a:lnTo>
                    <a:pt x="789" y="395"/>
                  </a:lnTo>
                  <a:close/>
                  <a:moveTo>
                    <a:pt x="21" y="35"/>
                  </a:moveTo>
                  <a:lnTo>
                    <a:pt x="0" y="0"/>
                  </a:lnTo>
                  <a:lnTo>
                    <a:pt x="39" y="5"/>
                  </a:lnTo>
                  <a:lnTo>
                    <a:pt x="21" y="35"/>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Rectangle 15"/>
            <p:cNvSpPr>
              <a:spLocks noChangeArrowheads="1"/>
            </p:cNvSpPr>
            <p:nvPr/>
          </p:nvSpPr>
          <p:spPr bwMode="auto">
            <a:xfrm>
              <a:off x="3498" y="2722"/>
              <a:ext cx="635" cy="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0000"/>
                  </a:solidFill>
                  <a:effectLst/>
                  <a:latin typeface="Arial" pitchFamily="34" charset="0"/>
                  <a:cs typeface="Arial" pitchFamily="34" charset="0"/>
                </a:rPr>
                <a:t>Simple spring driven </a:t>
              </a:r>
              <a:endParaRPr kumimoji="0" lang="en-US" altLang="en-US" sz="3200" b="0" i="0" u="none" strike="noStrike" cap="none" normalizeH="0" baseline="0" dirty="0" smtClean="0">
                <a:ln>
                  <a:noFill/>
                </a:ln>
                <a:solidFill>
                  <a:schemeClr val="tx1"/>
                </a:solidFill>
                <a:effectLst/>
                <a:latin typeface="Arial" pitchFamily="34" charset="0"/>
                <a:cs typeface="Arial" pitchFamily="34" charset="0"/>
              </a:endParaRPr>
            </a:p>
          </p:txBody>
        </p:sp>
        <p:sp>
          <p:nvSpPr>
            <p:cNvPr id="16" name="Rectangle 16"/>
            <p:cNvSpPr>
              <a:spLocks noChangeArrowheads="1"/>
            </p:cNvSpPr>
            <p:nvPr/>
          </p:nvSpPr>
          <p:spPr bwMode="auto">
            <a:xfrm>
              <a:off x="3450" y="2804"/>
              <a:ext cx="690" cy="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0000"/>
                  </a:solidFill>
                  <a:effectLst/>
                  <a:latin typeface="Arial" pitchFamily="34" charset="0"/>
                  <a:cs typeface="Arial" pitchFamily="34" charset="0"/>
                </a:rPr>
                <a:t>deployments &amp; latching</a:t>
              </a:r>
              <a:endParaRPr kumimoji="0" lang="en-US" altLang="en-US" sz="3200" b="0" i="0" u="none" strike="noStrike" cap="none" normalizeH="0" baseline="0" dirty="0" smtClean="0">
                <a:ln>
                  <a:noFill/>
                </a:ln>
                <a:solidFill>
                  <a:schemeClr val="tx1"/>
                </a:solidFill>
                <a:effectLst/>
                <a:latin typeface="Arial" pitchFamily="34" charset="0"/>
                <a:cs typeface="Arial" pitchFamily="34" charset="0"/>
              </a:endParaRPr>
            </a:p>
          </p:txBody>
        </p:sp>
        <p:sp>
          <p:nvSpPr>
            <p:cNvPr id="17" name="Freeform 17"/>
            <p:cNvSpPr>
              <a:spLocks noEditPoints="1"/>
            </p:cNvSpPr>
            <p:nvPr/>
          </p:nvSpPr>
          <p:spPr bwMode="auto">
            <a:xfrm>
              <a:off x="3182" y="2327"/>
              <a:ext cx="455" cy="408"/>
            </a:xfrm>
            <a:custGeom>
              <a:avLst/>
              <a:gdLst>
                <a:gd name="T0" fmla="*/ 0 w 455"/>
                <a:gd name="T1" fmla="*/ 403 h 408"/>
                <a:gd name="T2" fmla="*/ 433 w 455"/>
                <a:gd name="T3" fmla="*/ 17 h 408"/>
                <a:gd name="T4" fmla="*/ 438 w 455"/>
                <a:gd name="T5" fmla="*/ 22 h 408"/>
                <a:gd name="T6" fmla="*/ 0 w 455"/>
                <a:gd name="T7" fmla="*/ 408 h 408"/>
                <a:gd name="T8" fmla="*/ 0 w 455"/>
                <a:gd name="T9" fmla="*/ 403 h 408"/>
                <a:gd name="T10" fmla="*/ 420 w 455"/>
                <a:gd name="T11" fmla="*/ 9 h 408"/>
                <a:gd name="T12" fmla="*/ 455 w 455"/>
                <a:gd name="T13" fmla="*/ 0 h 408"/>
                <a:gd name="T14" fmla="*/ 442 w 455"/>
                <a:gd name="T15" fmla="*/ 35 h 408"/>
                <a:gd name="T16" fmla="*/ 420 w 455"/>
                <a:gd name="T17" fmla="*/ 9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5" h="408">
                  <a:moveTo>
                    <a:pt x="0" y="403"/>
                  </a:moveTo>
                  <a:lnTo>
                    <a:pt x="433" y="17"/>
                  </a:lnTo>
                  <a:lnTo>
                    <a:pt x="438" y="22"/>
                  </a:lnTo>
                  <a:lnTo>
                    <a:pt x="0" y="408"/>
                  </a:lnTo>
                  <a:lnTo>
                    <a:pt x="0" y="403"/>
                  </a:lnTo>
                  <a:close/>
                  <a:moveTo>
                    <a:pt x="420" y="9"/>
                  </a:moveTo>
                  <a:lnTo>
                    <a:pt x="455" y="0"/>
                  </a:lnTo>
                  <a:lnTo>
                    <a:pt x="442" y="35"/>
                  </a:lnTo>
                  <a:lnTo>
                    <a:pt x="420" y="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8" name="Rectangle 17"/>
          <p:cNvSpPr/>
          <p:nvPr/>
        </p:nvSpPr>
        <p:spPr>
          <a:xfrm>
            <a:off x="516740" y="1431200"/>
            <a:ext cx="1578175" cy="373079"/>
          </a:xfrm>
          <a:prstGeom prst="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a:r>
              <a:rPr lang="en-US" sz="1400" dirty="0" smtClean="0"/>
              <a:t>0 (Start condition)</a:t>
            </a:r>
            <a:endParaRPr lang="en-US" sz="1400" dirty="0"/>
          </a:p>
        </p:txBody>
      </p:sp>
      <p:sp>
        <p:nvSpPr>
          <p:cNvPr id="23" name="Rectangle 22"/>
          <p:cNvSpPr/>
          <p:nvPr/>
        </p:nvSpPr>
        <p:spPr>
          <a:xfrm>
            <a:off x="5923997" y="1638127"/>
            <a:ext cx="364050" cy="373079"/>
          </a:xfrm>
          <a:prstGeom prst="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a:r>
              <a:rPr lang="en-US" sz="1400" dirty="0" smtClean="0"/>
              <a:t>1</a:t>
            </a:r>
            <a:endParaRPr lang="en-US" sz="1400" dirty="0"/>
          </a:p>
        </p:txBody>
      </p:sp>
      <p:sp>
        <p:nvSpPr>
          <p:cNvPr id="21" name="TextBox 20"/>
          <p:cNvSpPr txBox="1"/>
          <p:nvPr/>
        </p:nvSpPr>
        <p:spPr>
          <a:xfrm>
            <a:off x="2414585" y="6657945"/>
            <a:ext cx="4414837" cy="200055"/>
          </a:xfrm>
          <a:prstGeom prst="rect">
            <a:avLst/>
          </a:prstGeom>
          <a:noFill/>
        </p:spPr>
        <p:txBody>
          <a:bodyPr wrap="square" rtlCol="0">
            <a:spAutoFit/>
          </a:bodyPr>
          <a:lstStyle/>
          <a:p>
            <a:pPr algn="ctr"/>
            <a:r>
              <a:rPr lang="en-US" sz="700" dirty="0" smtClean="0">
                <a:latin typeface="Arial" pitchFamily="34" charset="0"/>
                <a:cs typeface="Arial" pitchFamily="34" charset="0"/>
              </a:rPr>
              <a:t>Approved for public release; NGAS 16-0337 dated 2/18/16.</a:t>
            </a:r>
            <a:endParaRPr lang="en-US" sz="700" dirty="0">
              <a:latin typeface="Arial" pitchFamily="34" charset="0"/>
              <a:cs typeface="Arial" pitchFamily="34" charset="0"/>
            </a:endParaRPr>
          </a:p>
        </p:txBody>
      </p:sp>
    </p:spTree>
    <p:extLst>
      <p:ext uri="{BB962C8B-B14F-4D97-AF65-F5344CB8AC3E}">
        <p14:creationId xmlns:p14="http://schemas.microsoft.com/office/powerpoint/2010/main" val="241820337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8600" y="73152"/>
            <a:ext cx="7086600" cy="838200"/>
          </a:xfrm>
        </p:spPr>
        <p:txBody>
          <a:bodyPr/>
          <a:lstStyle/>
          <a:p>
            <a:r>
              <a:rPr lang="en-US" dirty="0" smtClean="0"/>
              <a:t>Impacts of Size and </a:t>
            </a:r>
            <a:r>
              <a:rPr lang="en-US" dirty="0" err="1" smtClean="0"/>
              <a:t>Bandpass</a:t>
            </a:r>
            <a:endParaRPr lang="en-US" dirty="0"/>
          </a:p>
        </p:txBody>
      </p:sp>
      <p:grpSp>
        <p:nvGrpSpPr>
          <p:cNvPr id="10" name="Group 9"/>
          <p:cNvGrpSpPr/>
          <p:nvPr/>
        </p:nvGrpSpPr>
        <p:grpSpPr>
          <a:xfrm>
            <a:off x="615838" y="1237634"/>
            <a:ext cx="7744408" cy="4581330"/>
            <a:chOff x="653143" y="1735494"/>
            <a:chExt cx="7744408" cy="4581330"/>
          </a:xfrm>
        </p:grpSpPr>
        <p:graphicFrame>
          <p:nvGraphicFramePr>
            <p:cNvPr id="9" name="Chart 8"/>
            <p:cNvGraphicFramePr>
              <a:graphicFrameLocks/>
            </p:cNvGraphicFramePr>
            <p:nvPr>
              <p:extLst>
                <p:ext uri="{D42A27DB-BD31-4B8C-83A1-F6EECF244321}">
                  <p14:modId xmlns:p14="http://schemas.microsoft.com/office/powerpoint/2010/main" val="3070847393"/>
                </p:ext>
              </p:extLst>
            </p:nvPr>
          </p:nvGraphicFramePr>
          <p:xfrm>
            <a:off x="653143" y="1735494"/>
            <a:ext cx="7744408" cy="4581330"/>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1791478" y="3143090"/>
              <a:ext cx="583814" cy="338554"/>
            </a:xfrm>
            <a:prstGeom prst="rect">
              <a:avLst/>
            </a:prstGeom>
            <a:noFill/>
          </p:spPr>
          <p:txBody>
            <a:bodyPr wrap="none" rtlCol="0">
              <a:spAutoFit/>
            </a:bodyPr>
            <a:lstStyle/>
            <a:p>
              <a:r>
                <a:rPr lang="en-US" sz="1600" dirty="0" smtClean="0">
                  <a:solidFill>
                    <a:srgbClr val="005DAA"/>
                  </a:solidFill>
                  <a:latin typeface="Arial" pitchFamily="34" charset="0"/>
                  <a:cs typeface="Arial" pitchFamily="34" charset="0"/>
                </a:rPr>
                <a:t>30m</a:t>
              </a:r>
              <a:endParaRPr lang="en-US" sz="1600" dirty="0">
                <a:solidFill>
                  <a:srgbClr val="005DAA"/>
                </a:solidFill>
                <a:latin typeface="Arial" pitchFamily="34" charset="0"/>
                <a:cs typeface="Arial" pitchFamily="34" charset="0"/>
              </a:endParaRPr>
            </a:p>
          </p:txBody>
        </p:sp>
        <p:sp>
          <p:nvSpPr>
            <p:cNvPr id="11" name="TextBox 10"/>
            <p:cNvSpPr txBox="1"/>
            <p:nvPr/>
          </p:nvSpPr>
          <p:spPr>
            <a:xfrm>
              <a:off x="4715069" y="4476041"/>
              <a:ext cx="583814" cy="338554"/>
            </a:xfrm>
            <a:prstGeom prst="rect">
              <a:avLst/>
            </a:prstGeom>
            <a:noFill/>
          </p:spPr>
          <p:txBody>
            <a:bodyPr wrap="none" rtlCol="0">
              <a:spAutoFit/>
            </a:bodyPr>
            <a:lstStyle/>
            <a:p>
              <a:r>
                <a:rPr lang="en-US" sz="1600" dirty="0" smtClean="0">
                  <a:solidFill>
                    <a:srgbClr val="005DAA"/>
                  </a:solidFill>
                  <a:latin typeface="Arial" pitchFamily="34" charset="0"/>
                  <a:cs typeface="Arial" pitchFamily="34" charset="0"/>
                </a:rPr>
                <a:t>60m</a:t>
              </a:r>
              <a:endParaRPr lang="en-US" sz="1600" dirty="0">
                <a:solidFill>
                  <a:srgbClr val="005DAA"/>
                </a:solidFill>
                <a:latin typeface="Arial" pitchFamily="34" charset="0"/>
                <a:cs typeface="Arial" pitchFamily="34" charset="0"/>
              </a:endParaRPr>
            </a:p>
          </p:txBody>
        </p:sp>
        <p:sp>
          <p:nvSpPr>
            <p:cNvPr id="12" name="TextBox 11"/>
            <p:cNvSpPr txBox="1"/>
            <p:nvPr/>
          </p:nvSpPr>
          <p:spPr>
            <a:xfrm>
              <a:off x="2527692" y="3043564"/>
              <a:ext cx="583814" cy="338554"/>
            </a:xfrm>
            <a:prstGeom prst="rect">
              <a:avLst/>
            </a:prstGeom>
            <a:noFill/>
          </p:spPr>
          <p:txBody>
            <a:bodyPr wrap="none" rtlCol="0">
              <a:spAutoFit/>
            </a:bodyPr>
            <a:lstStyle/>
            <a:p>
              <a:r>
                <a:rPr lang="en-US" sz="1600" dirty="0" smtClean="0">
                  <a:solidFill>
                    <a:srgbClr val="5DAA00"/>
                  </a:solidFill>
                  <a:latin typeface="Arial" pitchFamily="34" charset="0"/>
                  <a:cs typeface="Arial" pitchFamily="34" charset="0"/>
                </a:rPr>
                <a:t>60m</a:t>
              </a:r>
              <a:endParaRPr lang="en-US" sz="1600" dirty="0">
                <a:solidFill>
                  <a:srgbClr val="5DAA00"/>
                </a:solidFill>
                <a:latin typeface="Arial" pitchFamily="34" charset="0"/>
                <a:cs typeface="Arial" pitchFamily="34" charset="0"/>
              </a:endParaRPr>
            </a:p>
          </p:txBody>
        </p:sp>
        <p:sp>
          <p:nvSpPr>
            <p:cNvPr id="13" name="TextBox 12"/>
            <p:cNvSpPr txBox="1"/>
            <p:nvPr/>
          </p:nvSpPr>
          <p:spPr>
            <a:xfrm>
              <a:off x="5983129" y="4110364"/>
              <a:ext cx="697627" cy="338554"/>
            </a:xfrm>
            <a:prstGeom prst="rect">
              <a:avLst/>
            </a:prstGeom>
            <a:noFill/>
          </p:spPr>
          <p:txBody>
            <a:bodyPr wrap="none" rtlCol="0">
              <a:spAutoFit/>
            </a:bodyPr>
            <a:lstStyle/>
            <a:p>
              <a:r>
                <a:rPr lang="en-US" sz="1600" dirty="0" smtClean="0">
                  <a:solidFill>
                    <a:srgbClr val="5DAA00"/>
                  </a:solidFill>
                  <a:latin typeface="Arial" pitchFamily="34" charset="0"/>
                  <a:cs typeface="Arial" pitchFamily="34" charset="0"/>
                </a:rPr>
                <a:t>100m</a:t>
              </a:r>
              <a:endParaRPr lang="en-US" sz="1600" dirty="0">
                <a:solidFill>
                  <a:srgbClr val="5DAA00"/>
                </a:solidFill>
                <a:latin typeface="Arial" pitchFamily="34" charset="0"/>
                <a:cs typeface="Arial" pitchFamily="34" charset="0"/>
              </a:endParaRPr>
            </a:p>
          </p:txBody>
        </p:sp>
        <p:sp>
          <p:nvSpPr>
            <p:cNvPr id="14" name="TextBox 13"/>
            <p:cNvSpPr txBox="1"/>
            <p:nvPr/>
          </p:nvSpPr>
          <p:spPr>
            <a:xfrm>
              <a:off x="4139229" y="3189745"/>
              <a:ext cx="697627" cy="338554"/>
            </a:xfrm>
            <a:prstGeom prst="rect">
              <a:avLst/>
            </a:prstGeom>
            <a:noFill/>
          </p:spPr>
          <p:txBody>
            <a:bodyPr wrap="none" rtlCol="0">
              <a:spAutoFit/>
            </a:bodyPr>
            <a:lstStyle/>
            <a:p>
              <a:r>
                <a:rPr lang="en-US" sz="1600" dirty="0" smtClean="0">
                  <a:solidFill>
                    <a:schemeClr val="accent6"/>
                  </a:solidFill>
                  <a:latin typeface="Arial" pitchFamily="34" charset="0"/>
                  <a:cs typeface="Arial" pitchFamily="34" charset="0"/>
                </a:rPr>
                <a:t>100m</a:t>
              </a:r>
              <a:endParaRPr lang="en-US" sz="1600" dirty="0">
                <a:solidFill>
                  <a:schemeClr val="accent6"/>
                </a:solidFill>
                <a:latin typeface="Arial" pitchFamily="34" charset="0"/>
                <a:cs typeface="Arial" pitchFamily="34" charset="0"/>
              </a:endParaRPr>
            </a:p>
          </p:txBody>
        </p:sp>
        <p:sp>
          <p:nvSpPr>
            <p:cNvPr id="15" name="TextBox 14"/>
            <p:cNvSpPr txBox="1"/>
            <p:nvPr/>
          </p:nvSpPr>
          <p:spPr>
            <a:xfrm>
              <a:off x="2375292" y="2096736"/>
              <a:ext cx="583814" cy="338554"/>
            </a:xfrm>
            <a:prstGeom prst="rect">
              <a:avLst/>
            </a:prstGeom>
            <a:noFill/>
          </p:spPr>
          <p:txBody>
            <a:bodyPr wrap="none" rtlCol="0">
              <a:spAutoFit/>
            </a:bodyPr>
            <a:lstStyle/>
            <a:p>
              <a:r>
                <a:rPr lang="en-US" sz="1600" dirty="0" smtClean="0">
                  <a:solidFill>
                    <a:schemeClr val="accent6"/>
                  </a:solidFill>
                  <a:latin typeface="Arial" pitchFamily="34" charset="0"/>
                  <a:cs typeface="Arial" pitchFamily="34" charset="0"/>
                </a:rPr>
                <a:t>70m</a:t>
              </a:r>
              <a:endParaRPr lang="en-US" sz="1600" dirty="0">
                <a:solidFill>
                  <a:schemeClr val="accent6"/>
                </a:solidFill>
                <a:latin typeface="Arial" pitchFamily="34" charset="0"/>
                <a:cs typeface="Arial" pitchFamily="34" charset="0"/>
              </a:endParaRPr>
            </a:p>
          </p:txBody>
        </p:sp>
      </p:grpSp>
      <p:grpSp>
        <p:nvGrpSpPr>
          <p:cNvPr id="20" name="Group 19"/>
          <p:cNvGrpSpPr/>
          <p:nvPr/>
        </p:nvGrpSpPr>
        <p:grpSpPr>
          <a:xfrm>
            <a:off x="2887933" y="2125188"/>
            <a:ext cx="2040079" cy="1422516"/>
            <a:chOff x="2887933" y="2125188"/>
            <a:chExt cx="2040079" cy="1422516"/>
          </a:xfrm>
        </p:grpSpPr>
        <p:sp>
          <p:nvSpPr>
            <p:cNvPr id="16" name="Oval 15"/>
            <p:cNvSpPr/>
            <p:nvPr/>
          </p:nvSpPr>
          <p:spPr>
            <a:xfrm>
              <a:off x="2887933" y="3378200"/>
              <a:ext cx="152400" cy="152400"/>
            </a:xfrm>
            <a:prstGeom prst="ellipse">
              <a:avLst/>
            </a:prstGeom>
            <a:no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8" name="Oval 17"/>
            <p:cNvSpPr/>
            <p:nvPr/>
          </p:nvSpPr>
          <p:spPr>
            <a:xfrm>
              <a:off x="4225666" y="3369733"/>
              <a:ext cx="152400" cy="152400"/>
            </a:xfrm>
            <a:prstGeom prst="ellipse">
              <a:avLst/>
            </a:prstGeom>
            <a:no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9" name="Oval 18"/>
            <p:cNvSpPr/>
            <p:nvPr/>
          </p:nvSpPr>
          <p:spPr>
            <a:xfrm>
              <a:off x="3124999" y="2243666"/>
              <a:ext cx="152400" cy="152400"/>
            </a:xfrm>
            <a:prstGeom prst="ellipse">
              <a:avLst/>
            </a:prstGeom>
            <a:no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7" name="TextBox 16"/>
            <p:cNvSpPr txBox="1"/>
            <p:nvPr/>
          </p:nvSpPr>
          <p:spPr>
            <a:xfrm>
              <a:off x="3267362" y="2125188"/>
              <a:ext cx="583814" cy="338554"/>
            </a:xfrm>
            <a:prstGeom prst="rect">
              <a:avLst/>
            </a:prstGeom>
            <a:noFill/>
          </p:spPr>
          <p:txBody>
            <a:bodyPr wrap="none" rtlCol="0">
              <a:spAutoFit/>
            </a:bodyPr>
            <a:lstStyle/>
            <a:p>
              <a:r>
                <a:rPr lang="en-US" sz="1600" dirty="0" smtClean="0">
                  <a:latin typeface="Arial" pitchFamily="34" charset="0"/>
                  <a:cs typeface="Arial" pitchFamily="34" charset="0"/>
                </a:rPr>
                <a:t>80m</a:t>
              </a:r>
              <a:endParaRPr lang="en-US" sz="1600" dirty="0">
                <a:latin typeface="Arial" pitchFamily="34" charset="0"/>
                <a:cs typeface="Arial" pitchFamily="34" charset="0"/>
              </a:endParaRPr>
            </a:p>
          </p:txBody>
        </p:sp>
        <p:sp>
          <p:nvSpPr>
            <p:cNvPr id="21" name="TextBox 20"/>
            <p:cNvSpPr txBox="1"/>
            <p:nvPr/>
          </p:nvSpPr>
          <p:spPr>
            <a:xfrm>
              <a:off x="4344198" y="3175171"/>
              <a:ext cx="583814" cy="338554"/>
            </a:xfrm>
            <a:prstGeom prst="rect">
              <a:avLst/>
            </a:prstGeom>
            <a:noFill/>
          </p:spPr>
          <p:txBody>
            <a:bodyPr wrap="none" rtlCol="0">
              <a:spAutoFit/>
            </a:bodyPr>
            <a:lstStyle/>
            <a:p>
              <a:r>
                <a:rPr lang="en-US" sz="1600" dirty="0" smtClean="0">
                  <a:latin typeface="Arial" pitchFamily="34" charset="0"/>
                  <a:cs typeface="Arial" pitchFamily="34" charset="0"/>
                </a:rPr>
                <a:t>80m</a:t>
              </a:r>
              <a:endParaRPr lang="en-US" sz="1600" dirty="0">
                <a:latin typeface="Arial" pitchFamily="34" charset="0"/>
                <a:cs typeface="Arial" pitchFamily="34" charset="0"/>
              </a:endParaRPr>
            </a:p>
          </p:txBody>
        </p:sp>
        <p:sp>
          <p:nvSpPr>
            <p:cNvPr id="22" name="TextBox 21"/>
            <p:cNvSpPr txBox="1"/>
            <p:nvPr/>
          </p:nvSpPr>
          <p:spPr>
            <a:xfrm>
              <a:off x="3013881" y="3209150"/>
              <a:ext cx="583814" cy="338554"/>
            </a:xfrm>
            <a:prstGeom prst="rect">
              <a:avLst/>
            </a:prstGeom>
            <a:noFill/>
          </p:spPr>
          <p:txBody>
            <a:bodyPr wrap="none" rtlCol="0">
              <a:spAutoFit/>
            </a:bodyPr>
            <a:lstStyle/>
            <a:p>
              <a:r>
                <a:rPr lang="en-US" sz="1600" dirty="0" smtClean="0">
                  <a:latin typeface="Arial" pitchFamily="34" charset="0"/>
                  <a:cs typeface="Arial" pitchFamily="34" charset="0"/>
                </a:rPr>
                <a:t>40m</a:t>
              </a:r>
              <a:endParaRPr lang="en-US" sz="1600" dirty="0">
                <a:latin typeface="Arial" pitchFamily="34" charset="0"/>
                <a:cs typeface="Arial" pitchFamily="34" charset="0"/>
              </a:endParaRPr>
            </a:p>
          </p:txBody>
        </p:sp>
      </p:grpSp>
      <p:sp>
        <p:nvSpPr>
          <p:cNvPr id="23" name="TextBox 22"/>
          <p:cNvSpPr txBox="1"/>
          <p:nvPr/>
        </p:nvSpPr>
        <p:spPr>
          <a:xfrm>
            <a:off x="982133" y="6112933"/>
            <a:ext cx="7646517" cy="584775"/>
          </a:xfrm>
          <a:prstGeom prst="rect">
            <a:avLst/>
          </a:prstGeom>
          <a:noFill/>
        </p:spPr>
        <p:txBody>
          <a:bodyPr wrap="none" rtlCol="0">
            <a:spAutoFit/>
          </a:bodyPr>
          <a:lstStyle/>
          <a:p>
            <a:r>
              <a:rPr lang="en-US" sz="1600" dirty="0" smtClean="0">
                <a:latin typeface="Arial" pitchFamily="34" charset="0"/>
                <a:cs typeface="Arial" pitchFamily="34" charset="0"/>
              </a:rPr>
              <a:t>Two </a:t>
            </a:r>
            <a:r>
              <a:rPr lang="en-US" sz="1600" dirty="0" err="1" smtClean="0">
                <a:latin typeface="Arial" pitchFamily="34" charset="0"/>
                <a:cs typeface="Arial" pitchFamily="34" charset="0"/>
              </a:rPr>
              <a:t>starshades</a:t>
            </a:r>
            <a:r>
              <a:rPr lang="en-US" sz="1600" dirty="0" smtClean="0">
                <a:latin typeface="Arial" pitchFamily="34" charset="0"/>
                <a:cs typeface="Arial" pitchFamily="34" charset="0"/>
              </a:rPr>
              <a:t>, one 40m, one 80m make a good combination to find planets and </a:t>
            </a:r>
          </a:p>
          <a:p>
            <a:r>
              <a:rPr lang="en-US" sz="1600" dirty="0" smtClean="0">
                <a:latin typeface="Arial" pitchFamily="34" charset="0"/>
                <a:cs typeface="Arial" pitchFamily="34" charset="0"/>
              </a:rPr>
              <a:t>orbits, Then characterize them</a:t>
            </a:r>
            <a:endParaRPr lang="en-US" sz="1600" dirty="0">
              <a:latin typeface="Arial" pitchFamily="34" charset="0"/>
              <a:cs typeface="Arial" pitchFamily="34" charset="0"/>
            </a:endParaRPr>
          </a:p>
        </p:txBody>
      </p:sp>
    </p:spTree>
    <p:extLst>
      <p:ext uri="{BB962C8B-B14F-4D97-AF65-F5344CB8AC3E}">
        <p14:creationId xmlns:p14="http://schemas.microsoft.com/office/powerpoint/2010/main" val="39919133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Deployment Motion 2 of 4: Lift</a:t>
            </a:r>
            <a:endParaRPr lang="en-US" dirty="0"/>
          </a:p>
        </p:txBody>
      </p:sp>
      <p:sp>
        <p:nvSpPr>
          <p:cNvPr id="4" name="Slide Number Placeholder 3"/>
          <p:cNvSpPr>
            <a:spLocks noGrp="1"/>
          </p:cNvSpPr>
          <p:nvPr>
            <p:ph type="sldNum" sz="quarter" idx="11"/>
          </p:nvPr>
        </p:nvSpPr>
        <p:spPr/>
        <p:txBody>
          <a:bodyPr/>
          <a:lstStyle/>
          <a:p>
            <a:fld id="{F6EFC63E-F8D9-44BB-A462-AC735E845F95}" type="slidenum">
              <a:rPr lang="en-US" smtClean="0"/>
              <a:pPr/>
              <a:t>20</a:t>
            </a:fld>
            <a:endParaRPr lang="en-US"/>
          </a:p>
        </p:txBody>
      </p:sp>
      <p:sp>
        <p:nvSpPr>
          <p:cNvPr id="7" name="AutoShape 3"/>
          <p:cNvSpPr>
            <a:spLocks noChangeAspect="1" noChangeArrowheads="1" noTextEdit="1"/>
          </p:cNvSpPr>
          <p:nvPr/>
        </p:nvSpPr>
        <p:spPr bwMode="auto">
          <a:xfrm>
            <a:off x="1600200" y="1930400"/>
            <a:ext cx="5943600"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512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9521" y="3053830"/>
            <a:ext cx="4609876" cy="3206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2"/>
          <p:cNvSpPr>
            <a:spLocks noChangeArrowheads="1"/>
          </p:cNvSpPr>
          <p:nvPr/>
        </p:nvSpPr>
        <p:spPr bwMode="auto">
          <a:xfrm>
            <a:off x="2248377" y="4947298"/>
            <a:ext cx="219771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Arial" pitchFamily="34" charset="0"/>
                <a:cs typeface="Arial" pitchFamily="34" charset="0"/>
              </a:rPr>
              <a:t>Lower petal ends driven up </a:t>
            </a:r>
            <a:endParaRPr kumimoji="0" lang="en-US" altLang="en-US"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13" name="Rectangle 13"/>
          <p:cNvSpPr>
            <a:spLocks noChangeArrowheads="1"/>
          </p:cNvSpPr>
          <p:nvPr/>
        </p:nvSpPr>
        <p:spPr bwMode="auto">
          <a:xfrm>
            <a:off x="2443311" y="5162742"/>
            <a:ext cx="194123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Arial" pitchFamily="34" charset="0"/>
                <a:cs typeface="Arial" pitchFamily="34" charset="0"/>
              </a:rPr>
              <a:t>to clear Base Restraints</a:t>
            </a:r>
            <a:endParaRPr kumimoji="0" lang="en-US" altLang="en-US" sz="36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5124" name="Group 5123"/>
          <p:cNvGrpSpPr/>
          <p:nvPr/>
        </p:nvGrpSpPr>
        <p:grpSpPr>
          <a:xfrm>
            <a:off x="5772797" y="2280745"/>
            <a:ext cx="1832233" cy="854777"/>
            <a:chOff x="1947863" y="1971675"/>
            <a:chExt cx="1832233" cy="854777"/>
          </a:xfrm>
        </p:grpSpPr>
        <p:sp>
          <p:nvSpPr>
            <p:cNvPr id="14" name="Freeform 14"/>
            <p:cNvSpPr>
              <a:spLocks noEditPoints="1"/>
            </p:cNvSpPr>
            <p:nvPr/>
          </p:nvSpPr>
          <p:spPr bwMode="auto">
            <a:xfrm>
              <a:off x="2799525" y="2540702"/>
              <a:ext cx="55563" cy="285750"/>
            </a:xfrm>
            <a:custGeom>
              <a:avLst/>
              <a:gdLst>
                <a:gd name="T0" fmla="*/ 18 w 35"/>
                <a:gd name="T1" fmla="*/ 180 h 180"/>
                <a:gd name="T2" fmla="*/ 18 w 35"/>
                <a:gd name="T3" fmla="*/ 31 h 180"/>
                <a:gd name="T4" fmla="*/ 22 w 35"/>
                <a:gd name="T5" fmla="*/ 31 h 180"/>
                <a:gd name="T6" fmla="*/ 22 w 35"/>
                <a:gd name="T7" fmla="*/ 180 h 180"/>
                <a:gd name="T8" fmla="*/ 18 w 35"/>
                <a:gd name="T9" fmla="*/ 180 h 180"/>
                <a:gd name="T10" fmla="*/ 0 w 35"/>
                <a:gd name="T11" fmla="*/ 35 h 180"/>
                <a:gd name="T12" fmla="*/ 18 w 35"/>
                <a:gd name="T13" fmla="*/ 0 h 180"/>
                <a:gd name="T14" fmla="*/ 35 w 35"/>
                <a:gd name="T15" fmla="*/ 35 h 180"/>
                <a:gd name="T16" fmla="*/ 0 w 35"/>
                <a:gd name="T17" fmla="*/ 3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180">
                  <a:moveTo>
                    <a:pt x="18" y="180"/>
                  </a:moveTo>
                  <a:lnTo>
                    <a:pt x="18" y="31"/>
                  </a:lnTo>
                  <a:lnTo>
                    <a:pt x="22" y="31"/>
                  </a:lnTo>
                  <a:lnTo>
                    <a:pt x="22" y="180"/>
                  </a:lnTo>
                  <a:lnTo>
                    <a:pt x="18" y="180"/>
                  </a:lnTo>
                  <a:close/>
                  <a:moveTo>
                    <a:pt x="0" y="35"/>
                  </a:moveTo>
                  <a:lnTo>
                    <a:pt x="18" y="0"/>
                  </a:lnTo>
                  <a:lnTo>
                    <a:pt x="35" y="35"/>
                  </a:lnTo>
                  <a:lnTo>
                    <a:pt x="0" y="35"/>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3600"/>
            </a:p>
          </p:txBody>
        </p:sp>
        <p:sp>
          <p:nvSpPr>
            <p:cNvPr id="15" name="Rectangle 15"/>
            <p:cNvSpPr>
              <a:spLocks noChangeArrowheads="1"/>
            </p:cNvSpPr>
            <p:nvPr/>
          </p:nvSpPr>
          <p:spPr bwMode="auto">
            <a:xfrm>
              <a:off x="2079625" y="1971675"/>
              <a:ext cx="151323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Arial" pitchFamily="34" charset="0"/>
                  <a:cs typeface="Arial" pitchFamily="34" charset="0"/>
                </a:rPr>
                <a:t>Stowed </a:t>
              </a:r>
              <a:r>
                <a:rPr kumimoji="0" lang="en-US" altLang="en-US" sz="1400" b="0" i="0" u="none" strike="noStrike" cap="none" normalizeH="0" baseline="0" dirty="0" err="1" smtClean="0">
                  <a:ln>
                    <a:noFill/>
                  </a:ln>
                  <a:solidFill>
                    <a:srgbClr val="000000"/>
                  </a:solidFill>
                  <a:effectLst/>
                  <a:latin typeface="Arial" pitchFamily="34" charset="0"/>
                  <a:cs typeface="Arial" pitchFamily="34" charset="0"/>
                </a:rPr>
                <a:t>Starshade</a:t>
              </a:r>
              <a:r>
                <a:rPr kumimoji="0" lang="en-US" altLang="en-US" sz="1400" b="0" i="0" u="none" strike="noStrike" cap="none" normalizeH="0" baseline="0" dirty="0" smtClean="0">
                  <a:ln>
                    <a:noFill/>
                  </a:ln>
                  <a:solidFill>
                    <a:srgbClr val="000000"/>
                  </a:solidFill>
                  <a:effectLst/>
                  <a:latin typeface="Arial" pitchFamily="34" charset="0"/>
                  <a:cs typeface="Arial" pitchFamily="34" charset="0"/>
                </a:rPr>
                <a:t> </a:t>
              </a:r>
              <a:endParaRPr kumimoji="0" lang="en-US" altLang="en-US"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16" name="Rectangle 16"/>
            <p:cNvSpPr>
              <a:spLocks noChangeArrowheads="1"/>
            </p:cNvSpPr>
            <p:nvPr/>
          </p:nvSpPr>
          <p:spPr bwMode="auto">
            <a:xfrm>
              <a:off x="1947863" y="2205880"/>
              <a:ext cx="183223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Arial" pitchFamily="34" charset="0"/>
                  <a:cs typeface="Arial" pitchFamily="34" charset="0"/>
                </a:rPr>
                <a:t>raised by STEM Drives</a:t>
              </a:r>
              <a:endParaRPr kumimoji="0" lang="en-US" altLang="en-US" sz="3600" b="0" i="0" u="none" strike="noStrike" cap="none" normalizeH="0" baseline="0" dirty="0" smtClean="0">
                <a:ln>
                  <a:noFill/>
                </a:ln>
                <a:solidFill>
                  <a:schemeClr val="tx1"/>
                </a:solidFill>
                <a:effectLst/>
                <a:latin typeface="Arial" pitchFamily="34" charset="0"/>
                <a:cs typeface="Arial" pitchFamily="34" charset="0"/>
              </a:endParaRPr>
            </a:p>
          </p:txBody>
        </p:sp>
      </p:grpSp>
      <p:cxnSp>
        <p:nvCxnSpPr>
          <p:cNvPr id="5127" name="Straight Arrow Connector 5126"/>
          <p:cNvCxnSpPr/>
          <p:nvPr/>
        </p:nvCxnSpPr>
        <p:spPr>
          <a:xfrm flipV="1">
            <a:off x="4880508" y="5070408"/>
            <a:ext cx="1249704" cy="12311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4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073" y="1614049"/>
            <a:ext cx="4496476" cy="3042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Rectangle 43"/>
          <p:cNvSpPr/>
          <p:nvPr/>
        </p:nvSpPr>
        <p:spPr>
          <a:xfrm>
            <a:off x="1121842" y="1816744"/>
            <a:ext cx="364050" cy="373079"/>
          </a:xfrm>
          <a:prstGeom prst="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a:r>
              <a:rPr lang="en-US" sz="1400" dirty="0" smtClean="0"/>
              <a:t>1</a:t>
            </a:r>
            <a:endParaRPr lang="en-US" sz="1400" dirty="0"/>
          </a:p>
        </p:txBody>
      </p:sp>
      <p:sp>
        <p:nvSpPr>
          <p:cNvPr id="47" name="Rectangle 46"/>
          <p:cNvSpPr/>
          <p:nvPr/>
        </p:nvSpPr>
        <p:spPr>
          <a:xfrm>
            <a:off x="5590772" y="3053830"/>
            <a:ext cx="364050" cy="373079"/>
          </a:xfrm>
          <a:prstGeom prst="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a:r>
              <a:rPr lang="en-US" sz="1400" dirty="0" smtClean="0"/>
              <a:t>2</a:t>
            </a:r>
            <a:endParaRPr lang="en-US" sz="1400" dirty="0"/>
          </a:p>
        </p:txBody>
      </p:sp>
      <p:sp>
        <p:nvSpPr>
          <p:cNvPr id="17" name="TextBox 16"/>
          <p:cNvSpPr txBox="1"/>
          <p:nvPr/>
        </p:nvSpPr>
        <p:spPr>
          <a:xfrm>
            <a:off x="2414585" y="6657945"/>
            <a:ext cx="4414837" cy="200055"/>
          </a:xfrm>
          <a:prstGeom prst="rect">
            <a:avLst/>
          </a:prstGeom>
          <a:noFill/>
        </p:spPr>
        <p:txBody>
          <a:bodyPr wrap="square" rtlCol="0">
            <a:spAutoFit/>
          </a:bodyPr>
          <a:lstStyle/>
          <a:p>
            <a:pPr algn="ctr"/>
            <a:r>
              <a:rPr lang="en-US" sz="700" dirty="0" smtClean="0">
                <a:latin typeface="Arial" pitchFamily="34" charset="0"/>
                <a:cs typeface="Arial" pitchFamily="34" charset="0"/>
              </a:rPr>
              <a:t>Approved for public release; NGAS 16-0337 dated 2/18/16.</a:t>
            </a:r>
            <a:endParaRPr lang="en-US" sz="700" dirty="0">
              <a:latin typeface="Arial" pitchFamily="34" charset="0"/>
              <a:cs typeface="Arial" pitchFamily="34" charset="0"/>
            </a:endParaRPr>
          </a:p>
        </p:txBody>
      </p:sp>
    </p:spTree>
    <p:extLst>
      <p:ext uri="{BB962C8B-B14F-4D97-AF65-F5344CB8AC3E}">
        <p14:creationId xmlns:p14="http://schemas.microsoft.com/office/powerpoint/2010/main" val="30495702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54897" y="4254815"/>
            <a:ext cx="4029844" cy="218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Deployment Motion 3 of 4: Boom Hinge</a:t>
            </a:r>
            <a:endParaRPr lang="en-US" dirty="0"/>
          </a:p>
        </p:txBody>
      </p:sp>
      <p:sp>
        <p:nvSpPr>
          <p:cNvPr id="4" name="Slide Number Placeholder 3"/>
          <p:cNvSpPr>
            <a:spLocks noGrp="1"/>
          </p:cNvSpPr>
          <p:nvPr>
            <p:ph type="sldNum" sz="quarter" idx="11"/>
          </p:nvPr>
        </p:nvSpPr>
        <p:spPr/>
        <p:txBody>
          <a:bodyPr/>
          <a:lstStyle/>
          <a:p>
            <a:fld id="{F6EFC63E-F8D9-44BB-A462-AC735E845F95}" type="slidenum">
              <a:rPr lang="en-US" smtClean="0"/>
              <a:pPr/>
              <a:t>21</a:t>
            </a:fld>
            <a:endParaRPr lang="en-US"/>
          </a:p>
        </p:txBody>
      </p:sp>
      <p:pic>
        <p:nvPicPr>
          <p:cNvPr id="6153"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63009" y="2033738"/>
            <a:ext cx="3372275" cy="2510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1" y="1461596"/>
            <a:ext cx="3309452" cy="2302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50" name="Group 6149"/>
          <p:cNvGrpSpPr/>
          <p:nvPr/>
        </p:nvGrpSpPr>
        <p:grpSpPr>
          <a:xfrm>
            <a:off x="430841" y="4950543"/>
            <a:ext cx="3790506" cy="1315489"/>
            <a:chOff x="3772504" y="4295384"/>
            <a:chExt cx="3395220" cy="1315489"/>
          </a:xfrm>
        </p:grpSpPr>
        <p:sp>
          <p:nvSpPr>
            <p:cNvPr id="20" name="Rectangle 20"/>
            <p:cNvSpPr>
              <a:spLocks noChangeArrowheads="1"/>
            </p:cNvSpPr>
            <p:nvPr/>
          </p:nvSpPr>
          <p:spPr bwMode="auto">
            <a:xfrm>
              <a:off x="3772504" y="4295384"/>
              <a:ext cx="5450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Arial" pitchFamily="34" charset="0"/>
                  <a:cs typeface="Arial" pitchFamily="34" charset="0"/>
                </a:rPr>
                <a:t>•</a:t>
              </a:r>
              <a:endParaRPr kumimoji="0" lang="en-US" altLang="en-US" sz="3200" b="0" i="0" u="none" strike="noStrike" cap="none" normalizeH="0" baseline="0" smtClean="0">
                <a:ln>
                  <a:noFill/>
                </a:ln>
                <a:solidFill>
                  <a:schemeClr val="tx1"/>
                </a:solidFill>
                <a:effectLst/>
                <a:latin typeface="Arial" pitchFamily="34" charset="0"/>
                <a:cs typeface="Arial" pitchFamily="34" charset="0"/>
              </a:endParaRPr>
            </a:p>
          </p:txBody>
        </p:sp>
        <p:sp>
          <p:nvSpPr>
            <p:cNvPr id="21" name="Rectangle 21"/>
            <p:cNvSpPr>
              <a:spLocks noChangeArrowheads="1"/>
            </p:cNvSpPr>
            <p:nvPr/>
          </p:nvSpPr>
          <p:spPr bwMode="auto">
            <a:xfrm>
              <a:off x="3830840" y="4295384"/>
              <a:ext cx="190822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0000"/>
                  </a:solidFill>
                  <a:effectLst/>
                  <a:latin typeface="Arial" pitchFamily="34" charset="0"/>
                  <a:cs typeface="Arial" pitchFamily="34" charset="0"/>
                </a:rPr>
                <a:t>Root Hinge restraints released</a:t>
              </a:r>
              <a:endParaRPr kumimoji="0" lang="en-US" altLang="en-US" sz="3200" b="0" i="0" u="none" strike="noStrike" cap="none" normalizeH="0" baseline="0" dirty="0" smtClean="0">
                <a:ln>
                  <a:noFill/>
                </a:ln>
                <a:solidFill>
                  <a:schemeClr val="tx1"/>
                </a:solidFill>
                <a:effectLst/>
                <a:latin typeface="Arial" pitchFamily="34" charset="0"/>
                <a:cs typeface="Arial" pitchFamily="34" charset="0"/>
              </a:endParaRPr>
            </a:p>
          </p:txBody>
        </p:sp>
        <p:sp>
          <p:nvSpPr>
            <p:cNvPr id="22" name="Rectangle 22"/>
            <p:cNvSpPr>
              <a:spLocks noChangeArrowheads="1"/>
            </p:cNvSpPr>
            <p:nvPr/>
          </p:nvSpPr>
          <p:spPr bwMode="auto">
            <a:xfrm>
              <a:off x="3772504" y="4483855"/>
              <a:ext cx="5450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Arial" pitchFamily="34" charset="0"/>
                  <a:cs typeface="Arial" pitchFamily="34" charset="0"/>
                </a:rPr>
                <a:t>•</a:t>
              </a:r>
              <a:endParaRPr kumimoji="0" lang="en-US" altLang="en-US" sz="3200" b="0" i="0" u="none" strike="noStrike" cap="none" normalizeH="0" baseline="0" smtClean="0">
                <a:ln>
                  <a:noFill/>
                </a:ln>
                <a:solidFill>
                  <a:schemeClr val="tx1"/>
                </a:solidFill>
                <a:effectLst/>
                <a:latin typeface="Arial" pitchFamily="34" charset="0"/>
                <a:cs typeface="Arial" pitchFamily="34" charset="0"/>
              </a:endParaRPr>
            </a:p>
          </p:txBody>
        </p:sp>
        <p:sp>
          <p:nvSpPr>
            <p:cNvPr id="23" name="Rectangle 23"/>
            <p:cNvSpPr>
              <a:spLocks noChangeArrowheads="1"/>
            </p:cNvSpPr>
            <p:nvPr/>
          </p:nvSpPr>
          <p:spPr bwMode="auto">
            <a:xfrm>
              <a:off x="3830840" y="4483855"/>
              <a:ext cx="191684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0000"/>
                  </a:solidFill>
                  <a:effectLst/>
                  <a:latin typeface="Arial" pitchFamily="34" charset="0"/>
                  <a:cs typeface="Arial" pitchFamily="34" charset="0"/>
                </a:rPr>
                <a:t>Spring driven root hinge rotates</a:t>
              </a:r>
              <a:endParaRPr kumimoji="0" lang="en-US" altLang="en-US" sz="3200" b="0" i="0" u="none" strike="noStrike" cap="none" normalizeH="0" baseline="0" dirty="0" smtClean="0">
                <a:ln>
                  <a:noFill/>
                </a:ln>
                <a:solidFill>
                  <a:schemeClr val="tx1"/>
                </a:solidFill>
                <a:effectLst/>
                <a:latin typeface="Arial" pitchFamily="34" charset="0"/>
                <a:cs typeface="Arial" pitchFamily="34" charset="0"/>
              </a:endParaRPr>
            </a:p>
          </p:txBody>
        </p:sp>
        <p:sp>
          <p:nvSpPr>
            <p:cNvPr id="24" name="Rectangle 24"/>
            <p:cNvSpPr>
              <a:spLocks noChangeArrowheads="1"/>
            </p:cNvSpPr>
            <p:nvPr/>
          </p:nvSpPr>
          <p:spPr bwMode="auto">
            <a:xfrm>
              <a:off x="3772504" y="4670082"/>
              <a:ext cx="5450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Arial" pitchFamily="34" charset="0"/>
                  <a:cs typeface="Arial" pitchFamily="34" charset="0"/>
                </a:rPr>
                <a:t>•</a:t>
              </a:r>
              <a:endParaRPr kumimoji="0" lang="en-US" altLang="en-US" sz="3200" b="0" i="0" u="none" strike="noStrike" cap="none" normalizeH="0" baseline="0" smtClean="0">
                <a:ln>
                  <a:noFill/>
                </a:ln>
                <a:solidFill>
                  <a:schemeClr val="tx1"/>
                </a:solidFill>
                <a:effectLst/>
                <a:latin typeface="Arial" pitchFamily="34" charset="0"/>
                <a:cs typeface="Arial" pitchFamily="34" charset="0"/>
              </a:endParaRPr>
            </a:p>
          </p:txBody>
        </p:sp>
        <p:sp>
          <p:nvSpPr>
            <p:cNvPr id="25" name="Rectangle 25"/>
            <p:cNvSpPr>
              <a:spLocks noChangeArrowheads="1"/>
            </p:cNvSpPr>
            <p:nvPr/>
          </p:nvSpPr>
          <p:spPr bwMode="auto">
            <a:xfrm>
              <a:off x="3830840" y="4670082"/>
              <a:ext cx="324981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0000"/>
                  </a:solidFill>
                  <a:effectLst/>
                  <a:latin typeface="Arial" pitchFamily="34" charset="0"/>
                  <a:cs typeface="Arial" pitchFamily="34" charset="0"/>
                </a:rPr>
                <a:t>Spring Drive designed with very large torque margin</a:t>
              </a:r>
              <a:endParaRPr kumimoji="0" lang="en-US" altLang="en-US" sz="3200" b="0" i="0" u="none" strike="noStrike" cap="none" normalizeH="0" baseline="0" dirty="0" smtClean="0">
                <a:ln>
                  <a:noFill/>
                </a:ln>
                <a:solidFill>
                  <a:schemeClr val="tx1"/>
                </a:solidFill>
                <a:effectLst/>
                <a:latin typeface="Arial" pitchFamily="34" charset="0"/>
                <a:cs typeface="Arial" pitchFamily="34" charset="0"/>
              </a:endParaRPr>
            </a:p>
          </p:txBody>
        </p:sp>
        <p:sp>
          <p:nvSpPr>
            <p:cNvPr id="26" name="Rectangle 26"/>
            <p:cNvSpPr>
              <a:spLocks noChangeArrowheads="1"/>
            </p:cNvSpPr>
            <p:nvPr/>
          </p:nvSpPr>
          <p:spPr bwMode="auto">
            <a:xfrm>
              <a:off x="3772504" y="4856308"/>
              <a:ext cx="5450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Arial" pitchFamily="34" charset="0"/>
                  <a:cs typeface="Arial" pitchFamily="34" charset="0"/>
                </a:rPr>
                <a:t>•</a:t>
              </a:r>
              <a:endParaRPr kumimoji="0" lang="en-US" altLang="en-US" sz="3200" b="0" i="0" u="none" strike="noStrike" cap="none" normalizeH="0" baseline="0" smtClean="0">
                <a:ln>
                  <a:noFill/>
                </a:ln>
                <a:solidFill>
                  <a:schemeClr val="tx1"/>
                </a:solidFill>
                <a:effectLst/>
                <a:latin typeface="Arial" pitchFamily="34" charset="0"/>
                <a:cs typeface="Arial" pitchFamily="34" charset="0"/>
              </a:endParaRPr>
            </a:p>
          </p:txBody>
        </p:sp>
        <p:sp>
          <p:nvSpPr>
            <p:cNvPr id="27" name="Rectangle 27"/>
            <p:cNvSpPr>
              <a:spLocks noChangeArrowheads="1"/>
            </p:cNvSpPr>
            <p:nvPr/>
          </p:nvSpPr>
          <p:spPr bwMode="auto">
            <a:xfrm>
              <a:off x="3830840" y="4856308"/>
              <a:ext cx="312150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0000"/>
                  </a:solidFill>
                  <a:effectLst/>
                  <a:latin typeface="Arial" pitchFamily="34" charset="0"/>
                  <a:cs typeface="Arial" pitchFamily="34" charset="0"/>
                </a:rPr>
                <a:t>Root Hinge deployment has high passive damping</a:t>
              </a:r>
              <a:endParaRPr kumimoji="0" lang="en-US" altLang="en-US" sz="3200" b="0" i="0" u="none" strike="noStrike" cap="none" normalizeH="0" baseline="0" dirty="0" smtClean="0">
                <a:ln>
                  <a:noFill/>
                </a:ln>
                <a:solidFill>
                  <a:schemeClr val="tx1"/>
                </a:solidFill>
                <a:effectLst/>
                <a:latin typeface="Arial" pitchFamily="34" charset="0"/>
                <a:cs typeface="Arial" pitchFamily="34" charset="0"/>
              </a:endParaRPr>
            </a:p>
          </p:txBody>
        </p:sp>
        <p:sp>
          <p:nvSpPr>
            <p:cNvPr id="28" name="Rectangle 28"/>
            <p:cNvSpPr>
              <a:spLocks noChangeArrowheads="1"/>
            </p:cNvSpPr>
            <p:nvPr/>
          </p:nvSpPr>
          <p:spPr bwMode="auto">
            <a:xfrm>
              <a:off x="3772504" y="5042535"/>
              <a:ext cx="5450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Arial" pitchFamily="34" charset="0"/>
                  <a:cs typeface="Arial" pitchFamily="34" charset="0"/>
                </a:rPr>
                <a:t>•</a:t>
              </a:r>
              <a:endParaRPr kumimoji="0" lang="en-US" altLang="en-US" sz="3200" b="0" i="0" u="none" strike="noStrike" cap="none" normalizeH="0" baseline="0" smtClean="0">
                <a:ln>
                  <a:noFill/>
                </a:ln>
                <a:solidFill>
                  <a:schemeClr val="tx1"/>
                </a:solidFill>
                <a:effectLst/>
                <a:latin typeface="Arial" pitchFamily="34" charset="0"/>
                <a:cs typeface="Arial" pitchFamily="34" charset="0"/>
              </a:endParaRPr>
            </a:p>
          </p:txBody>
        </p:sp>
        <p:sp>
          <p:nvSpPr>
            <p:cNvPr id="29" name="Rectangle 29"/>
            <p:cNvSpPr>
              <a:spLocks noChangeArrowheads="1"/>
            </p:cNvSpPr>
            <p:nvPr/>
          </p:nvSpPr>
          <p:spPr bwMode="auto">
            <a:xfrm>
              <a:off x="3830840" y="5042535"/>
              <a:ext cx="333688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0000"/>
                  </a:solidFill>
                  <a:effectLst/>
                  <a:latin typeface="Arial" pitchFamily="34" charset="0"/>
                  <a:cs typeface="Arial" pitchFamily="34" charset="0"/>
                </a:rPr>
                <a:t>Active rotation damping option available using STEM </a:t>
              </a:r>
              <a:endParaRPr kumimoji="0" lang="en-US" altLang="en-US" sz="3200" b="0" i="0" u="none" strike="noStrike" cap="none" normalizeH="0" baseline="0" dirty="0" smtClean="0">
                <a:ln>
                  <a:noFill/>
                </a:ln>
                <a:solidFill>
                  <a:schemeClr val="tx1"/>
                </a:solidFill>
                <a:effectLst/>
                <a:latin typeface="Arial" pitchFamily="34" charset="0"/>
                <a:cs typeface="Arial" pitchFamily="34" charset="0"/>
              </a:endParaRPr>
            </a:p>
          </p:txBody>
        </p:sp>
        <p:sp>
          <p:nvSpPr>
            <p:cNvPr id="31" name="Rectangle 31"/>
            <p:cNvSpPr>
              <a:spLocks noChangeArrowheads="1"/>
            </p:cNvSpPr>
            <p:nvPr/>
          </p:nvSpPr>
          <p:spPr bwMode="auto">
            <a:xfrm>
              <a:off x="3772504" y="5239981"/>
              <a:ext cx="5450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Arial" pitchFamily="34" charset="0"/>
                  <a:cs typeface="Arial" pitchFamily="34" charset="0"/>
                </a:rPr>
                <a:t>•</a:t>
              </a:r>
              <a:endParaRPr kumimoji="0" lang="en-US" altLang="en-US" sz="3200" b="0" i="0" u="none" strike="noStrike" cap="none" normalizeH="0" baseline="0" smtClean="0">
                <a:ln>
                  <a:noFill/>
                </a:ln>
                <a:solidFill>
                  <a:schemeClr val="tx1"/>
                </a:solidFill>
                <a:effectLst/>
                <a:latin typeface="Arial" pitchFamily="34" charset="0"/>
                <a:cs typeface="Arial" pitchFamily="34" charset="0"/>
              </a:endParaRPr>
            </a:p>
          </p:txBody>
        </p:sp>
        <p:sp>
          <p:nvSpPr>
            <p:cNvPr id="6144" name="Rectangle 32"/>
            <p:cNvSpPr>
              <a:spLocks noChangeArrowheads="1"/>
            </p:cNvSpPr>
            <p:nvPr/>
          </p:nvSpPr>
          <p:spPr bwMode="auto">
            <a:xfrm>
              <a:off x="3830840" y="5239981"/>
              <a:ext cx="279701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err="1" smtClean="0">
                  <a:ln>
                    <a:noFill/>
                  </a:ln>
                  <a:solidFill>
                    <a:srgbClr val="000000"/>
                  </a:solidFill>
                  <a:effectLst/>
                  <a:latin typeface="Arial" pitchFamily="34" charset="0"/>
                  <a:cs typeface="Arial" pitchFamily="34" charset="0"/>
                </a:rPr>
                <a:t>Gearmotor</a:t>
              </a:r>
              <a:r>
                <a:rPr kumimoji="0" lang="en-US" altLang="en-US" sz="1200" b="0" i="0" u="none" strike="noStrike" cap="none" normalizeH="0" baseline="0" dirty="0" smtClean="0">
                  <a:ln>
                    <a:noFill/>
                  </a:ln>
                  <a:solidFill>
                    <a:srgbClr val="000000"/>
                  </a:solidFill>
                  <a:effectLst/>
                  <a:latin typeface="Arial" pitchFamily="34" charset="0"/>
                  <a:cs typeface="Arial" pitchFamily="34" charset="0"/>
                </a:rPr>
                <a:t> rotation of the hinge an open trade</a:t>
              </a:r>
              <a:endParaRPr kumimoji="0" lang="en-US" altLang="en-US" sz="3200" b="0" i="0" u="none" strike="noStrike" cap="none" normalizeH="0" baseline="0" dirty="0" smtClean="0">
                <a:ln>
                  <a:noFill/>
                </a:ln>
                <a:solidFill>
                  <a:schemeClr val="tx1"/>
                </a:solidFill>
                <a:effectLst/>
                <a:latin typeface="Arial" pitchFamily="34" charset="0"/>
                <a:cs typeface="Arial" pitchFamily="34" charset="0"/>
              </a:endParaRPr>
            </a:p>
          </p:txBody>
        </p:sp>
        <p:sp>
          <p:nvSpPr>
            <p:cNvPr id="6145" name="Rectangle 33"/>
            <p:cNvSpPr>
              <a:spLocks noChangeArrowheads="1"/>
            </p:cNvSpPr>
            <p:nvPr/>
          </p:nvSpPr>
          <p:spPr bwMode="auto">
            <a:xfrm>
              <a:off x="3772504" y="5426207"/>
              <a:ext cx="5450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Arial" pitchFamily="34" charset="0"/>
                  <a:cs typeface="Arial" pitchFamily="34" charset="0"/>
                </a:rPr>
                <a:t>•</a:t>
              </a:r>
              <a:endParaRPr kumimoji="0" lang="en-US" altLang="en-US" sz="3200" b="0" i="0" u="none" strike="noStrike" cap="none" normalizeH="0" baseline="0" smtClean="0">
                <a:ln>
                  <a:noFill/>
                </a:ln>
                <a:solidFill>
                  <a:schemeClr val="tx1"/>
                </a:solidFill>
                <a:effectLst/>
                <a:latin typeface="Arial" pitchFamily="34" charset="0"/>
                <a:cs typeface="Arial" pitchFamily="34" charset="0"/>
              </a:endParaRPr>
            </a:p>
          </p:txBody>
        </p:sp>
        <p:sp>
          <p:nvSpPr>
            <p:cNvPr id="6146" name="Rectangle 34"/>
            <p:cNvSpPr>
              <a:spLocks noChangeArrowheads="1"/>
            </p:cNvSpPr>
            <p:nvPr/>
          </p:nvSpPr>
          <p:spPr bwMode="auto">
            <a:xfrm>
              <a:off x="3830840" y="5426207"/>
              <a:ext cx="286409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0000"/>
                  </a:solidFill>
                  <a:effectLst/>
                  <a:latin typeface="Arial" pitchFamily="34" charset="0"/>
                  <a:cs typeface="Arial" pitchFamily="34" charset="0"/>
                </a:rPr>
                <a:t>Positive Root Hinge latching against hard stop</a:t>
              </a:r>
              <a:endParaRPr kumimoji="0" lang="en-US" altLang="en-US" sz="3200" b="0" i="0" u="none" strike="noStrike" cap="none" normalizeH="0" baseline="0" dirty="0" smtClean="0">
                <a:ln>
                  <a:noFill/>
                </a:ln>
                <a:solidFill>
                  <a:schemeClr val="tx1"/>
                </a:solidFill>
                <a:effectLst/>
                <a:latin typeface="Arial" pitchFamily="34" charset="0"/>
                <a:cs typeface="Arial" pitchFamily="34" charset="0"/>
              </a:endParaRPr>
            </a:p>
          </p:txBody>
        </p:sp>
      </p:grpSp>
      <p:sp>
        <p:nvSpPr>
          <p:cNvPr id="6147" name="Rectangle 35"/>
          <p:cNvSpPr>
            <a:spLocks noChangeArrowheads="1"/>
          </p:cNvSpPr>
          <p:nvPr/>
        </p:nvSpPr>
        <p:spPr bwMode="auto">
          <a:xfrm>
            <a:off x="3752311" y="1573780"/>
            <a:ext cx="404758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0000"/>
                </a:solidFill>
                <a:effectLst/>
                <a:latin typeface="Arial" pitchFamily="34" charset="0"/>
                <a:cs typeface="Arial" pitchFamily="34" charset="0"/>
              </a:rPr>
              <a:t>Initial </a:t>
            </a:r>
            <a:r>
              <a:rPr kumimoji="0" lang="en-US" altLang="en-US" sz="1200" b="0" i="0" u="none" strike="noStrike" cap="none" normalizeH="0" baseline="0" dirty="0" err="1" smtClean="0">
                <a:ln>
                  <a:noFill/>
                </a:ln>
                <a:solidFill>
                  <a:srgbClr val="000000"/>
                </a:solidFill>
                <a:effectLst/>
                <a:latin typeface="Arial" pitchFamily="34" charset="0"/>
                <a:cs typeface="Arial" pitchFamily="34" charset="0"/>
              </a:rPr>
              <a:t>Starshade</a:t>
            </a:r>
            <a:r>
              <a:rPr kumimoji="0" lang="en-US" altLang="en-US" sz="1200" b="0" i="0" u="none" strike="noStrike" cap="none" normalizeH="0" baseline="0" dirty="0" smtClean="0">
                <a:ln>
                  <a:noFill/>
                </a:ln>
                <a:solidFill>
                  <a:srgbClr val="000000"/>
                </a:solidFill>
                <a:effectLst/>
                <a:latin typeface="Arial" pitchFamily="34" charset="0"/>
                <a:cs typeface="Arial" pitchFamily="34" charset="0"/>
              </a:rPr>
              <a:t> “blooming” during </a:t>
            </a:r>
            <a:r>
              <a:rPr lang="en-US" altLang="en-US" sz="1200" dirty="0">
                <a:solidFill>
                  <a:srgbClr val="000000"/>
                </a:solidFill>
              </a:rPr>
              <a:t>r</a:t>
            </a:r>
            <a:r>
              <a:rPr kumimoji="0" lang="en-US" altLang="en-US" sz="1200" b="0" i="0" u="none" strike="noStrike" cap="none" normalizeH="0" baseline="0" dirty="0" smtClean="0">
                <a:ln>
                  <a:noFill/>
                </a:ln>
                <a:solidFill>
                  <a:srgbClr val="000000"/>
                </a:solidFill>
                <a:effectLst/>
                <a:latin typeface="Arial" pitchFamily="34" charset="0"/>
                <a:cs typeface="Arial" pitchFamily="34" charset="0"/>
              </a:rPr>
              <a:t>oot hinge deployment</a:t>
            </a:r>
            <a:endParaRPr kumimoji="0" lang="en-US" altLang="en-US" sz="3200" b="0" i="0" u="none" strike="noStrike" cap="none" normalizeH="0" baseline="0" dirty="0" smtClean="0">
              <a:ln>
                <a:noFill/>
              </a:ln>
              <a:solidFill>
                <a:schemeClr val="tx1"/>
              </a:solidFill>
              <a:effectLst/>
              <a:latin typeface="Arial" pitchFamily="34" charset="0"/>
              <a:cs typeface="Arial" pitchFamily="34" charset="0"/>
            </a:endParaRPr>
          </a:p>
        </p:txBody>
      </p:sp>
      <p:sp>
        <p:nvSpPr>
          <p:cNvPr id="41" name="Rectangle 40"/>
          <p:cNvSpPr/>
          <p:nvPr/>
        </p:nvSpPr>
        <p:spPr>
          <a:xfrm>
            <a:off x="738854" y="1561356"/>
            <a:ext cx="364050" cy="373079"/>
          </a:xfrm>
          <a:prstGeom prst="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a:r>
              <a:rPr lang="en-US" sz="1400" dirty="0" smtClean="0"/>
              <a:t>2</a:t>
            </a:r>
            <a:endParaRPr lang="en-US" sz="1400" dirty="0"/>
          </a:p>
        </p:txBody>
      </p:sp>
      <p:sp>
        <p:nvSpPr>
          <p:cNvPr id="43" name="Rectangle 42"/>
          <p:cNvSpPr/>
          <p:nvPr/>
        </p:nvSpPr>
        <p:spPr>
          <a:xfrm>
            <a:off x="7766303" y="4034135"/>
            <a:ext cx="364050" cy="373079"/>
          </a:xfrm>
          <a:prstGeom prst="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a:r>
              <a:rPr lang="en-US" sz="1400" dirty="0" smtClean="0"/>
              <a:t>3</a:t>
            </a:r>
            <a:endParaRPr lang="en-US" sz="1400" dirty="0"/>
          </a:p>
        </p:txBody>
      </p:sp>
      <p:sp>
        <p:nvSpPr>
          <p:cNvPr id="30" name="TextBox 29"/>
          <p:cNvSpPr txBox="1"/>
          <p:nvPr/>
        </p:nvSpPr>
        <p:spPr>
          <a:xfrm>
            <a:off x="2414585" y="6657945"/>
            <a:ext cx="4414837" cy="200055"/>
          </a:xfrm>
          <a:prstGeom prst="rect">
            <a:avLst/>
          </a:prstGeom>
          <a:noFill/>
        </p:spPr>
        <p:txBody>
          <a:bodyPr wrap="square" rtlCol="0">
            <a:spAutoFit/>
          </a:bodyPr>
          <a:lstStyle/>
          <a:p>
            <a:pPr algn="ctr"/>
            <a:r>
              <a:rPr lang="en-US" sz="700" dirty="0" smtClean="0">
                <a:latin typeface="Arial" pitchFamily="34" charset="0"/>
                <a:cs typeface="Arial" pitchFamily="34" charset="0"/>
              </a:rPr>
              <a:t>Approved for public release; NGAS 16-0337 dated 2/18/16.</a:t>
            </a:r>
            <a:endParaRPr lang="en-US" sz="700" dirty="0">
              <a:latin typeface="Arial" pitchFamily="34" charset="0"/>
              <a:cs typeface="Arial" pitchFamily="34" charset="0"/>
            </a:endParaRPr>
          </a:p>
        </p:txBody>
      </p:sp>
    </p:spTree>
    <p:extLst>
      <p:ext uri="{BB962C8B-B14F-4D97-AF65-F5344CB8AC3E}">
        <p14:creationId xmlns:p14="http://schemas.microsoft.com/office/powerpoint/2010/main" val="190932832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Deployment Motion 4 of 4: Stem Deployment</a:t>
            </a:r>
            <a:endParaRPr lang="en-US" dirty="0"/>
          </a:p>
        </p:txBody>
      </p:sp>
      <p:sp>
        <p:nvSpPr>
          <p:cNvPr id="4" name="Slide Number Placeholder 3"/>
          <p:cNvSpPr>
            <a:spLocks noGrp="1"/>
          </p:cNvSpPr>
          <p:nvPr>
            <p:ph type="sldNum" sz="quarter" idx="11"/>
          </p:nvPr>
        </p:nvSpPr>
        <p:spPr/>
        <p:txBody>
          <a:bodyPr/>
          <a:lstStyle/>
          <a:p>
            <a:fld id="{F6EFC63E-F8D9-44BB-A462-AC735E845F95}" type="slidenum">
              <a:rPr lang="en-US" smtClean="0"/>
              <a:pPr/>
              <a:t>22</a:t>
            </a:fld>
            <a:endParaRPr lang="en-US"/>
          </a:p>
        </p:txBody>
      </p:sp>
      <p:grpSp>
        <p:nvGrpSpPr>
          <p:cNvPr id="6" name="Group 4"/>
          <p:cNvGrpSpPr>
            <a:grpSpLocks noChangeAspect="1"/>
          </p:cNvGrpSpPr>
          <p:nvPr/>
        </p:nvGrpSpPr>
        <p:grpSpPr bwMode="auto">
          <a:xfrm>
            <a:off x="137300" y="1076532"/>
            <a:ext cx="8946185" cy="5295480"/>
            <a:chOff x="1146" y="1073"/>
            <a:chExt cx="3889" cy="2302"/>
          </a:xfrm>
        </p:grpSpPr>
        <p:sp>
          <p:nvSpPr>
            <p:cNvPr id="7" name="AutoShape 3"/>
            <p:cNvSpPr>
              <a:spLocks noChangeAspect="1" noChangeArrowheads="1" noTextEdit="1"/>
            </p:cNvSpPr>
            <p:nvPr/>
          </p:nvSpPr>
          <p:spPr bwMode="auto">
            <a:xfrm>
              <a:off x="1146" y="1073"/>
              <a:ext cx="3468" cy="2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717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7" y="2112"/>
              <a:ext cx="1928" cy="1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5" y="1528"/>
              <a:ext cx="1242" cy="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5" y="2147"/>
              <a:ext cx="1528" cy="1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0"/>
            <p:cNvSpPr>
              <a:spLocks noChangeArrowheads="1"/>
            </p:cNvSpPr>
            <p:nvPr/>
          </p:nvSpPr>
          <p:spPr bwMode="auto">
            <a:xfrm>
              <a:off x="1692" y="3176"/>
              <a:ext cx="849" cy="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0000"/>
                  </a:solidFill>
                  <a:effectLst/>
                  <a:latin typeface="Arial" pitchFamily="34" charset="0"/>
                  <a:cs typeface="Arial" pitchFamily="34" charset="0"/>
                </a:rPr>
                <a:t>2</a:t>
              </a:r>
              <a:r>
                <a:rPr kumimoji="0" lang="en-US" altLang="en-US" sz="1200" b="0" i="0" u="none" strike="noStrike" cap="none" normalizeH="0" baseline="30000" dirty="0" smtClean="0">
                  <a:ln>
                    <a:noFill/>
                  </a:ln>
                  <a:solidFill>
                    <a:srgbClr val="000000"/>
                  </a:solidFill>
                  <a:effectLst/>
                  <a:latin typeface="Arial" pitchFamily="34" charset="0"/>
                  <a:cs typeface="Arial" pitchFamily="34" charset="0"/>
                </a:rPr>
                <a:t>nd</a:t>
              </a:r>
              <a:r>
                <a:rPr kumimoji="0" lang="en-US" altLang="en-US" sz="1200" b="0" i="0" u="none" strike="noStrike" cap="none" normalizeH="0" baseline="0" dirty="0" smtClean="0">
                  <a:ln>
                    <a:noFill/>
                  </a:ln>
                  <a:solidFill>
                    <a:srgbClr val="000000"/>
                  </a:solidFill>
                  <a:effectLst/>
                  <a:latin typeface="Arial" pitchFamily="34" charset="0"/>
                  <a:cs typeface="Arial" pitchFamily="34" charset="0"/>
                </a:rPr>
                <a:t> and 3</a:t>
              </a:r>
              <a:r>
                <a:rPr kumimoji="0" lang="en-US" altLang="en-US" sz="1200" b="0" i="0" u="none" strike="noStrike" cap="none" normalizeH="0" baseline="30000" dirty="0" smtClean="0">
                  <a:ln>
                    <a:noFill/>
                  </a:ln>
                  <a:solidFill>
                    <a:srgbClr val="000000"/>
                  </a:solidFill>
                  <a:effectLst/>
                  <a:latin typeface="Arial" pitchFamily="34" charset="0"/>
                  <a:cs typeface="Arial" pitchFamily="34" charset="0"/>
                </a:rPr>
                <a:t>rd</a:t>
              </a:r>
              <a:r>
                <a:rPr kumimoji="0" lang="en-US" altLang="en-US" sz="1200" b="0" i="0" u="none" strike="noStrike" cap="none" normalizeH="0" baseline="0" dirty="0" smtClean="0">
                  <a:ln>
                    <a:noFill/>
                  </a:ln>
                  <a:solidFill>
                    <a:srgbClr val="000000"/>
                  </a:solidFill>
                  <a:effectLst/>
                  <a:latin typeface="Arial" pitchFamily="34" charset="0"/>
                  <a:cs typeface="Arial" pitchFamily="34" charset="0"/>
                </a:rPr>
                <a:t> hinge lines unfold</a:t>
              </a:r>
              <a:endParaRPr kumimoji="0" lang="en-US" altLang="en-US"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Rectangle 11"/>
            <p:cNvSpPr>
              <a:spLocks noChangeArrowheads="1"/>
            </p:cNvSpPr>
            <p:nvPr/>
          </p:nvSpPr>
          <p:spPr bwMode="auto">
            <a:xfrm>
              <a:off x="3610" y="3301"/>
              <a:ext cx="89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1100" dirty="0" smtClean="0">
                  <a:solidFill>
                    <a:srgbClr val="000000"/>
                  </a:solidFill>
                </a:rPr>
                <a:t>Valleys close to maximum extent</a:t>
              </a:r>
              <a:endParaRPr kumimoji="0" lang="en-US" altLang="en-US" sz="3200" b="0" i="0" u="none" strike="noStrike" cap="none" normalizeH="0" baseline="0" dirty="0" smtClean="0">
                <a:ln>
                  <a:noFill/>
                </a:ln>
                <a:solidFill>
                  <a:schemeClr val="tx1"/>
                </a:solidFill>
                <a:effectLst/>
                <a:latin typeface="Arial" pitchFamily="34" charset="0"/>
                <a:cs typeface="Arial" pitchFamily="34" charset="0"/>
              </a:endParaRPr>
            </a:p>
          </p:txBody>
        </p:sp>
        <p:sp>
          <p:nvSpPr>
            <p:cNvPr id="13" name="Rectangle 13"/>
            <p:cNvSpPr>
              <a:spLocks noChangeArrowheads="1"/>
            </p:cNvSpPr>
            <p:nvPr/>
          </p:nvSpPr>
          <p:spPr bwMode="auto">
            <a:xfrm>
              <a:off x="2056" y="1096"/>
              <a:ext cx="1969" cy="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err="1" smtClean="0">
                  <a:ln>
                    <a:noFill/>
                  </a:ln>
                  <a:solidFill>
                    <a:srgbClr val="000000"/>
                  </a:solidFill>
                  <a:effectLst/>
                  <a:latin typeface="Arial" pitchFamily="34" charset="0"/>
                  <a:cs typeface="Arial" pitchFamily="34" charset="0"/>
                </a:rPr>
                <a:t>Starshade</a:t>
              </a:r>
              <a:r>
                <a:rPr kumimoji="0" lang="en-US" altLang="en-US" sz="1200" b="0" i="0" u="none" strike="noStrike" cap="none" normalizeH="0" baseline="0" dirty="0" smtClean="0">
                  <a:ln>
                    <a:noFill/>
                  </a:ln>
                  <a:solidFill>
                    <a:srgbClr val="000000"/>
                  </a:solidFill>
                  <a:effectLst/>
                  <a:latin typeface="Arial" pitchFamily="34" charset="0"/>
                  <a:cs typeface="Arial" pitchFamily="34" charset="0"/>
                </a:rPr>
                <a:t> unfolds, driven by STEM Drives &amp; Panel Hinge Springs</a:t>
              </a:r>
              <a:endParaRPr kumimoji="0" lang="en-US" altLang="en-US" sz="3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7182" name="Picture 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6" y="1273"/>
              <a:ext cx="1239" cy="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33501" y="1706205"/>
            <a:ext cx="2331311" cy="126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p:cNvSpPr/>
          <p:nvPr/>
        </p:nvSpPr>
        <p:spPr>
          <a:xfrm>
            <a:off x="1433501" y="1553972"/>
            <a:ext cx="364050" cy="373079"/>
          </a:xfrm>
          <a:prstGeom prst="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a:r>
              <a:rPr lang="en-US" sz="1400" dirty="0" smtClean="0"/>
              <a:t>4a</a:t>
            </a:r>
            <a:endParaRPr lang="en-US" sz="1400" dirty="0"/>
          </a:p>
        </p:txBody>
      </p:sp>
      <p:sp>
        <p:nvSpPr>
          <p:cNvPr id="25" name="Rectangle 24"/>
          <p:cNvSpPr/>
          <p:nvPr/>
        </p:nvSpPr>
        <p:spPr>
          <a:xfrm>
            <a:off x="5658792" y="1553972"/>
            <a:ext cx="364050" cy="373079"/>
          </a:xfrm>
          <a:prstGeom prst="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a:r>
              <a:rPr lang="en-US" sz="1400" dirty="0" smtClean="0"/>
              <a:t>4b</a:t>
            </a:r>
            <a:endParaRPr lang="en-US" sz="1400" dirty="0"/>
          </a:p>
        </p:txBody>
      </p:sp>
      <p:sp>
        <p:nvSpPr>
          <p:cNvPr id="26" name="Rectangle 13"/>
          <p:cNvSpPr>
            <a:spLocks noChangeArrowheads="1"/>
          </p:cNvSpPr>
          <p:nvPr/>
        </p:nvSpPr>
        <p:spPr bwMode="auto">
          <a:xfrm>
            <a:off x="6598088" y="3142440"/>
            <a:ext cx="132225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0000"/>
                </a:solidFill>
                <a:effectLst/>
                <a:latin typeface="Arial" pitchFamily="34" charset="0"/>
                <a:cs typeface="Arial" pitchFamily="34" charset="0"/>
              </a:rPr>
              <a:t>Petals lie flat</a:t>
            </a:r>
            <a:endParaRPr kumimoji="0" lang="en-US" altLang="en-US"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27" name="Rectangle 26"/>
          <p:cNvSpPr/>
          <p:nvPr/>
        </p:nvSpPr>
        <p:spPr>
          <a:xfrm>
            <a:off x="856412" y="3647139"/>
            <a:ext cx="364050" cy="373079"/>
          </a:xfrm>
          <a:prstGeom prst="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a:r>
              <a:rPr lang="en-US" sz="1400" dirty="0" smtClean="0"/>
              <a:t>4c</a:t>
            </a:r>
            <a:endParaRPr lang="en-US" sz="1400" dirty="0"/>
          </a:p>
        </p:txBody>
      </p:sp>
      <p:sp>
        <p:nvSpPr>
          <p:cNvPr id="28" name="Rectangle 27"/>
          <p:cNvSpPr/>
          <p:nvPr/>
        </p:nvSpPr>
        <p:spPr>
          <a:xfrm>
            <a:off x="4983653" y="3579027"/>
            <a:ext cx="364050" cy="373079"/>
          </a:xfrm>
          <a:prstGeom prst="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a:r>
              <a:rPr lang="en-US" sz="1400" dirty="0" smtClean="0"/>
              <a:t>4d</a:t>
            </a:r>
            <a:endParaRPr lang="en-US" sz="1400" dirty="0"/>
          </a:p>
        </p:txBody>
      </p:sp>
      <p:sp>
        <p:nvSpPr>
          <p:cNvPr id="19" name="TextBox 18"/>
          <p:cNvSpPr txBox="1"/>
          <p:nvPr/>
        </p:nvSpPr>
        <p:spPr>
          <a:xfrm>
            <a:off x="2414585" y="6657945"/>
            <a:ext cx="4414837" cy="200055"/>
          </a:xfrm>
          <a:prstGeom prst="rect">
            <a:avLst/>
          </a:prstGeom>
          <a:noFill/>
        </p:spPr>
        <p:txBody>
          <a:bodyPr wrap="square" rtlCol="0">
            <a:spAutoFit/>
          </a:bodyPr>
          <a:lstStyle/>
          <a:p>
            <a:pPr algn="ctr"/>
            <a:r>
              <a:rPr lang="en-US" sz="700" dirty="0" smtClean="0">
                <a:latin typeface="Arial" pitchFamily="34" charset="0"/>
                <a:cs typeface="Arial" pitchFamily="34" charset="0"/>
              </a:rPr>
              <a:t>Approved for public release; NGAS 16-0337 dated 2/18/16.</a:t>
            </a:r>
            <a:endParaRPr lang="en-US" sz="700" dirty="0">
              <a:latin typeface="Arial" pitchFamily="34" charset="0"/>
              <a:cs typeface="Arial" pitchFamily="34" charset="0"/>
            </a:endParaRPr>
          </a:p>
        </p:txBody>
      </p:sp>
    </p:spTree>
    <p:extLst>
      <p:ext uri="{BB962C8B-B14F-4D97-AF65-F5344CB8AC3E}">
        <p14:creationId xmlns:p14="http://schemas.microsoft.com/office/powerpoint/2010/main" val="217043097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Configuration: Full Stem Deployment</a:t>
            </a:r>
            <a:endParaRPr lang="en-US" dirty="0"/>
          </a:p>
        </p:txBody>
      </p:sp>
      <p:sp>
        <p:nvSpPr>
          <p:cNvPr id="4" name="Slide Number Placeholder 3"/>
          <p:cNvSpPr>
            <a:spLocks noGrp="1"/>
          </p:cNvSpPr>
          <p:nvPr>
            <p:ph type="sldNum" sz="quarter" idx="11"/>
          </p:nvPr>
        </p:nvSpPr>
        <p:spPr/>
        <p:txBody>
          <a:bodyPr/>
          <a:lstStyle/>
          <a:p>
            <a:fld id="{F6EFC63E-F8D9-44BB-A462-AC735E845F95}" type="slidenum">
              <a:rPr lang="en-US" smtClean="0"/>
              <a:pPr/>
              <a:t>23</a:t>
            </a:fld>
            <a:endParaRPr lang="en-US"/>
          </a:p>
        </p:txBody>
      </p:sp>
      <p:sp>
        <p:nvSpPr>
          <p:cNvPr id="7" name="AutoShape 3"/>
          <p:cNvSpPr>
            <a:spLocks noChangeAspect="1" noChangeArrowheads="1" noTextEdit="1"/>
          </p:cNvSpPr>
          <p:nvPr/>
        </p:nvSpPr>
        <p:spPr bwMode="auto">
          <a:xfrm>
            <a:off x="886409" y="1194318"/>
            <a:ext cx="7469770" cy="5132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819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5158" y="3748636"/>
            <a:ext cx="5103866" cy="2497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0259" y="1201473"/>
            <a:ext cx="4636409" cy="2692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reeform 8"/>
          <p:cNvSpPr>
            <a:spLocks noEditPoints="1"/>
          </p:cNvSpPr>
          <p:nvPr/>
        </p:nvSpPr>
        <p:spPr bwMode="auto">
          <a:xfrm>
            <a:off x="3018585" y="3765331"/>
            <a:ext cx="677335" cy="1857903"/>
          </a:xfrm>
          <a:custGeom>
            <a:avLst/>
            <a:gdLst>
              <a:gd name="T0" fmla="*/ 173 w 284"/>
              <a:gd name="T1" fmla="*/ 776 h 779"/>
              <a:gd name="T2" fmla="*/ 284 w 284"/>
              <a:gd name="T3" fmla="*/ 776 h 779"/>
              <a:gd name="T4" fmla="*/ 281 w 284"/>
              <a:gd name="T5" fmla="*/ 779 h 779"/>
              <a:gd name="T6" fmla="*/ 7 w 284"/>
              <a:gd name="T7" fmla="*/ 20 h 779"/>
              <a:gd name="T8" fmla="*/ 10 w 284"/>
              <a:gd name="T9" fmla="*/ 20 h 779"/>
              <a:gd name="T10" fmla="*/ 284 w 284"/>
              <a:gd name="T11" fmla="*/ 779 h 779"/>
              <a:gd name="T12" fmla="*/ 284 w 284"/>
              <a:gd name="T13" fmla="*/ 779 h 779"/>
              <a:gd name="T14" fmla="*/ 284 w 284"/>
              <a:gd name="T15" fmla="*/ 779 h 779"/>
              <a:gd name="T16" fmla="*/ 173 w 284"/>
              <a:gd name="T17" fmla="*/ 779 h 779"/>
              <a:gd name="T18" fmla="*/ 173 w 284"/>
              <a:gd name="T19" fmla="*/ 776 h 779"/>
              <a:gd name="T20" fmla="*/ 0 w 284"/>
              <a:gd name="T21" fmla="*/ 30 h 779"/>
              <a:gd name="T22" fmla="*/ 3 w 284"/>
              <a:gd name="T23" fmla="*/ 0 h 779"/>
              <a:gd name="T24" fmla="*/ 24 w 284"/>
              <a:gd name="T25" fmla="*/ 20 h 779"/>
              <a:gd name="T26" fmla="*/ 0 w 284"/>
              <a:gd name="T27" fmla="*/ 30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4" h="779">
                <a:moveTo>
                  <a:pt x="173" y="776"/>
                </a:moveTo>
                <a:lnTo>
                  <a:pt x="284" y="776"/>
                </a:lnTo>
                <a:lnTo>
                  <a:pt x="281" y="779"/>
                </a:lnTo>
                <a:lnTo>
                  <a:pt x="7" y="20"/>
                </a:lnTo>
                <a:lnTo>
                  <a:pt x="10" y="20"/>
                </a:lnTo>
                <a:lnTo>
                  <a:pt x="284" y="779"/>
                </a:lnTo>
                <a:lnTo>
                  <a:pt x="284" y="779"/>
                </a:lnTo>
                <a:lnTo>
                  <a:pt x="284" y="779"/>
                </a:lnTo>
                <a:lnTo>
                  <a:pt x="173" y="779"/>
                </a:lnTo>
                <a:lnTo>
                  <a:pt x="173" y="776"/>
                </a:lnTo>
                <a:close/>
                <a:moveTo>
                  <a:pt x="0" y="30"/>
                </a:moveTo>
                <a:lnTo>
                  <a:pt x="3" y="0"/>
                </a:lnTo>
                <a:lnTo>
                  <a:pt x="24" y="20"/>
                </a:lnTo>
                <a:lnTo>
                  <a:pt x="0" y="3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Rectangle 9"/>
          <p:cNvSpPr>
            <a:spLocks noChangeArrowheads="1"/>
          </p:cNvSpPr>
          <p:nvPr/>
        </p:nvSpPr>
        <p:spPr bwMode="auto">
          <a:xfrm>
            <a:off x="343266" y="5231010"/>
            <a:ext cx="290189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lvl="0"/>
            <a:r>
              <a:rPr kumimoji="0" lang="en-US" altLang="en-US" sz="1200" b="0" i="0" u="none" strike="noStrike" cap="none" normalizeH="0" baseline="0" dirty="0" smtClean="0">
                <a:ln>
                  <a:noFill/>
                </a:ln>
                <a:solidFill>
                  <a:srgbClr val="000000"/>
                </a:solidFill>
                <a:effectLst/>
                <a:latin typeface="Arial" pitchFamily="34" charset="0"/>
                <a:cs typeface="Arial" pitchFamily="34" charset="0"/>
              </a:rPr>
              <a:t>Radial Boom deployment completes </a:t>
            </a:r>
            <a:r>
              <a:rPr lang="en-US" altLang="en-US" sz="1200" dirty="0">
                <a:solidFill>
                  <a:srgbClr val="000000"/>
                </a:solidFill>
              </a:rPr>
              <a:t>by </a:t>
            </a:r>
            <a:r>
              <a:rPr lang="en-US" altLang="en-US" sz="1200" dirty="0" smtClean="0">
                <a:solidFill>
                  <a:srgbClr val="000000"/>
                </a:solidFill>
              </a:rPr>
              <a:t>latching final stage out </a:t>
            </a:r>
            <a:r>
              <a:rPr lang="en-US" altLang="en-US" sz="1200" dirty="0">
                <a:solidFill>
                  <a:srgbClr val="000000"/>
                </a:solidFill>
              </a:rPr>
              <a:t>and p</a:t>
            </a:r>
            <a:r>
              <a:rPr lang="en-US" altLang="en-US" sz="1200" dirty="0" smtClean="0">
                <a:solidFill>
                  <a:srgbClr val="000000"/>
                </a:solidFill>
              </a:rPr>
              <a:t>reloading boom </a:t>
            </a:r>
            <a:r>
              <a:rPr lang="en-US" altLang="en-US" sz="1200" dirty="0">
                <a:solidFill>
                  <a:srgbClr val="000000"/>
                </a:solidFill>
              </a:rPr>
              <a:t>in </a:t>
            </a:r>
            <a:r>
              <a:rPr lang="en-US" altLang="en-US" sz="1200" dirty="0" smtClean="0">
                <a:solidFill>
                  <a:srgbClr val="000000"/>
                </a:solidFill>
              </a:rPr>
              <a:t>compression </a:t>
            </a:r>
            <a:r>
              <a:rPr lang="en-US" altLang="en-US" sz="1200" dirty="0">
                <a:solidFill>
                  <a:srgbClr val="000000"/>
                </a:solidFill>
              </a:rPr>
              <a:t>with </a:t>
            </a:r>
            <a:r>
              <a:rPr lang="en-US" altLang="en-US" sz="1200" dirty="0" smtClean="0">
                <a:solidFill>
                  <a:srgbClr val="000000"/>
                </a:solidFill>
              </a:rPr>
              <a:t>slight bending preload</a:t>
            </a:r>
            <a:r>
              <a:rPr lang="en-US" altLang="en-US" sz="1200" dirty="0">
                <a:solidFill>
                  <a:srgbClr val="000000"/>
                </a:solidFill>
              </a:rPr>
              <a:t>, </a:t>
            </a:r>
            <a:r>
              <a:rPr lang="en-US" altLang="en-US" sz="1200" dirty="0" smtClean="0">
                <a:solidFill>
                  <a:srgbClr val="000000"/>
                </a:solidFill>
              </a:rPr>
              <a:t>Petal </a:t>
            </a:r>
            <a:r>
              <a:rPr lang="en-US" altLang="en-US" sz="1200" dirty="0">
                <a:solidFill>
                  <a:srgbClr val="000000"/>
                </a:solidFill>
              </a:rPr>
              <a:t>Tip </a:t>
            </a:r>
            <a:r>
              <a:rPr lang="en-US" altLang="en-US" sz="1200" dirty="0" smtClean="0">
                <a:solidFill>
                  <a:srgbClr val="000000"/>
                </a:solidFill>
              </a:rPr>
              <a:t>and Edge assemblies in tension</a:t>
            </a:r>
            <a:endParaRPr lang="en-US" altLang="en-US" sz="4000" dirty="0"/>
          </a:p>
        </p:txBody>
      </p:sp>
      <p:sp>
        <p:nvSpPr>
          <p:cNvPr id="15" name="Freeform 14"/>
          <p:cNvSpPr>
            <a:spLocks noEditPoints="1"/>
          </p:cNvSpPr>
          <p:nvPr/>
        </p:nvSpPr>
        <p:spPr bwMode="auto">
          <a:xfrm>
            <a:off x="3695920" y="4790874"/>
            <a:ext cx="1543085" cy="832359"/>
          </a:xfrm>
          <a:custGeom>
            <a:avLst/>
            <a:gdLst>
              <a:gd name="T0" fmla="*/ 0 w 647"/>
              <a:gd name="T1" fmla="*/ 346 h 349"/>
              <a:gd name="T2" fmla="*/ 623 w 647"/>
              <a:gd name="T3" fmla="*/ 10 h 349"/>
              <a:gd name="T4" fmla="*/ 627 w 647"/>
              <a:gd name="T5" fmla="*/ 14 h 349"/>
              <a:gd name="T6" fmla="*/ 0 w 647"/>
              <a:gd name="T7" fmla="*/ 349 h 349"/>
              <a:gd name="T8" fmla="*/ 0 w 647"/>
              <a:gd name="T9" fmla="*/ 346 h 349"/>
              <a:gd name="T10" fmla="*/ 617 w 647"/>
              <a:gd name="T11" fmla="*/ 0 h 349"/>
              <a:gd name="T12" fmla="*/ 647 w 647"/>
              <a:gd name="T13" fmla="*/ 0 h 349"/>
              <a:gd name="T14" fmla="*/ 627 w 647"/>
              <a:gd name="T15" fmla="*/ 24 h 349"/>
              <a:gd name="T16" fmla="*/ 617 w 647"/>
              <a:gd name="T17" fmla="*/ 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349">
                <a:moveTo>
                  <a:pt x="0" y="346"/>
                </a:moveTo>
                <a:lnTo>
                  <a:pt x="623" y="10"/>
                </a:lnTo>
                <a:lnTo>
                  <a:pt x="627" y="14"/>
                </a:lnTo>
                <a:lnTo>
                  <a:pt x="0" y="349"/>
                </a:lnTo>
                <a:lnTo>
                  <a:pt x="0" y="346"/>
                </a:lnTo>
                <a:close/>
                <a:moveTo>
                  <a:pt x="617" y="0"/>
                </a:moveTo>
                <a:lnTo>
                  <a:pt x="647" y="0"/>
                </a:lnTo>
                <a:lnTo>
                  <a:pt x="627" y="24"/>
                </a:lnTo>
                <a:lnTo>
                  <a:pt x="61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TextBox 10"/>
          <p:cNvSpPr txBox="1"/>
          <p:nvPr/>
        </p:nvSpPr>
        <p:spPr>
          <a:xfrm>
            <a:off x="2414585" y="6657945"/>
            <a:ext cx="4414837" cy="200055"/>
          </a:xfrm>
          <a:prstGeom prst="rect">
            <a:avLst/>
          </a:prstGeom>
          <a:noFill/>
        </p:spPr>
        <p:txBody>
          <a:bodyPr wrap="square" rtlCol="0">
            <a:spAutoFit/>
          </a:bodyPr>
          <a:lstStyle/>
          <a:p>
            <a:pPr algn="ctr"/>
            <a:r>
              <a:rPr lang="en-US" sz="700" dirty="0" smtClean="0">
                <a:latin typeface="Arial" pitchFamily="34" charset="0"/>
                <a:cs typeface="Arial" pitchFamily="34" charset="0"/>
              </a:rPr>
              <a:t>Approved for public release; NGAS 16-0337 dated 2/18/16.</a:t>
            </a:r>
            <a:endParaRPr lang="en-US" sz="700" dirty="0">
              <a:latin typeface="Arial" pitchFamily="34" charset="0"/>
              <a:cs typeface="Arial" pitchFamily="34" charset="0"/>
            </a:endParaRPr>
          </a:p>
        </p:txBody>
      </p:sp>
    </p:spTree>
    <p:extLst>
      <p:ext uri="{BB962C8B-B14F-4D97-AF65-F5344CB8AC3E}">
        <p14:creationId xmlns:p14="http://schemas.microsoft.com/office/powerpoint/2010/main" val="201441362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Breakdown of a Single Petal</a:t>
            </a:r>
            <a:endParaRPr lang="en-US" dirty="0"/>
          </a:p>
        </p:txBody>
      </p:sp>
      <p:sp>
        <p:nvSpPr>
          <p:cNvPr id="4" name="Slide Number Placeholder 3"/>
          <p:cNvSpPr>
            <a:spLocks noGrp="1"/>
          </p:cNvSpPr>
          <p:nvPr>
            <p:ph type="sldNum" sz="quarter" idx="11"/>
          </p:nvPr>
        </p:nvSpPr>
        <p:spPr/>
        <p:txBody>
          <a:bodyPr/>
          <a:lstStyle/>
          <a:p>
            <a:fld id="{F6EFC63E-F8D9-44BB-A462-AC735E845F95}" type="slidenum">
              <a:rPr lang="en-US" smtClean="0"/>
              <a:pPr/>
              <a:t>24</a:t>
            </a:fld>
            <a:endParaRPr lang="en-US"/>
          </a:p>
        </p:txBody>
      </p:sp>
      <p:grpSp>
        <p:nvGrpSpPr>
          <p:cNvPr id="6" name="Group 4"/>
          <p:cNvGrpSpPr>
            <a:grpSpLocks noChangeAspect="1"/>
          </p:cNvGrpSpPr>
          <p:nvPr/>
        </p:nvGrpSpPr>
        <p:grpSpPr bwMode="auto">
          <a:xfrm>
            <a:off x="-22282" y="2035751"/>
            <a:ext cx="9188577" cy="4731769"/>
            <a:chOff x="192" y="916"/>
            <a:chExt cx="5280" cy="2719"/>
          </a:xfrm>
        </p:grpSpPr>
        <p:sp>
          <p:nvSpPr>
            <p:cNvPr id="7" name="AutoShape 3"/>
            <p:cNvSpPr>
              <a:spLocks noChangeAspect="1" noChangeArrowheads="1" noTextEdit="1"/>
            </p:cNvSpPr>
            <p:nvPr/>
          </p:nvSpPr>
          <p:spPr bwMode="auto">
            <a:xfrm>
              <a:off x="192" y="981"/>
              <a:ext cx="5280" cy="2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331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 y="1044"/>
              <a:ext cx="5263" cy="2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reeform 6"/>
            <p:cNvSpPr>
              <a:spLocks noEditPoints="1"/>
            </p:cNvSpPr>
            <p:nvPr/>
          </p:nvSpPr>
          <p:spPr bwMode="auto">
            <a:xfrm>
              <a:off x="4191" y="3229"/>
              <a:ext cx="669" cy="280"/>
            </a:xfrm>
            <a:custGeom>
              <a:avLst/>
              <a:gdLst>
                <a:gd name="T0" fmla="*/ 663 w 669"/>
                <a:gd name="T1" fmla="*/ 0 h 280"/>
                <a:gd name="T2" fmla="*/ 663 w 669"/>
                <a:gd name="T3" fmla="*/ 6 h 280"/>
                <a:gd name="T4" fmla="*/ 0 w 669"/>
                <a:gd name="T5" fmla="*/ 6 h 280"/>
                <a:gd name="T6" fmla="*/ 5 w 669"/>
                <a:gd name="T7" fmla="*/ 0 h 280"/>
                <a:gd name="T8" fmla="*/ 5 w 669"/>
                <a:gd name="T9" fmla="*/ 274 h 280"/>
                <a:gd name="T10" fmla="*/ 0 w 669"/>
                <a:gd name="T11" fmla="*/ 274 h 280"/>
                <a:gd name="T12" fmla="*/ 663 w 669"/>
                <a:gd name="T13" fmla="*/ 274 h 280"/>
                <a:gd name="T14" fmla="*/ 663 w 669"/>
                <a:gd name="T15" fmla="*/ 274 h 280"/>
                <a:gd name="T16" fmla="*/ 663 w 669"/>
                <a:gd name="T17" fmla="*/ 0 h 280"/>
                <a:gd name="T18" fmla="*/ 669 w 669"/>
                <a:gd name="T19" fmla="*/ 274 h 280"/>
                <a:gd name="T20" fmla="*/ 663 w 669"/>
                <a:gd name="T21" fmla="*/ 280 h 280"/>
                <a:gd name="T22" fmla="*/ 0 w 669"/>
                <a:gd name="T23" fmla="*/ 280 h 280"/>
                <a:gd name="T24" fmla="*/ 0 w 669"/>
                <a:gd name="T25" fmla="*/ 274 h 280"/>
                <a:gd name="T26" fmla="*/ 0 w 669"/>
                <a:gd name="T27" fmla="*/ 0 h 280"/>
                <a:gd name="T28" fmla="*/ 0 w 669"/>
                <a:gd name="T29" fmla="*/ 0 h 280"/>
                <a:gd name="T30" fmla="*/ 663 w 669"/>
                <a:gd name="T31" fmla="*/ 0 h 280"/>
                <a:gd name="T32" fmla="*/ 669 w 669"/>
                <a:gd name="T33" fmla="*/ 0 h 280"/>
                <a:gd name="T34" fmla="*/ 669 w 669"/>
                <a:gd name="T35" fmla="*/ 274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9" h="280">
                  <a:moveTo>
                    <a:pt x="663" y="0"/>
                  </a:moveTo>
                  <a:lnTo>
                    <a:pt x="663" y="6"/>
                  </a:lnTo>
                  <a:lnTo>
                    <a:pt x="0" y="6"/>
                  </a:lnTo>
                  <a:lnTo>
                    <a:pt x="5" y="0"/>
                  </a:lnTo>
                  <a:lnTo>
                    <a:pt x="5" y="274"/>
                  </a:lnTo>
                  <a:lnTo>
                    <a:pt x="0" y="274"/>
                  </a:lnTo>
                  <a:lnTo>
                    <a:pt x="663" y="274"/>
                  </a:lnTo>
                  <a:lnTo>
                    <a:pt x="663" y="274"/>
                  </a:lnTo>
                  <a:lnTo>
                    <a:pt x="663" y="0"/>
                  </a:lnTo>
                  <a:close/>
                  <a:moveTo>
                    <a:pt x="669" y="274"/>
                  </a:moveTo>
                  <a:lnTo>
                    <a:pt x="663" y="280"/>
                  </a:lnTo>
                  <a:lnTo>
                    <a:pt x="0" y="280"/>
                  </a:lnTo>
                  <a:lnTo>
                    <a:pt x="0" y="274"/>
                  </a:lnTo>
                  <a:lnTo>
                    <a:pt x="0" y="0"/>
                  </a:lnTo>
                  <a:lnTo>
                    <a:pt x="0" y="0"/>
                  </a:lnTo>
                  <a:lnTo>
                    <a:pt x="663" y="0"/>
                  </a:lnTo>
                  <a:lnTo>
                    <a:pt x="669" y="0"/>
                  </a:lnTo>
                  <a:lnTo>
                    <a:pt x="669" y="27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7"/>
            <p:cNvSpPr>
              <a:spLocks noEditPoints="1"/>
            </p:cNvSpPr>
            <p:nvPr/>
          </p:nvSpPr>
          <p:spPr bwMode="auto">
            <a:xfrm>
              <a:off x="4911" y="2737"/>
              <a:ext cx="223" cy="549"/>
            </a:xfrm>
            <a:custGeom>
              <a:avLst/>
              <a:gdLst>
                <a:gd name="T0" fmla="*/ 0 w 223"/>
                <a:gd name="T1" fmla="*/ 543 h 549"/>
                <a:gd name="T2" fmla="*/ 52 w 223"/>
                <a:gd name="T3" fmla="*/ 543 h 549"/>
                <a:gd name="T4" fmla="*/ 52 w 223"/>
                <a:gd name="T5" fmla="*/ 543 h 549"/>
                <a:gd name="T6" fmla="*/ 201 w 223"/>
                <a:gd name="T7" fmla="*/ 34 h 549"/>
                <a:gd name="T8" fmla="*/ 206 w 223"/>
                <a:gd name="T9" fmla="*/ 40 h 549"/>
                <a:gd name="T10" fmla="*/ 58 w 223"/>
                <a:gd name="T11" fmla="*/ 543 h 549"/>
                <a:gd name="T12" fmla="*/ 52 w 223"/>
                <a:gd name="T13" fmla="*/ 549 h 549"/>
                <a:gd name="T14" fmla="*/ 0 w 223"/>
                <a:gd name="T15" fmla="*/ 549 h 549"/>
                <a:gd name="T16" fmla="*/ 0 w 223"/>
                <a:gd name="T17" fmla="*/ 543 h 549"/>
                <a:gd name="T18" fmla="*/ 183 w 223"/>
                <a:gd name="T19" fmla="*/ 40 h 549"/>
                <a:gd name="T20" fmla="*/ 218 w 223"/>
                <a:gd name="T21" fmla="*/ 0 h 549"/>
                <a:gd name="T22" fmla="*/ 223 w 223"/>
                <a:gd name="T23" fmla="*/ 51 h 549"/>
                <a:gd name="T24" fmla="*/ 183 w 223"/>
                <a:gd name="T25" fmla="*/ 40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3" h="549">
                  <a:moveTo>
                    <a:pt x="0" y="543"/>
                  </a:moveTo>
                  <a:lnTo>
                    <a:pt x="52" y="543"/>
                  </a:lnTo>
                  <a:lnTo>
                    <a:pt x="52" y="543"/>
                  </a:lnTo>
                  <a:lnTo>
                    <a:pt x="201" y="34"/>
                  </a:lnTo>
                  <a:lnTo>
                    <a:pt x="206" y="40"/>
                  </a:lnTo>
                  <a:lnTo>
                    <a:pt x="58" y="543"/>
                  </a:lnTo>
                  <a:lnTo>
                    <a:pt x="52" y="549"/>
                  </a:lnTo>
                  <a:lnTo>
                    <a:pt x="0" y="549"/>
                  </a:lnTo>
                  <a:lnTo>
                    <a:pt x="0" y="543"/>
                  </a:lnTo>
                  <a:close/>
                  <a:moveTo>
                    <a:pt x="183" y="40"/>
                  </a:moveTo>
                  <a:lnTo>
                    <a:pt x="218" y="0"/>
                  </a:lnTo>
                  <a:lnTo>
                    <a:pt x="223" y="51"/>
                  </a:lnTo>
                  <a:lnTo>
                    <a:pt x="183" y="4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Rectangle 8"/>
            <p:cNvSpPr>
              <a:spLocks noChangeArrowheads="1"/>
            </p:cNvSpPr>
            <p:nvPr/>
          </p:nvSpPr>
          <p:spPr bwMode="auto">
            <a:xfrm>
              <a:off x="4437" y="3263"/>
              <a:ext cx="240"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Arial" pitchFamily="34" charset="0"/>
                  <a:cs typeface="Arial" pitchFamily="34" charset="0"/>
                </a:rPr>
                <a:t>Hub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Rectangle 9"/>
            <p:cNvSpPr>
              <a:spLocks noChangeArrowheads="1"/>
            </p:cNvSpPr>
            <p:nvPr/>
          </p:nvSpPr>
          <p:spPr bwMode="auto">
            <a:xfrm>
              <a:off x="4322" y="3372"/>
              <a:ext cx="44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Arial" pitchFamily="34" charset="0"/>
                  <a:cs typeface="Arial" pitchFamily="34" charset="0"/>
                </a:rPr>
                <a:t>Assembly</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 name="Freeform 10"/>
            <p:cNvSpPr>
              <a:spLocks noEditPoints="1"/>
            </p:cNvSpPr>
            <p:nvPr/>
          </p:nvSpPr>
          <p:spPr bwMode="auto">
            <a:xfrm>
              <a:off x="4854" y="1850"/>
              <a:ext cx="618" cy="281"/>
            </a:xfrm>
            <a:custGeom>
              <a:avLst/>
              <a:gdLst>
                <a:gd name="T0" fmla="*/ 0 w 618"/>
                <a:gd name="T1" fmla="*/ 0 h 281"/>
                <a:gd name="T2" fmla="*/ 0 w 618"/>
                <a:gd name="T3" fmla="*/ 0 h 281"/>
                <a:gd name="T4" fmla="*/ 612 w 618"/>
                <a:gd name="T5" fmla="*/ 0 h 281"/>
                <a:gd name="T6" fmla="*/ 618 w 618"/>
                <a:gd name="T7" fmla="*/ 0 h 281"/>
                <a:gd name="T8" fmla="*/ 618 w 618"/>
                <a:gd name="T9" fmla="*/ 275 h 281"/>
                <a:gd name="T10" fmla="*/ 612 w 618"/>
                <a:gd name="T11" fmla="*/ 281 h 281"/>
                <a:gd name="T12" fmla="*/ 0 w 618"/>
                <a:gd name="T13" fmla="*/ 281 h 281"/>
                <a:gd name="T14" fmla="*/ 0 w 618"/>
                <a:gd name="T15" fmla="*/ 275 h 281"/>
                <a:gd name="T16" fmla="*/ 0 w 618"/>
                <a:gd name="T17" fmla="*/ 0 h 281"/>
                <a:gd name="T18" fmla="*/ 6 w 618"/>
                <a:gd name="T19" fmla="*/ 275 h 281"/>
                <a:gd name="T20" fmla="*/ 0 w 618"/>
                <a:gd name="T21" fmla="*/ 275 h 281"/>
                <a:gd name="T22" fmla="*/ 612 w 618"/>
                <a:gd name="T23" fmla="*/ 275 h 281"/>
                <a:gd name="T24" fmla="*/ 612 w 618"/>
                <a:gd name="T25" fmla="*/ 275 h 281"/>
                <a:gd name="T26" fmla="*/ 612 w 618"/>
                <a:gd name="T27" fmla="*/ 0 h 281"/>
                <a:gd name="T28" fmla="*/ 612 w 618"/>
                <a:gd name="T29" fmla="*/ 6 h 281"/>
                <a:gd name="T30" fmla="*/ 0 w 618"/>
                <a:gd name="T31" fmla="*/ 6 h 281"/>
                <a:gd name="T32" fmla="*/ 6 w 618"/>
                <a:gd name="T33" fmla="*/ 0 h 281"/>
                <a:gd name="T34" fmla="*/ 6 w 618"/>
                <a:gd name="T35" fmla="*/ 275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8" h="281">
                  <a:moveTo>
                    <a:pt x="0" y="0"/>
                  </a:moveTo>
                  <a:lnTo>
                    <a:pt x="0" y="0"/>
                  </a:lnTo>
                  <a:lnTo>
                    <a:pt x="612" y="0"/>
                  </a:lnTo>
                  <a:lnTo>
                    <a:pt x="618" y="0"/>
                  </a:lnTo>
                  <a:lnTo>
                    <a:pt x="618" y="275"/>
                  </a:lnTo>
                  <a:lnTo>
                    <a:pt x="612" y="281"/>
                  </a:lnTo>
                  <a:lnTo>
                    <a:pt x="0" y="281"/>
                  </a:lnTo>
                  <a:lnTo>
                    <a:pt x="0" y="275"/>
                  </a:lnTo>
                  <a:lnTo>
                    <a:pt x="0" y="0"/>
                  </a:lnTo>
                  <a:close/>
                  <a:moveTo>
                    <a:pt x="6" y="275"/>
                  </a:moveTo>
                  <a:lnTo>
                    <a:pt x="0" y="275"/>
                  </a:lnTo>
                  <a:lnTo>
                    <a:pt x="612" y="275"/>
                  </a:lnTo>
                  <a:lnTo>
                    <a:pt x="612" y="275"/>
                  </a:lnTo>
                  <a:lnTo>
                    <a:pt x="612" y="0"/>
                  </a:lnTo>
                  <a:lnTo>
                    <a:pt x="612" y="6"/>
                  </a:lnTo>
                  <a:lnTo>
                    <a:pt x="0" y="6"/>
                  </a:lnTo>
                  <a:lnTo>
                    <a:pt x="6" y="0"/>
                  </a:lnTo>
                  <a:lnTo>
                    <a:pt x="6" y="275"/>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11"/>
            <p:cNvSpPr>
              <a:spLocks noEditPoints="1"/>
            </p:cNvSpPr>
            <p:nvPr/>
          </p:nvSpPr>
          <p:spPr bwMode="auto">
            <a:xfrm>
              <a:off x="4665" y="1902"/>
              <a:ext cx="183" cy="309"/>
            </a:xfrm>
            <a:custGeom>
              <a:avLst/>
              <a:gdLst>
                <a:gd name="T0" fmla="*/ 183 w 183"/>
                <a:gd name="T1" fmla="*/ 6 h 309"/>
                <a:gd name="T2" fmla="*/ 0 w 183"/>
                <a:gd name="T3" fmla="*/ 6 h 309"/>
                <a:gd name="T4" fmla="*/ 6 w 183"/>
                <a:gd name="T5" fmla="*/ 0 h 309"/>
                <a:gd name="T6" fmla="*/ 143 w 183"/>
                <a:gd name="T7" fmla="*/ 274 h 309"/>
                <a:gd name="T8" fmla="*/ 138 w 183"/>
                <a:gd name="T9" fmla="*/ 274 h 309"/>
                <a:gd name="T10" fmla="*/ 0 w 183"/>
                <a:gd name="T11" fmla="*/ 0 h 309"/>
                <a:gd name="T12" fmla="*/ 0 w 183"/>
                <a:gd name="T13" fmla="*/ 0 h 309"/>
                <a:gd name="T14" fmla="*/ 0 w 183"/>
                <a:gd name="T15" fmla="*/ 0 h 309"/>
                <a:gd name="T16" fmla="*/ 183 w 183"/>
                <a:gd name="T17" fmla="*/ 0 h 309"/>
                <a:gd name="T18" fmla="*/ 183 w 183"/>
                <a:gd name="T19" fmla="*/ 6 h 309"/>
                <a:gd name="T20" fmla="*/ 161 w 183"/>
                <a:gd name="T21" fmla="*/ 257 h 309"/>
                <a:gd name="T22" fmla="*/ 161 w 183"/>
                <a:gd name="T23" fmla="*/ 309 h 309"/>
                <a:gd name="T24" fmla="*/ 121 w 183"/>
                <a:gd name="T25" fmla="*/ 280 h 309"/>
                <a:gd name="T26" fmla="*/ 161 w 183"/>
                <a:gd name="T27" fmla="*/ 25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3" h="309">
                  <a:moveTo>
                    <a:pt x="183" y="6"/>
                  </a:moveTo>
                  <a:lnTo>
                    <a:pt x="0" y="6"/>
                  </a:lnTo>
                  <a:lnTo>
                    <a:pt x="6" y="0"/>
                  </a:lnTo>
                  <a:lnTo>
                    <a:pt x="143" y="274"/>
                  </a:lnTo>
                  <a:lnTo>
                    <a:pt x="138" y="274"/>
                  </a:lnTo>
                  <a:lnTo>
                    <a:pt x="0" y="0"/>
                  </a:lnTo>
                  <a:lnTo>
                    <a:pt x="0" y="0"/>
                  </a:lnTo>
                  <a:lnTo>
                    <a:pt x="0" y="0"/>
                  </a:lnTo>
                  <a:lnTo>
                    <a:pt x="183" y="0"/>
                  </a:lnTo>
                  <a:lnTo>
                    <a:pt x="183" y="6"/>
                  </a:lnTo>
                  <a:close/>
                  <a:moveTo>
                    <a:pt x="161" y="257"/>
                  </a:moveTo>
                  <a:lnTo>
                    <a:pt x="161" y="309"/>
                  </a:lnTo>
                  <a:lnTo>
                    <a:pt x="121" y="280"/>
                  </a:lnTo>
                  <a:lnTo>
                    <a:pt x="161" y="25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Rectangle 12"/>
            <p:cNvSpPr>
              <a:spLocks noChangeArrowheads="1"/>
            </p:cNvSpPr>
            <p:nvPr/>
          </p:nvSpPr>
          <p:spPr bwMode="auto">
            <a:xfrm>
              <a:off x="4929" y="1885"/>
              <a:ext cx="532"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Arial" pitchFamily="34" charset="0"/>
                  <a:cs typeface="Arial" pitchFamily="34" charset="0"/>
                </a:rPr>
                <a:t>Root Hinge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 name="Rectangle 13"/>
            <p:cNvSpPr>
              <a:spLocks noChangeArrowheads="1"/>
            </p:cNvSpPr>
            <p:nvPr/>
          </p:nvSpPr>
          <p:spPr bwMode="auto">
            <a:xfrm>
              <a:off x="4957" y="1993"/>
              <a:ext cx="44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Arial" pitchFamily="34" charset="0"/>
                  <a:cs typeface="Arial" pitchFamily="34" charset="0"/>
                </a:rPr>
                <a:t>Assembly</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6" name="Freeform 14"/>
            <p:cNvSpPr>
              <a:spLocks noEditPoints="1"/>
            </p:cNvSpPr>
            <p:nvPr/>
          </p:nvSpPr>
          <p:spPr bwMode="auto">
            <a:xfrm>
              <a:off x="2286" y="3240"/>
              <a:ext cx="703" cy="281"/>
            </a:xfrm>
            <a:custGeom>
              <a:avLst/>
              <a:gdLst>
                <a:gd name="T0" fmla="*/ 698 w 703"/>
                <a:gd name="T1" fmla="*/ 0 h 281"/>
                <a:gd name="T2" fmla="*/ 698 w 703"/>
                <a:gd name="T3" fmla="*/ 6 h 281"/>
                <a:gd name="T4" fmla="*/ 0 w 703"/>
                <a:gd name="T5" fmla="*/ 6 h 281"/>
                <a:gd name="T6" fmla="*/ 5 w 703"/>
                <a:gd name="T7" fmla="*/ 0 h 281"/>
                <a:gd name="T8" fmla="*/ 5 w 703"/>
                <a:gd name="T9" fmla="*/ 275 h 281"/>
                <a:gd name="T10" fmla="*/ 0 w 703"/>
                <a:gd name="T11" fmla="*/ 275 h 281"/>
                <a:gd name="T12" fmla="*/ 698 w 703"/>
                <a:gd name="T13" fmla="*/ 275 h 281"/>
                <a:gd name="T14" fmla="*/ 698 w 703"/>
                <a:gd name="T15" fmla="*/ 275 h 281"/>
                <a:gd name="T16" fmla="*/ 698 w 703"/>
                <a:gd name="T17" fmla="*/ 0 h 281"/>
                <a:gd name="T18" fmla="*/ 703 w 703"/>
                <a:gd name="T19" fmla="*/ 275 h 281"/>
                <a:gd name="T20" fmla="*/ 698 w 703"/>
                <a:gd name="T21" fmla="*/ 281 h 281"/>
                <a:gd name="T22" fmla="*/ 0 w 703"/>
                <a:gd name="T23" fmla="*/ 281 h 281"/>
                <a:gd name="T24" fmla="*/ 0 w 703"/>
                <a:gd name="T25" fmla="*/ 275 h 281"/>
                <a:gd name="T26" fmla="*/ 0 w 703"/>
                <a:gd name="T27" fmla="*/ 0 h 281"/>
                <a:gd name="T28" fmla="*/ 0 w 703"/>
                <a:gd name="T29" fmla="*/ 0 h 281"/>
                <a:gd name="T30" fmla="*/ 698 w 703"/>
                <a:gd name="T31" fmla="*/ 0 h 281"/>
                <a:gd name="T32" fmla="*/ 703 w 703"/>
                <a:gd name="T33" fmla="*/ 0 h 281"/>
                <a:gd name="T34" fmla="*/ 703 w 703"/>
                <a:gd name="T35" fmla="*/ 275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3" h="281">
                  <a:moveTo>
                    <a:pt x="698" y="0"/>
                  </a:moveTo>
                  <a:lnTo>
                    <a:pt x="698" y="6"/>
                  </a:lnTo>
                  <a:lnTo>
                    <a:pt x="0" y="6"/>
                  </a:lnTo>
                  <a:lnTo>
                    <a:pt x="5" y="0"/>
                  </a:lnTo>
                  <a:lnTo>
                    <a:pt x="5" y="275"/>
                  </a:lnTo>
                  <a:lnTo>
                    <a:pt x="0" y="275"/>
                  </a:lnTo>
                  <a:lnTo>
                    <a:pt x="698" y="275"/>
                  </a:lnTo>
                  <a:lnTo>
                    <a:pt x="698" y="275"/>
                  </a:lnTo>
                  <a:lnTo>
                    <a:pt x="698" y="0"/>
                  </a:lnTo>
                  <a:close/>
                  <a:moveTo>
                    <a:pt x="703" y="275"/>
                  </a:moveTo>
                  <a:lnTo>
                    <a:pt x="698" y="281"/>
                  </a:lnTo>
                  <a:lnTo>
                    <a:pt x="0" y="281"/>
                  </a:lnTo>
                  <a:lnTo>
                    <a:pt x="0" y="275"/>
                  </a:lnTo>
                  <a:lnTo>
                    <a:pt x="0" y="0"/>
                  </a:lnTo>
                  <a:lnTo>
                    <a:pt x="0" y="0"/>
                  </a:lnTo>
                  <a:lnTo>
                    <a:pt x="698" y="0"/>
                  </a:lnTo>
                  <a:lnTo>
                    <a:pt x="703" y="0"/>
                  </a:lnTo>
                  <a:lnTo>
                    <a:pt x="703" y="275"/>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5"/>
            <p:cNvSpPr>
              <a:spLocks noEditPoints="1"/>
            </p:cNvSpPr>
            <p:nvPr/>
          </p:nvSpPr>
          <p:spPr bwMode="auto">
            <a:xfrm>
              <a:off x="3041" y="2577"/>
              <a:ext cx="372" cy="721"/>
            </a:xfrm>
            <a:custGeom>
              <a:avLst/>
              <a:gdLst>
                <a:gd name="T0" fmla="*/ 0 w 372"/>
                <a:gd name="T1" fmla="*/ 715 h 721"/>
                <a:gd name="T2" fmla="*/ 57 w 372"/>
                <a:gd name="T3" fmla="*/ 715 h 721"/>
                <a:gd name="T4" fmla="*/ 57 w 372"/>
                <a:gd name="T5" fmla="*/ 715 h 721"/>
                <a:gd name="T6" fmla="*/ 349 w 372"/>
                <a:gd name="T7" fmla="*/ 34 h 721"/>
                <a:gd name="T8" fmla="*/ 354 w 372"/>
                <a:gd name="T9" fmla="*/ 40 h 721"/>
                <a:gd name="T10" fmla="*/ 63 w 372"/>
                <a:gd name="T11" fmla="*/ 715 h 721"/>
                <a:gd name="T12" fmla="*/ 57 w 372"/>
                <a:gd name="T13" fmla="*/ 721 h 721"/>
                <a:gd name="T14" fmla="*/ 0 w 372"/>
                <a:gd name="T15" fmla="*/ 721 h 721"/>
                <a:gd name="T16" fmla="*/ 0 w 372"/>
                <a:gd name="T17" fmla="*/ 715 h 721"/>
                <a:gd name="T18" fmla="*/ 332 w 372"/>
                <a:gd name="T19" fmla="*/ 34 h 721"/>
                <a:gd name="T20" fmla="*/ 372 w 372"/>
                <a:gd name="T21" fmla="*/ 0 h 721"/>
                <a:gd name="T22" fmla="*/ 372 w 372"/>
                <a:gd name="T23" fmla="*/ 51 h 721"/>
                <a:gd name="T24" fmla="*/ 332 w 372"/>
                <a:gd name="T25" fmla="*/ 34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2" h="721">
                  <a:moveTo>
                    <a:pt x="0" y="715"/>
                  </a:moveTo>
                  <a:lnTo>
                    <a:pt x="57" y="715"/>
                  </a:lnTo>
                  <a:lnTo>
                    <a:pt x="57" y="715"/>
                  </a:lnTo>
                  <a:lnTo>
                    <a:pt x="349" y="34"/>
                  </a:lnTo>
                  <a:lnTo>
                    <a:pt x="354" y="40"/>
                  </a:lnTo>
                  <a:lnTo>
                    <a:pt x="63" y="715"/>
                  </a:lnTo>
                  <a:lnTo>
                    <a:pt x="57" y="721"/>
                  </a:lnTo>
                  <a:lnTo>
                    <a:pt x="0" y="721"/>
                  </a:lnTo>
                  <a:lnTo>
                    <a:pt x="0" y="715"/>
                  </a:lnTo>
                  <a:close/>
                  <a:moveTo>
                    <a:pt x="332" y="34"/>
                  </a:moveTo>
                  <a:lnTo>
                    <a:pt x="372" y="0"/>
                  </a:lnTo>
                  <a:lnTo>
                    <a:pt x="372" y="51"/>
                  </a:lnTo>
                  <a:lnTo>
                    <a:pt x="332" y="3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Rectangle 16"/>
            <p:cNvSpPr>
              <a:spLocks noChangeArrowheads="1"/>
            </p:cNvSpPr>
            <p:nvPr/>
          </p:nvSpPr>
          <p:spPr bwMode="auto">
            <a:xfrm>
              <a:off x="2394" y="3274"/>
              <a:ext cx="561"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Arial" pitchFamily="34" charset="0"/>
                  <a:cs typeface="Arial" pitchFamily="34" charset="0"/>
                </a:rPr>
                <a:t>Astro Boom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9" name="Rectangle 17"/>
            <p:cNvSpPr>
              <a:spLocks noChangeArrowheads="1"/>
            </p:cNvSpPr>
            <p:nvPr/>
          </p:nvSpPr>
          <p:spPr bwMode="auto">
            <a:xfrm>
              <a:off x="2434" y="3383"/>
              <a:ext cx="44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Arial" pitchFamily="34" charset="0"/>
                  <a:cs typeface="Arial" pitchFamily="34" charset="0"/>
                </a:rPr>
                <a:t>Assembly</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 name="Freeform 18"/>
            <p:cNvSpPr>
              <a:spLocks noEditPoints="1"/>
            </p:cNvSpPr>
            <p:nvPr/>
          </p:nvSpPr>
          <p:spPr bwMode="auto">
            <a:xfrm>
              <a:off x="1170" y="3355"/>
              <a:ext cx="836" cy="280"/>
            </a:xfrm>
            <a:custGeom>
              <a:avLst/>
              <a:gdLst>
                <a:gd name="T0" fmla="*/ 0 w 704"/>
                <a:gd name="T1" fmla="*/ 0 h 280"/>
                <a:gd name="T2" fmla="*/ 0 w 704"/>
                <a:gd name="T3" fmla="*/ 0 h 280"/>
                <a:gd name="T4" fmla="*/ 698 w 704"/>
                <a:gd name="T5" fmla="*/ 0 h 280"/>
                <a:gd name="T6" fmla="*/ 704 w 704"/>
                <a:gd name="T7" fmla="*/ 0 h 280"/>
                <a:gd name="T8" fmla="*/ 704 w 704"/>
                <a:gd name="T9" fmla="*/ 274 h 280"/>
                <a:gd name="T10" fmla="*/ 698 w 704"/>
                <a:gd name="T11" fmla="*/ 280 h 280"/>
                <a:gd name="T12" fmla="*/ 0 w 704"/>
                <a:gd name="T13" fmla="*/ 280 h 280"/>
                <a:gd name="T14" fmla="*/ 0 w 704"/>
                <a:gd name="T15" fmla="*/ 274 h 280"/>
                <a:gd name="T16" fmla="*/ 0 w 704"/>
                <a:gd name="T17" fmla="*/ 0 h 280"/>
                <a:gd name="T18" fmla="*/ 6 w 704"/>
                <a:gd name="T19" fmla="*/ 274 h 280"/>
                <a:gd name="T20" fmla="*/ 0 w 704"/>
                <a:gd name="T21" fmla="*/ 274 h 280"/>
                <a:gd name="T22" fmla="*/ 698 w 704"/>
                <a:gd name="T23" fmla="*/ 274 h 280"/>
                <a:gd name="T24" fmla="*/ 698 w 704"/>
                <a:gd name="T25" fmla="*/ 274 h 280"/>
                <a:gd name="T26" fmla="*/ 698 w 704"/>
                <a:gd name="T27" fmla="*/ 0 h 280"/>
                <a:gd name="T28" fmla="*/ 698 w 704"/>
                <a:gd name="T29" fmla="*/ 5 h 280"/>
                <a:gd name="T30" fmla="*/ 0 w 704"/>
                <a:gd name="T31" fmla="*/ 5 h 280"/>
                <a:gd name="T32" fmla="*/ 6 w 704"/>
                <a:gd name="T33" fmla="*/ 0 h 280"/>
                <a:gd name="T34" fmla="*/ 6 w 704"/>
                <a:gd name="T35" fmla="*/ 274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280">
                  <a:moveTo>
                    <a:pt x="0" y="0"/>
                  </a:moveTo>
                  <a:lnTo>
                    <a:pt x="0" y="0"/>
                  </a:lnTo>
                  <a:lnTo>
                    <a:pt x="698" y="0"/>
                  </a:lnTo>
                  <a:lnTo>
                    <a:pt x="704" y="0"/>
                  </a:lnTo>
                  <a:lnTo>
                    <a:pt x="704" y="274"/>
                  </a:lnTo>
                  <a:lnTo>
                    <a:pt x="698" y="280"/>
                  </a:lnTo>
                  <a:lnTo>
                    <a:pt x="0" y="280"/>
                  </a:lnTo>
                  <a:lnTo>
                    <a:pt x="0" y="274"/>
                  </a:lnTo>
                  <a:lnTo>
                    <a:pt x="0" y="0"/>
                  </a:lnTo>
                  <a:close/>
                  <a:moveTo>
                    <a:pt x="6" y="274"/>
                  </a:moveTo>
                  <a:lnTo>
                    <a:pt x="0" y="274"/>
                  </a:lnTo>
                  <a:lnTo>
                    <a:pt x="698" y="274"/>
                  </a:lnTo>
                  <a:lnTo>
                    <a:pt x="698" y="274"/>
                  </a:lnTo>
                  <a:lnTo>
                    <a:pt x="698" y="0"/>
                  </a:lnTo>
                  <a:lnTo>
                    <a:pt x="698" y="5"/>
                  </a:lnTo>
                  <a:lnTo>
                    <a:pt x="0" y="5"/>
                  </a:lnTo>
                  <a:lnTo>
                    <a:pt x="6" y="0"/>
                  </a:lnTo>
                  <a:lnTo>
                    <a:pt x="6" y="27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19"/>
            <p:cNvSpPr>
              <a:spLocks noEditPoints="1"/>
            </p:cNvSpPr>
            <p:nvPr/>
          </p:nvSpPr>
          <p:spPr bwMode="auto">
            <a:xfrm>
              <a:off x="787" y="2880"/>
              <a:ext cx="326" cy="532"/>
            </a:xfrm>
            <a:custGeom>
              <a:avLst/>
              <a:gdLst>
                <a:gd name="T0" fmla="*/ 326 w 326"/>
                <a:gd name="T1" fmla="*/ 532 h 532"/>
                <a:gd name="T2" fmla="*/ 269 w 326"/>
                <a:gd name="T3" fmla="*/ 532 h 532"/>
                <a:gd name="T4" fmla="*/ 263 w 326"/>
                <a:gd name="T5" fmla="*/ 526 h 532"/>
                <a:gd name="T6" fmla="*/ 11 w 326"/>
                <a:gd name="T7" fmla="*/ 34 h 532"/>
                <a:gd name="T8" fmla="*/ 17 w 326"/>
                <a:gd name="T9" fmla="*/ 34 h 532"/>
                <a:gd name="T10" fmla="*/ 269 w 326"/>
                <a:gd name="T11" fmla="*/ 526 h 532"/>
                <a:gd name="T12" fmla="*/ 269 w 326"/>
                <a:gd name="T13" fmla="*/ 526 h 532"/>
                <a:gd name="T14" fmla="*/ 326 w 326"/>
                <a:gd name="T15" fmla="*/ 526 h 532"/>
                <a:gd name="T16" fmla="*/ 326 w 326"/>
                <a:gd name="T17" fmla="*/ 532 h 532"/>
                <a:gd name="T18" fmla="*/ 0 w 326"/>
                <a:gd name="T19" fmla="*/ 51 h 532"/>
                <a:gd name="T20" fmla="*/ 0 w 326"/>
                <a:gd name="T21" fmla="*/ 0 h 532"/>
                <a:gd name="T22" fmla="*/ 40 w 326"/>
                <a:gd name="T23" fmla="*/ 29 h 532"/>
                <a:gd name="T24" fmla="*/ 0 w 326"/>
                <a:gd name="T25" fmla="*/ 51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6" h="532">
                  <a:moveTo>
                    <a:pt x="326" y="532"/>
                  </a:moveTo>
                  <a:lnTo>
                    <a:pt x="269" y="532"/>
                  </a:lnTo>
                  <a:lnTo>
                    <a:pt x="263" y="526"/>
                  </a:lnTo>
                  <a:lnTo>
                    <a:pt x="11" y="34"/>
                  </a:lnTo>
                  <a:lnTo>
                    <a:pt x="17" y="34"/>
                  </a:lnTo>
                  <a:lnTo>
                    <a:pt x="269" y="526"/>
                  </a:lnTo>
                  <a:lnTo>
                    <a:pt x="269" y="526"/>
                  </a:lnTo>
                  <a:lnTo>
                    <a:pt x="326" y="526"/>
                  </a:lnTo>
                  <a:lnTo>
                    <a:pt x="326" y="532"/>
                  </a:lnTo>
                  <a:close/>
                  <a:moveTo>
                    <a:pt x="0" y="51"/>
                  </a:moveTo>
                  <a:lnTo>
                    <a:pt x="0" y="0"/>
                  </a:lnTo>
                  <a:lnTo>
                    <a:pt x="40" y="29"/>
                  </a:lnTo>
                  <a:lnTo>
                    <a:pt x="0" y="5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Rectangle 20"/>
            <p:cNvSpPr>
              <a:spLocks noChangeArrowheads="1"/>
            </p:cNvSpPr>
            <p:nvPr/>
          </p:nvSpPr>
          <p:spPr bwMode="auto">
            <a:xfrm>
              <a:off x="1179" y="3389"/>
              <a:ext cx="770"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0000"/>
                  </a:solidFill>
                  <a:effectLst/>
                  <a:latin typeface="Arial" pitchFamily="34" charset="0"/>
                  <a:cs typeface="Arial" pitchFamily="34" charset="0"/>
                </a:rPr>
                <a:t>Petal Tip and Edge </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3" name="Rectangle 21"/>
            <p:cNvSpPr>
              <a:spLocks noChangeArrowheads="1"/>
            </p:cNvSpPr>
            <p:nvPr/>
          </p:nvSpPr>
          <p:spPr bwMode="auto">
            <a:xfrm>
              <a:off x="1313" y="3498"/>
              <a:ext cx="44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Arial" pitchFamily="34" charset="0"/>
                  <a:cs typeface="Arial" pitchFamily="34" charset="0"/>
                </a:rPr>
                <a:t>Assembly</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4" name="Freeform 22"/>
            <p:cNvSpPr>
              <a:spLocks noEditPoints="1"/>
            </p:cNvSpPr>
            <p:nvPr/>
          </p:nvSpPr>
          <p:spPr bwMode="auto">
            <a:xfrm>
              <a:off x="1056" y="2857"/>
              <a:ext cx="154" cy="543"/>
            </a:xfrm>
            <a:custGeom>
              <a:avLst/>
              <a:gdLst>
                <a:gd name="T0" fmla="*/ 0 w 154"/>
                <a:gd name="T1" fmla="*/ 543 h 543"/>
                <a:gd name="T2" fmla="*/ 131 w 154"/>
                <a:gd name="T3" fmla="*/ 34 h 543"/>
                <a:gd name="T4" fmla="*/ 137 w 154"/>
                <a:gd name="T5" fmla="*/ 40 h 543"/>
                <a:gd name="T6" fmla="*/ 6 w 154"/>
                <a:gd name="T7" fmla="*/ 543 h 543"/>
                <a:gd name="T8" fmla="*/ 0 w 154"/>
                <a:gd name="T9" fmla="*/ 543 h 543"/>
                <a:gd name="T10" fmla="*/ 108 w 154"/>
                <a:gd name="T11" fmla="*/ 40 h 543"/>
                <a:gd name="T12" fmla="*/ 143 w 154"/>
                <a:gd name="T13" fmla="*/ 0 h 543"/>
                <a:gd name="T14" fmla="*/ 154 w 154"/>
                <a:gd name="T15" fmla="*/ 52 h 543"/>
                <a:gd name="T16" fmla="*/ 108 w 154"/>
                <a:gd name="T17" fmla="*/ 4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543">
                  <a:moveTo>
                    <a:pt x="0" y="543"/>
                  </a:moveTo>
                  <a:lnTo>
                    <a:pt x="131" y="34"/>
                  </a:lnTo>
                  <a:lnTo>
                    <a:pt x="137" y="40"/>
                  </a:lnTo>
                  <a:lnTo>
                    <a:pt x="6" y="543"/>
                  </a:lnTo>
                  <a:lnTo>
                    <a:pt x="0" y="543"/>
                  </a:lnTo>
                  <a:close/>
                  <a:moveTo>
                    <a:pt x="108" y="40"/>
                  </a:moveTo>
                  <a:lnTo>
                    <a:pt x="143" y="0"/>
                  </a:lnTo>
                  <a:lnTo>
                    <a:pt x="154" y="52"/>
                  </a:lnTo>
                  <a:lnTo>
                    <a:pt x="108" y="4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23"/>
            <p:cNvSpPr>
              <a:spLocks noEditPoints="1"/>
            </p:cNvSpPr>
            <p:nvPr/>
          </p:nvSpPr>
          <p:spPr bwMode="auto">
            <a:xfrm>
              <a:off x="518" y="2914"/>
              <a:ext cx="538" cy="498"/>
            </a:xfrm>
            <a:custGeom>
              <a:avLst/>
              <a:gdLst>
                <a:gd name="T0" fmla="*/ 538 w 538"/>
                <a:gd name="T1" fmla="*/ 498 h 498"/>
                <a:gd name="T2" fmla="*/ 29 w 538"/>
                <a:gd name="T3" fmla="*/ 29 h 498"/>
                <a:gd name="T4" fmla="*/ 29 w 538"/>
                <a:gd name="T5" fmla="*/ 23 h 498"/>
                <a:gd name="T6" fmla="*/ 538 w 538"/>
                <a:gd name="T7" fmla="*/ 498 h 498"/>
                <a:gd name="T8" fmla="*/ 538 w 538"/>
                <a:gd name="T9" fmla="*/ 498 h 498"/>
                <a:gd name="T10" fmla="*/ 17 w 538"/>
                <a:gd name="T11" fmla="*/ 46 h 498"/>
                <a:gd name="T12" fmla="*/ 0 w 538"/>
                <a:gd name="T13" fmla="*/ 0 h 498"/>
                <a:gd name="T14" fmla="*/ 52 w 538"/>
                <a:gd name="T15" fmla="*/ 17 h 498"/>
                <a:gd name="T16" fmla="*/ 17 w 538"/>
                <a:gd name="T17" fmla="*/ 46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8" h="498">
                  <a:moveTo>
                    <a:pt x="538" y="498"/>
                  </a:moveTo>
                  <a:lnTo>
                    <a:pt x="29" y="29"/>
                  </a:lnTo>
                  <a:lnTo>
                    <a:pt x="29" y="23"/>
                  </a:lnTo>
                  <a:lnTo>
                    <a:pt x="538" y="498"/>
                  </a:lnTo>
                  <a:lnTo>
                    <a:pt x="538" y="498"/>
                  </a:lnTo>
                  <a:close/>
                  <a:moveTo>
                    <a:pt x="17" y="46"/>
                  </a:moveTo>
                  <a:lnTo>
                    <a:pt x="0" y="0"/>
                  </a:lnTo>
                  <a:lnTo>
                    <a:pt x="52" y="17"/>
                  </a:lnTo>
                  <a:lnTo>
                    <a:pt x="17" y="4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24"/>
            <p:cNvSpPr>
              <a:spLocks noEditPoints="1"/>
            </p:cNvSpPr>
            <p:nvPr/>
          </p:nvSpPr>
          <p:spPr bwMode="auto">
            <a:xfrm>
              <a:off x="4402" y="1399"/>
              <a:ext cx="704" cy="394"/>
            </a:xfrm>
            <a:custGeom>
              <a:avLst/>
              <a:gdLst>
                <a:gd name="T0" fmla="*/ 0 w 704"/>
                <a:gd name="T1" fmla="*/ 0 h 394"/>
                <a:gd name="T2" fmla="*/ 0 w 704"/>
                <a:gd name="T3" fmla="*/ 0 h 394"/>
                <a:gd name="T4" fmla="*/ 698 w 704"/>
                <a:gd name="T5" fmla="*/ 0 h 394"/>
                <a:gd name="T6" fmla="*/ 704 w 704"/>
                <a:gd name="T7" fmla="*/ 0 h 394"/>
                <a:gd name="T8" fmla="*/ 704 w 704"/>
                <a:gd name="T9" fmla="*/ 388 h 394"/>
                <a:gd name="T10" fmla="*/ 698 w 704"/>
                <a:gd name="T11" fmla="*/ 394 h 394"/>
                <a:gd name="T12" fmla="*/ 0 w 704"/>
                <a:gd name="T13" fmla="*/ 394 h 394"/>
                <a:gd name="T14" fmla="*/ 0 w 704"/>
                <a:gd name="T15" fmla="*/ 388 h 394"/>
                <a:gd name="T16" fmla="*/ 0 w 704"/>
                <a:gd name="T17" fmla="*/ 0 h 394"/>
                <a:gd name="T18" fmla="*/ 6 w 704"/>
                <a:gd name="T19" fmla="*/ 388 h 394"/>
                <a:gd name="T20" fmla="*/ 0 w 704"/>
                <a:gd name="T21" fmla="*/ 388 h 394"/>
                <a:gd name="T22" fmla="*/ 698 w 704"/>
                <a:gd name="T23" fmla="*/ 388 h 394"/>
                <a:gd name="T24" fmla="*/ 698 w 704"/>
                <a:gd name="T25" fmla="*/ 388 h 394"/>
                <a:gd name="T26" fmla="*/ 698 w 704"/>
                <a:gd name="T27" fmla="*/ 0 h 394"/>
                <a:gd name="T28" fmla="*/ 698 w 704"/>
                <a:gd name="T29" fmla="*/ 5 h 394"/>
                <a:gd name="T30" fmla="*/ 0 w 704"/>
                <a:gd name="T31" fmla="*/ 5 h 394"/>
                <a:gd name="T32" fmla="*/ 6 w 704"/>
                <a:gd name="T33" fmla="*/ 0 h 394"/>
                <a:gd name="T34" fmla="*/ 6 w 704"/>
                <a:gd name="T35" fmla="*/ 388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394">
                  <a:moveTo>
                    <a:pt x="0" y="0"/>
                  </a:moveTo>
                  <a:lnTo>
                    <a:pt x="0" y="0"/>
                  </a:lnTo>
                  <a:lnTo>
                    <a:pt x="698" y="0"/>
                  </a:lnTo>
                  <a:lnTo>
                    <a:pt x="704" y="0"/>
                  </a:lnTo>
                  <a:lnTo>
                    <a:pt x="704" y="388"/>
                  </a:lnTo>
                  <a:lnTo>
                    <a:pt x="698" y="394"/>
                  </a:lnTo>
                  <a:lnTo>
                    <a:pt x="0" y="394"/>
                  </a:lnTo>
                  <a:lnTo>
                    <a:pt x="0" y="388"/>
                  </a:lnTo>
                  <a:lnTo>
                    <a:pt x="0" y="0"/>
                  </a:lnTo>
                  <a:close/>
                  <a:moveTo>
                    <a:pt x="6" y="388"/>
                  </a:moveTo>
                  <a:lnTo>
                    <a:pt x="0" y="388"/>
                  </a:lnTo>
                  <a:lnTo>
                    <a:pt x="698" y="388"/>
                  </a:lnTo>
                  <a:lnTo>
                    <a:pt x="698" y="388"/>
                  </a:lnTo>
                  <a:lnTo>
                    <a:pt x="698" y="0"/>
                  </a:lnTo>
                  <a:lnTo>
                    <a:pt x="698" y="5"/>
                  </a:lnTo>
                  <a:lnTo>
                    <a:pt x="0" y="5"/>
                  </a:lnTo>
                  <a:lnTo>
                    <a:pt x="6" y="0"/>
                  </a:lnTo>
                  <a:lnTo>
                    <a:pt x="6" y="38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5"/>
            <p:cNvSpPr>
              <a:spLocks noEditPoints="1"/>
            </p:cNvSpPr>
            <p:nvPr/>
          </p:nvSpPr>
          <p:spPr bwMode="auto">
            <a:xfrm>
              <a:off x="3802" y="1467"/>
              <a:ext cx="606" cy="618"/>
            </a:xfrm>
            <a:custGeom>
              <a:avLst/>
              <a:gdLst>
                <a:gd name="T0" fmla="*/ 606 w 606"/>
                <a:gd name="T1" fmla="*/ 6 h 618"/>
                <a:gd name="T2" fmla="*/ 486 w 606"/>
                <a:gd name="T3" fmla="*/ 6 h 618"/>
                <a:gd name="T4" fmla="*/ 486 w 606"/>
                <a:gd name="T5" fmla="*/ 6 h 618"/>
                <a:gd name="T6" fmla="*/ 23 w 606"/>
                <a:gd name="T7" fmla="*/ 589 h 618"/>
                <a:gd name="T8" fmla="*/ 17 w 606"/>
                <a:gd name="T9" fmla="*/ 589 h 618"/>
                <a:gd name="T10" fmla="*/ 480 w 606"/>
                <a:gd name="T11" fmla="*/ 0 h 618"/>
                <a:gd name="T12" fmla="*/ 486 w 606"/>
                <a:gd name="T13" fmla="*/ 0 h 618"/>
                <a:gd name="T14" fmla="*/ 606 w 606"/>
                <a:gd name="T15" fmla="*/ 0 h 618"/>
                <a:gd name="T16" fmla="*/ 606 w 606"/>
                <a:gd name="T17" fmla="*/ 6 h 618"/>
                <a:gd name="T18" fmla="*/ 45 w 606"/>
                <a:gd name="T19" fmla="*/ 595 h 618"/>
                <a:gd name="T20" fmla="*/ 0 w 606"/>
                <a:gd name="T21" fmla="*/ 618 h 618"/>
                <a:gd name="T22" fmla="*/ 11 w 606"/>
                <a:gd name="T23" fmla="*/ 566 h 618"/>
                <a:gd name="T24" fmla="*/ 45 w 606"/>
                <a:gd name="T25" fmla="*/ 595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6" h="618">
                  <a:moveTo>
                    <a:pt x="606" y="6"/>
                  </a:moveTo>
                  <a:lnTo>
                    <a:pt x="486" y="6"/>
                  </a:lnTo>
                  <a:lnTo>
                    <a:pt x="486" y="6"/>
                  </a:lnTo>
                  <a:lnTo>
                    <a:pt x="23" y="589"/>
                  </a:lnTo>
                  <a:lnTo>
                    <a:pt x="17" y="589"/>
                  </a:lnTo>
                  <a:lnTo>
                    <a:pt x="480" y="0"/>
                  </a:lnTo>
                  <a:lnTo>
                    <a:pt x="486" y="0"/>
                  </a:lnTo>
                  <a:lnTo>
                    <a:pt x="606" y="0"/>
                  </a:lnTo>
                  <a:lnTo>
                    <a:pt x="606" y="6"/>
                  </a:lnTo>
                  <a:close/>
                  <a:moveTo>
                    <a:pt x="45" y="595"/>
                  </a:moveTo>
                  <a:lnTo>
                    <a:pt x="0" y="618"/>
                  </a:lnTo>
                  <a:lnTo>
                    <a:pt x="11" y="566"/>
                  </a:lnTo>
                  <a:lnTo>
                    <a:pt x="45" y="595"/>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Rectangle 26"/>
            <p:cNvSpPr>
              <a:spLocks noChangeArrowheads="1"/>
            </p:cNvSpPr>
            <p:nvPr/>
          </p:nvSpPr>
          <p:spPr bwMode="auto">
            <a:xfrm>
              <a:off x="4465" y="1433"/>
              <a:ext cx="64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Arial" pitchFamily="34" charset="0"/>
                  <a:cs typeface="Arial" pitchFamily="34" charset="0"/>
                </a:rPr>
                <a:t>Tension Links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9" name="Rectangle 27"/>
            <p:cNvSpPr>
              <a:spLocks noChangeArrowheads="1"/>
            </p:cNvSpPr>
            <p:nvPr/>
          </p:nvSpPr>
          <p:spPr bwMode="auto">
            <a:xfrm>
              <a:off x="4482" y="1541"/>
              <a:ext cx="624"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Arial" pitchFamily="34" charset="0"/>
                  <a:cs typeface="Arial" pitchFamily="34" charset="0"/>
                </a:rPr>
                <a:t>(Part of Petal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 name="Rectangle 28"/>
            <p:cNvSpPr>
              <a:spLocks noChangeArrowheads="1"/>
            </p:cNvSpPr>
            <p:nvPr/>
          </p:nvSpPr>
          <p:spPr bwMode="auto">
            <a:xfrm>
              <a:off x="4465" y="1650"/>
              <a:ext cx="635"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Arial" pitchFamily="34" charset="0"/>
                  <a:cs typeface="Arial" pitchFamily="34" charset="0"/>
                </a:rPr>
                <a:t>Tip Assembly)</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 name="Freeform 29"/>
            <p:cNvSpPr>
              <a:spLocks noEditPoints="1"/>
            </p:cNvSpPr>
            <p:nvPr/>
          </p:nvSpPr>
          <p:spPr bwMode="auto">
            <a:xfrm>
              <a:off x="4557" y="916"/>
              <a:ext cx="703" cy="280"/>
            </a:xfrm>
            <a:custGeom>
              <a:avLst/>
              <a:gdLst>
                <a:gd name="T0" fmla="*/ 0 w 703"/>
                <a:gd name="T1" fmla="*/ 0 h 280"/>
                <a:gd name="T2" fmla="*/ 0 w 703"/>
                <a:gd name="T3" fmla="*/ 0 h 280"/>
                <a:gd name="T4" fmla="*/ 697 w 703"/>
                <a:gd name="T5" fmla="*/ 0 h 280"/>
                <a:gd name="T6" fmla="*/ 703 w 703"/>
                <a:gd name="T7" fmla="*/ 0 h 280"/>
                <a:gd name="T8" fmla="*/ 703 w 703"/>
                <a:gd name="T9" fmla="*/ 274 h 280"/>
                <a:gd name="T10" fmla="*/ 697 w 703"/>
                <a:gd name="T11" fmla="*/ 280 h 280"/>
                <a:gd name="T12" fmla="*/ 0 w 703"/>
                <a:gd name="T13" fmla="*/ 280 h 280"/>
                <a:gd name="T14" fmla="*/ 0 w 703"/>
                <a:gd name="T15" fmla="*/ 274 h 280"/>
                <a:gd name="T16" fmla="*/ 0 w 703"/>
                <a:gd name="T17" fmla="*/ 0 h 280"/>
                <a:gd name="T18" fmla="*/ 5 w 703"/>
                <a:gd name="T19" fmla="*/ 274 h 280"/>
                <a:gd name="T20" fmla="*/ 0 w 703"/>
                <a:gd name="T21" fmla="*/ 274 h 280"/>
                <a:gd name="T22" fmla="*/ 697 w 703"/>
                <a:gd name="T23" fmla="*/ 274 h 280"/>
                <a:gd name="T24" fmla="*/ 697 w 703"/>
                <a:gd name="T25" fmla="*/ 274 h 280"/>
                <a:gd name="T26" fmla="*/ 697 w 703"/>
                <a:gd name="T27" fmla="*/ 0 h 280"/>
                <a:gd name="T28" fmla="*/ 697 w 703"/>
                <a:gd name="T29" fmla="*/ 5 h 280"/>
                <a:gd name="T30" fmla="*/ 0 w 703"/>
                <a:gd name="T31" fmla="*/ 5 h 280"/>
                <a:gd name="T32" fmla="*/ 5 w 703"/>
                <a:gd name="T33" fmla="*/ 0 h 280"/>
                <a:gd name="T34" fmla="*/ 5 w 703"/>
                <a:gd name="T35" fmla="*/ 274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3" h="280">
                  <a:moveTo>
                    <a:pt x="0" y="0"/>
                  </a:moveTo>
                  <a:lnTo>
                    <a:pt x="0" y="0"/>
                  </a:lnTo>
                  <a:lnTo>
                    <a:pt x="697" y="0"/>
                  </a:lnTo>
                  <a:lnTo>
                    <a:pt x="703" y="0"/>
                  </a:lnTo>
                  <a:lnTo>
                    <a:pt x="703" y="274"/>
                  </a:lnTo>
                  <a:lnTo>
                    <a:pt x="697" y="280"/>
                  </a:lnTo>
                  <a:lnTo>
                    <a:pt x="0" y="280"/>
                  </a:lnTo>
                  <a:lnTo>
                    <a:pt x="0" y="274"/>
                  </a:lnTo>
                  <a:lnTo>
                    <a:pt x="0" y="0"/>
                  </a:lnTo>
                  <a:close/>
                  <a:moveTo>
                    <a:pt x="5" y="274"/>
                  </a:moveTo>
                  <a:lnTo>
                    <a:pt x="0" y="274"/>
                  </a:lnTo>
                  <a:lnTo>
                    <a:pt x="697" y="274"/>
                  </a:lnTo>
                  <a:lnTo>
                    <a:pt x="697" y="274"/>
                  </a:lnTo>
                  <a:lnTo>
                    <a:pt x="697" y="0"/>
                  </a:lnTo>
                  <a:lnTo>
                    <a:pt x="697" y="5"/>
                  </a:lnTo>
                  <a:lnTo>
                    <a:pt x="0" y="5"/>
                  </a:lnTo>
                  <a:lnTo>
                    <a:pt x="5" y="0"/>
                  </a:lnTo>
                  <a:lnTo>
                    <a:pt x="5" y="27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12" name="Freeform 30"/>
            <p:cNvSpPr>
              <a:spLocks noEditPoints="1"/>
            </p:cNvSpPr>
            <p:nvPr/>
          </p:nvSpPr>
          <p:spPr bwMode="auto">
            <a:xfrm>
              <a:off x="4030" y="973"/>
              <a:ext cx="515" cy="454"/>
            </a:xfrm>
            <a:custGeom>
              <a:avLst/>
              <a:gdLst>
                <a:gd name="T0" fmla="*/ 515 w 515"/>
                <a:gd name="T1" fmla="*/ 6 h 526"/>
                <a:gd name="T2" fmla="*/ 458 w 515"/>
                <a:gd name="T3" fmla="*/ 6 h 526"/>
                <a:gd name="T4" fmla="*/ 458 w 515"/>
                <a:gd name="T5" fmla="*/ 0 h 526"/>
                <a:gd name="T6" fmla="*/ 23 w 515"/>
                <a:gd name="T7" fmla="*/ 504 h 526"/>
                <a:gd name="T8" fmla="*/ 23 w 515"/>
                <a:gd name="T9" fmla="*/ 498 h 526"/>
                <a:gd name="T10" fmla="*/ 452 w 515"/>
                <a:gd name="T11" fmla="*/ 0 h 526"/>
                <a:gd name="T12" fmla="*/ 458 w 515"/>
                <a:gd name="T13" fmla="*/ 0 h 526"/>
                <a:gd name="T14" fmla="*/ 515 w 515"/>
                <a:gd name="T15" fmla="*/ 0 h 526"/>
                <a:gd name="T16" fmla="*/ 515 w 515"/>
                <a:gd name="T17" fmla="*/ 6 h 526"/>
                <a:gd name="T18" fmla="*/ 46 w 515"/>
                <a:gd name="T19" fmla="*/ 509 h 526"/>
                <a:gd name="T20" fmla="*/ 0 w 515"/>
                <a:gd name="T21" fmla="*/ 526 h 526"/>
                <a:gd name="T22" fmla="*/ 12 w 515"/>
                <a:gd name="T23" fmla="*/ 481 h 526"/>
                <a:gd name="T24" fmla="*/ 46 w 515"/>
                <a:gd name="T25" fmla="*/ 509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5" h="526">
                  <a:moveTo>
                    <a:pt x="515" y="6"/>
                  </a:moveTo>
                  <a:lnTo>
                    <a:pt x="458" y="6"/>
                  </a:lnTo>
                  <a:lnTo>
                    <a:pt x="458" y="0"/>
                  </a:lnTo>
                  <a:lnTo>
                    <a:pt x="23" y="504"/>
                  </a:lnTo>
                  <a:lnTo>
                    <a:pt x="23" y="498"/>
                  </a:lnTo>
                  <a:lnTo>
                    <a:pt x="452" y="0"/>
                  </a:lnTo>
                  <a:lnTo>
                    <a:pt x="458" y="0"/>
                  </a:lnTo>
                  <a:lnTo>
                    <a:pt x="515" y="0"/>
                  </a:lnTo>
                  <a:lnTo>
                    <a:pt x="515" y="6"/>
                  </a:lnTo>
                  <a:close/>
                  <a:moveTo>
                    <a:pt x="46" y="509"/>
                  </a:moveTo>
                  <a:lnTo>
                    <a:pt x="0" y="526"/>
                  </a:lnTo>
                  <a:lnTo>
                    <a:pt x="12" y="481"/>
                  </a:lnTo>
                  <a:lnTo>
                    <a:pt x="46" y="50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13" name="Rectangle 31"/>
            <p:cNvSpPr>
              <a:spLocks noChangeArrowheads="1"/>
            </p:cNvSpPr>
            <p:nvPr/>
          </p:nvSpPr>
          <p:spPr bwMode="auto">
            <a:xfrm>
              <a:off x="4602" y="948"/>
              <a:ext cx="561"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0000"/>
                  </a:solidFill>
                  <a:effectLst/>
                  <a:latin typeface="Arial" pitchFamily="34" charset="0"/>
                  <a:cs typeface="Arial" pitchFamily="34" charset="0"/>
                </a:rPr>
                <a:t>MLI Blanket </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314" name="Rectangle 32"/>
            <p:cNvSpPr>
              <a:spLocks noChangeArrowheads="1"/>
            </p:cNvSpPr>
            <p:nvPr/>
          </p:nvSpPr>
          <p:spPr bwMode="auto">
            <a:xfrm>
              <a:off x="4602" y="1056"/>
              <a:ext cx="44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0000"/>
                  </a:solidFill>
                  <a:effectLst/>
                  <a:latin typeface="Arial" pitchFamily="34" charset="0"/>
                  <a:cs typeface="Arial" pitchFamily="34" charset="0"/>
                </a:rPr>
                <a:t>Assembly</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315" name="Freeform 33"/>
            <p:cNvSpPr>
              <a:spLocks noEditPoints="1"/>
            </p:cNvSpPr>
            <p:nvPr/>
          </p:nvSpPr>
          <p:spPr bwMode="auto">
            <a:xfrm>
              <a:off x="3224" y="3246"/>
              <a:ext cx="646" cy="280"/>
            </a:xfrm>
            <a:custGeom>
              <a:avLst/>
              <a:gdLst>
                <a:gd name="T0" fmla="*/ 641 w 646"/>
                <a:gd name="T1" fmla="*/ 0 h 280"/>
                <a:gd name="T2" fmla="*/ 641 w 646"/>
                <a:gd name="T3" fmla="*/ 6 h 280"/>
                <a:gd name="T4" fmla="*/ 0 w 646"/>
                <a:gd name="T5" fmla="*/ 6 h 280"/>
                <a:gd name="T6" fmla="*/ 6 w 646"/>
                <a:gd name="T7" fmla="*/ 0 h 280"/>
                <a:gd name="T8" fmla="*/ 6 w 646"/>
                <a:gd name="T9" fmla="*/ 275 h 280"/>
                <a:gd name="T10" fmla="*/ 0 w 646"/>
                <a:gd name="T11" fmla="*/ 275 h 280"/>
                <a:gd name="T12" fmla="*/ 641 w 646"/>
                <a:gd name="T13" fmla="*/ 275 h 280"/>
                <a:gd name="T14" fmla="*/ 641 w 646"/>
                <a:gd name="T15" fmla="*/ 275 h 280"/>
                <a:gd name="T16" fmla="*/ 641 w 646"/>
                <a:gd name="T17" fmla="*/ 0 h 280"/>
                <a:gd name="T18" fmla="*/ 646 w 646"/>
                <a:gd name="T19" fmla="*/ 275 h 280"/>
                <a:gd name="T20" fmla="*/ 641 w 646"/>
                <a:gd name="T21" fmla="*/ 280 h 280"/>
                <a:gd name="T22" fmla="*/ 0 w 646"/>
                <a:gd name="T23" fmla="*/ 280 h 280"/>
                <a:gd name="T24" fmla="*/ 0 w 646"/>
                <a:gd name="T25" fmla="*/ 275 h 280"/>
                <a:gd name="T26" fmla="*/ 0 w 646"/>
                <a:gd name="T27" fmla="*/ 0 h 280"/>
                <a:gd name="T28" fmla="*/ 0 w 646"/>
                <a:gd name="T29" fmla="*/ 0 h 280"/>
                <a:gd name="T30" fmla="*/ 641 w 646"/>
                <a:gd name="T31" fmla="*/ 0 h 280"/>
                <a:gd name="T32" fmla="*/ 646 w 646"/>
                <a:gd name="T33" fmla="*/ 0 h 280"/>
                <a:gd name="T34" fmla="*/ 646 w 646"/>
                <a:gd name="T35" fmla="*/ 275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46" h="280">
                  <a:moveTo>
                    <a:pt x="641" y="0"/>
                  </a:moveTo>
                  <a:lnTo>
                    <a:pt x="641" y="6"/>
                  </a:lnTo>
                  <a:lnTo>
                    <a:pt x="0" y="6"/>
                  </a:lnTo>
                  <a:lnTo>
                    <a:pt x="6" y="0"/>
                  </a:lnTo>
                  <a:lnTo>
                    <a:pt x="6" y="275"/>
                  </a:lnTo>
                  <a:lnTo>
                    <a:pt x="0" y="275"/>
                  </a:lnTo>
                  <a:lnTo>
                    <a:pt x="641" y="275"/>
                  </a:lnTo>
                  <a:lnTo>
                    <a:pt x="641" y="275"/>
                  </a:lnTo>
                  <a:lnTo>
                    <a:pt x="641" y="0"/>
                  </a:lnTo>
                  <a:close/>
                  <a:moveTo>
                    <a:pt x="646" y="275"/>
                  </a:moveTo>
                  <a:lnTo>
                    <a:pt x="641" y="280"/>
                  </a:lnTo>
                  <a:lnTo>
                    <a:pt x="0" y="280"/>
                  </a:lnTo>
                  <a:lnTo>
                    <a:pt x="0" y="275"/>
                  </a:lnTo>
                  <a:lnTo>
                    <a:pt x="0" y="0"/>
                  </a:lnTo>
                  <a:lnTo>
                    <a:pt x="0" y="0"/>
                  </a:lnTo>
                  <a:lnTo>
                    <a:pt x="641" y="0"/>
                  </a:lnTo>
                  <a:lnTo>
                    <a:pt x="646" y="0"/>
                  </a:lnTo>
                  <a:lnTo>
                    <a:pt x="646" y="275"/>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16" name="Freeform 34"/>
            <p:cNvSpPr>
              <a:spLocks noEditPoints="1"/>
            </p:cNvSpPr>
            <p:nvPr/>
          </p:nvSpPr>
          <p:spPr bwMode="auto">
            <a:xfrm>
              <a:off x="3916" y="3023"/>
              <a:ext cx="177" cy="280"/>
            </a:xfrm>
            <a:custGeom>
              <a:avLst/>
              <a:gdLst>
                <a:gd name="T0" fmla="*/ 0 w 177"/>
                <a:gd name="T1" fmla="*/ 275 h 280"/>
                <a:gd name="T2" fmla="*/ 57 w 177"/>
                <a:gd name="T3" fmla="*/ 275 h 280"/>
                <a:gd name="T4" fmla="*/ 52 w 177"/>
                <a:gd name="T5" fmla="*/ 275 h 280"/>
                <a:gd name="T6" fmla="*/ 154 w 177"/>
                <a:gd name="T7" fmla="*/ 34 h 280"/>
                <a:gd name="T8" fmla="*/ 160 w 177"/>
                <a:gd name="T9" fmla="*/ 34 h 280"/>
                <a:gd name="T10" fmla="*/ 57 w 177"/>
                <a:gd name="T11" fmla="*/ 275 h 280"/>
                <a:gd name="T12" fmla="*/ 57 w 177"/>
                <a:gd name="T13" fmla="*/ 280 h 280"/>
                <a:gd name="T14" fmla="*/ 0 w 177"/>
                <a:gd name="T15" fmla="*/ 280 h 280"/>
                <a:gd name="T16" fmla="*/ 0 w 177"/>
                <a:gd name="T17" fmla="*/ 275 h 280"/>
                <a:gd name="T18" fmla="*/ 132 w 177"/>
                <a:gd name="T19" fmla="*/ 29 h 280"/>
                <a:gd name="T20" fmla="*/ 172 w 177"/>
                <a:gd name="T21" fmla="*/ 0 h 280"/>
                <a:gd name="T22" fmla="*/ 177 w 177"/>
                <a:gd name="T23" fmla="*/ 46 h 280"/>
                <a:gd name="T24" fmla="*/ 132 w 177"/>
                <a:gd name="T25" fmla="*/ 29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7" h="280">
                  <a:moveTo>
                    <a:pt x="0" y="275"/>
                  </a:moveTo>
                  <a:lnTo>
                    <a:pt x="57" y="275"/>
                  </a:lnTo>
                  <a:lnTo>
                    <a:pt x="52" y="275"/>
                  </a:lnTo>
                  <a:lnTo>
                    <a:pt x="154" y="34"/>
                  </a:lnTo>
                  <a:lnTo>
                    <a:pt x="160" y="34"/>
                  </a:lnTo>
                  <a:lnTo>
                    <a:pt x="57" y="275"/>
                  </a:lnTo>
                  <a:lnTo>
                    <a:pt x="57" y="280"/>
                  </a:lnTo>
                  <a:lnTo>
                    <a:pt x="0" y="280"/>
                  </a:lnTo>
                  <a:lnTo>
                    <a:pt x="0" y="275"/>
                  </a:lnTo>
                  <a:close/>
                  <a:moveTo>
                    <a:pt x="132" y="29"/>
                  </a:moveTo>
                  <a:lnTo>
                    <a:pt x="172" y="0"/>
                  </a:lnTo>
                  <a:lnTo>
                    <a:pt x="177" y="46"/>
                  </a:lnTo>
                  <a:lnTo>
                    <a:pt x="132" y="2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18" name="Rectangle 35"/>
            <p:cNvSpPr>
              <a:spLocks noChangeArrowheads="1"/>
            </p:cNvSpPr>
            <p:nvPr/>
          </p:nvSpPr>
          <p:spPr bwMode="auto">
            <a:xfrm>
              <a:off x="3373" y="3280"/>
              <a:ext cx="418"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Arial" pitchFamily="34" charset="0"/>
                  <a:cs typeface="Arial" pitchFamily="34" charset="0"/>
                </a:rPr>
                <a:t>Tiedown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19" name="Rectangle 36"/>
            <p:cNvSpPr>
              <a:spLocks noChangeArrowheads="1"/>
            </p:cNvSpPr>
            <p:nvPr/>
          </p:nvSpPr>
          <p:spPr bwMode="auto">
            <a:xfrm>
              <a:off x="3344" y="3389"/>
              <a:ext cx="446"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Arial" pitchFamily="34" charset="0"/>
                  <a:cs typeface="Arial" pitchFamily="34" charset="0"/>
                </a:rPr>
                <a:t>Assembly</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grpSp>
      <p:sp>
        <p:nvSpPr>
          <p:cNvPr id="40" name="Rectangle 39"/>
          <p:cNvSpPr>
            <a:spLocks noChangeArrowheads="1"/>
          </p:cNvSpPr>
          <p:nvPr/>
        </p:nvSpPr>
        <p:spPr bwMode="auto">
          <a:xfrm>
            <a:off x="339302" y="1262513"/>
            <a:ext cx="5678943" cy="173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171450" lvl="0" indent="-171450">
              <a:spcBef>
                <a:spcPts val="600"/>
              </a:spcBef>
              <a:buFont typeface="Arial" panose="020B0604020202020204" pitchFamily="34" charset="0"/>
              <a:buChar char="•"/>
            </a:pPr>
            <a:r>
              <a:rPr kumimoji="0" lang="en-US" altLang="en-US" sz="1400" b="0" i="0" u="none" strike="noStrike" cap="none" normalizeH="0" baseline="0" dirty="0" smtClean="0">
                <a:ln>
                  <a:noFill/>
                </a:ln>
                <a:solidFill>
                  <a:srgbClr val="000000"/>
                </a:solidFill>
                <a:effectLst/>
              </a:rPr>
              <a:t>In deployed configuration the petal shape is controlled by the ridged Petal</a:t>
            </a:r>
            <a:r>
              <a:rPr kumimoji="0" lang="en-US" altLang="en-US" sz="1400" b="0" i="0" u="none" strike="noStrike" cap="none" normalizeH="0" dirty="0" smtClean="0">
                <a:ln>
                  <a:noFill/>
                </a:ln>
                <a:solidFill>
                  <a:srgbClr val="000000"/>
                </a:solidFill>
                <a:effectLst/>
              </a:rPr>
              <a:t> Tip and Edge assembly</a:t>
            </a:r>
          </a:p>
          <a:p>
            <a:pPr marL="171450" lvl="0" indent="-171450">
              <a:spcBef>
                <a:spcPts val="600"/>
              </a:spcBef>
              <a:buFont typeface="Arial" panose="020B0604020202020204" pitchFamily="34" charset="0"/>
              <a:buChar char="•"/>
            </a:pPr>
            <a:r>
              <a:rPr lang="en-US" altLang="en-US" sz="1400" dirty="0" smtClean="0">
                <a:solidFill>
                  <a:srgbClr val="000000"/>
                </a:solidFill>
              </a:rPr>
              <a:t>The Tip and Edge assembly is connected to its neighbors by a ball joint at the base of the valley</a:t>
            </a:r>
          </a:p>
          <a:p>
            <a:pPr marL="171450" lvl="0" indent="-171450">
              <a:spcBef>
                <a:spcPts val="600"/>
              </a:spcBef>
              <a:buFont typeface="Arial" panose="020B0604020202020204" pitchFamily="34" charset="0"/>
              <a:buChar char="•"/>
            </a:pPr>
            <a:r>
              <a:rPr lang="en-US" altLang="en-US" sz="1400" dirty="0" smtClean="0">
                <a:solidFill>
                  <a:srgbClr val="000000"/>
                </a:solidFill>
              </a:rPr>
              <a:t>The Boom in compression and the tension link in tension hold the radial position of the petal</a:t>
            </a:r>
          </a:p>
          <a:p>
            <a:pPr marL="171450" lvl="0" indent="-171450">
              <a:spcBef>
                <a:spcPts val="600"/>
              </a:spcBef>
              <a:buFont typeface="Arial" panose="020B0604020202020204" pitchFamily="34" charset="0"/>
              <a:buChar char="•"/>
            </a:pPr>
            <a:r>
              <a:rPr lang="en-US" altLang="en-US" sz="1400" dirty="0" smtClean="0">
                <a:solidFill>
                  <a:srgbClr val="000000"/>
                </a:solidFill>
              </a:rPr>
              <a:t>The MLI blanket is not in tension </a:t>
            </a:r>
            <a:endParaRPr lang="en-US" altLang="en-US" sz="4400" dirty="0"/>
          </a:p>
        </p:txBody>
      </p:sp>
      <p:sp>
        <p:nvSpPr>
          <p:cNvPr id="39" name="TextBox 38"/>
          <p:cNvSpPr txBox="1"/>
          <p:nvPr/>
        </p:nvSpPr>
        <p:spPr>
          <a:xfrm>
            <a:off x="2414585" y="6665089"/>
            <a:ext cx="4414837" cy="200055"/>
          </a:xfrm>
          <a:prstGeom prst="rect">
            <a:avLst/>
          </a:prstGeom>
          <a:noFill/>
        </p:spPr>
        <p:txBody>
          <a:bodyPr wrap="square" rtlCol="0">
            <a:spAutoFit/>
          </a:bodyPr>
          <a:lstStyle/>
          <a:p>
            <a:pPr algn="ctr"/>
            <a:r>
              <a:rPr lang="en-US" sz="700" dirty="0" smtClean="0">
                <a:latin typeface="Arial" pitchFamily="34" charset="0"/>
                <a:cs typeface="Arial" pitchFamily="34" charset="0"/>
              </a:rPr>
              <a:t>Approved for public release; NGAS 16-0337 dated 2/18/16.</a:t>
            </a:r>
            <a:endParaRPr lang="en-US" sz="700" dirty="0">
              <a:latin typeface="Arial" pitchFamily="34" charset="0"/>
              <a:cs typeface="Arial" pitchFamily="34" charset="0"/>
            </a:endParaRPr>
          </a:p>
        </p:txBody>
      </p:sp>
    </p:spTree>
    <p:extLst>
      <p:ext uri="{BB962C8B-B14F-4D97-AF65-F5344CB8AC3E}">
        <p14:creationId xmlns:p14="http://schemas.microsoft.com/office/powerpoint/2010/main" val="423131134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Tip </a:t>
            </a:r>
            <a:r>
              <a:rPr lang="en-US" dirty="0" err="1" smtClean="0"/>
              <a:t>Closeup</a:t>
            </a:r>
            <a:endParaRPr lang="en-US" dirty="0"/>
          </a:p>
        </p:txBody>
      </p:sp>
      <p:sp>
        <p:nvSpPr>
          <p:cNvPr id="4" name="Slide Number Placeholder 3"/>
          <p:cNvSpPr>
            <a:spLocks noGrp="1"/>
          </p:cNvSpPr>
          <p:nvPr>
            <p:ph type="sldNum" sz="quarter" idx="11"/>
          </p:nvPr>
        </p:nvSpPr>
        <p:spPr/>
        <p:txBody>
          <a:bodyPr/>
          <a:lstStyle/>
          <a:p>
            <a:fld id="{F6EFC63E-F8D9-44BB-A462-AC735E845F95}" type="slidenum">
              <a:rPr lang="en-US" smtClean="0"/>
              <a:pPr/>
              <a:t>25</a:t>
            </a:fld>
            <a:endParaRPr lang="en-US"/>
          </a:p>
        </p:txBody>
      </p:sp>
      <p:grpSp>
        <p:nvGrpSpPr>
          <p:cNvPr id="6" name="Group 4"/>
          <p:cNvGrpSpPr>
            <a:grpSpLocks noChangeAspect="1"/>
          </p:cNvGrpSpPr>
          <p:nvPr/>
        </p:nvGrpSpPr>
        <p:grpSpPr bwMode="auto">
          <a:xfrm>
            <a:off x="290781" y="1175447"/>
            <a:ext cx="8479560" cy="5589625"/>
            <a:chOff x="1008" y="926"/>
            <a:chExt cx="3744" cy="2468"/>
          </a:xfrm>
        </p:grpSpPr>
        <p:sp>
          <p:nvSpPr>
            <p:cNvPr id="7" name="AutoShape 3"/>
            <p:cNvSpPr>
              <a:spLocks noChangeAspect="1" noChangeArrowheads="1" noTextEdit="1"/>
            </p:cNvSpPr>
            <p:nvPr/>
          </p:nvSpPr>
          <p:spPr bwMode="auto">
            <a:xfrm>
              <a:off x="1008" y="926"/>
              <a:ext cx="3744" cy="2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pic>
          <p:nvPicPr>
            <p:cNvPr id="1024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 y="1007"/>
              <a:ext cx="3736" cy="1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6"/>
            <p:cNvSpPr>
              <a:spLocks noChangeArrowheads="1"/>
            </p:cNvSpPr>
            <p:nvPr/>
          </p:nvSpPr>
          <p:spPr bwMode="auto">
            <a:xfrm>
              <a:off x="1837" y="1032"/>
              <a:ext cx="340" cy="12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9" name="Freeform 7"/>
            <p:cNvSpPr>
              <a:spLocks noEditPoints="1"/>
            </p:cNvSpPr>
            <p:nvPr/>
          </p:nvSpPr>
          <p:spPr bwMode="auto">
            <a:xfrm>
              <a:off x="1837" y="1032"/>
              <a:ext cx="344" cy="128"/>
            </a:xfrm>
            <a:custGeom>
              <a:avLst/>
              <a:gdLst>
                <a:gd name="T0" fmla="*/ 0 w 344"/>
                <a:gd name="T1" fmla="*/ 0 h 128"/>
                <a:gd name="T2" fmla="*/ 0 w 344"/>
                <a:gd name="T3" fmla="*/ 0 h 128"/>
                <a:gd name="T4" fmla="*/ 340 w 344"/>
                <a:gd name="T5" fmla="*/ 0 h 128"/>
                <a:gd name="T6" fmla="*/ 344 w 344"/>
                <a:gd name="T7" fmla="*/ 0 h 128"/>
                <a:gd name="T8" fmla="*/ 344 w 344"/>
                <a:gd name="T9" fmla="*/ 123 h 128"/>
                <a:gd name="T10" fmla="*/ 340 w 344"/>
                <a:gd name="T11" fmla="*/ 128 h 128"/>
                <a:gd name="T12" fmla="*/ 0 w 344"/>
                <a:gd name="T13" fmla="*/ 128 h 128"/>
                <a:gd name="T14" fmla="*/ 0 w 344"/>
                <a:gd name="T15" fmla="*/ 123 h 128"/>
                <a:gd name="T16" fmla="*/ 0 w 344"/>
                <a:gd name="T17" fmla="*/ 0 h 128"/>
                <a:gd name="T18" fmla="*/ 4 w 344"/>
                <a:gd name="T19" fmla="*/ 123 h 128"/>
                <a:gd name="T20" fmla="*/ 0 w 344"/>
                <a:gd name="T21" fmla="*/ 123 h 128"/>
                <a:gd name="T22" fmla="*/ 340 w 344"/>
                <a:gd name="T23" fmla="*/ 123 h 128"/>
                <a:gd name="T24" fmla="*/ 340 w 344"/>
                <a:gd name="T25" fmla="*/ 123 h 128"/>
                <a:gd name="T26" fmla="*/ 340 w 344"/>
                <a:gd name="T27" fmla="*/ 0 h 128"/>
                <a:gd name="T28" fmla="*/ 340 w 344"/>
                <a:gd name="T29" fmla="*/ 4 h 128"/>
                <a:gd name="T30" fmla="*/ 0 w 344"/>
                <a:gd name="T31" fmla="*/ 4 h 128"/>
                <a:gd name="T32" fmla="*/ 4 w 344"/>
                <a:gd name="T33" fmla="*/ 0 h 128"/>
                <a:gd name="T34" fmla="*/ 4 w 344"/>
                <a:gd name="T35" fmla="*/ 12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4" h="128">
                  <a:moveTo>
                    <a:pt x="0" y="0"/>
                  </a:moveTo>
                  <a:lnTo>
                    <a:pt x="0" y="0"/>
                  </a:lnTo>
                  <a:lnTo>
                    <a:pt x="340" y="0"/>
                  </a:lnTo>
                  <a:lnTo>
                    <a:pt x="344" y="0"/>
                  </a:lnTo>
                  <a:lnTo>
                    <a:pt x="344" y="123"/>
                  </a:lnTo>
                  <a:lnTo>
                    <a:pt x="340" y="128"/>
                  </a:lnTo>
                  <a:lnTo>
                    <a:pt x="0" y="128"/>
                  </a:lnTo>
                  <a:lnTo>
                    <a:pt x="0" y="123"/>
                  </a:lnTo>
                  <a:lnTo>
                    <a:pt x="0" y="0"/>
                  </a:lnTo>
                  <a:close/>
                  <a:moveTo>
                    <a:pt x="4" y="123"/>
                  </a:moveTo>
                  <a:lnTo>
                    <a:pt x="0" y="123"/>
                  </a:lnTo>
                  <a:lnTo>
                    <a:pt x="340" y="123"/>
                  </a:lnTo>
                  <a:lnTo>
                    <a:pt x="340" y="123"/>
                  </a:lnTo>
                  <a:lnTo>
                    <a:pt x="340" y="0"/>
                  </a:lnTo>
                  <a:lnTo>
                    <a:pt x="340" y="4"/>
                  </a:lnTo>
                  <a:lnTo>
                    <a:pt x="0" y="4"/>
                  </a:lnTo>
                  <a:lnTo>
                    <a:pt x="4" y="0"/>
                  </a:lnTo>
                  <a:lnTo>
                    <a:pt x="4" y="12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3200"/>
            </a:p>
          </p:txBody>
        </p:sp>
        <p:sp>
          <p:nvSpPr>
            <p:cNvPr id="10" name="Freeform 8"/>
            <p:cNvSpPr>
              <a:spLocks noEditPoints="1"/>
            </p:cNvSpPr>
            <p:nvPr/>
          </p:nvSpPr>
          <p:spPr bwMode="auto">
            <a:xfrm>
              <a:off x="1429" y="1058"/>
              <a:ext cx="408" cy="165"/>
            </a:xfrm>
            <a:custGeom>
              <a:avLst/>
              <a:gdLst>
                <a:gd name="T0" fmla="*/ 408 w 408"/>
                <a:gd name="T1" fmla="*/ 4 h 165"/>
                <a:gd name="T2" fmla="*/ 369 w 408"/>
                <a:gd name="T3" fmla="*/ 4 h 165"/>
                <a:gd name="T4" fmla="*/ 369 w 408"/>
                <a:gd name="T5" fmla="*/ 4 h 165"/>
                <a:gd name="T6" fmla="*/ 25 w 408"/>
                <a:gd name="T7" fmla="*/ 153 h 165"/>
                <a:gd name="T8" fmla="*/ 25 w 408"/>
                <a:gd name="T9" fmla="*/ 148 h 165"/>
                <a:gd name="T10" fmla="*/ 365 w 408"/>
                <a:gd name="T11" fmla="*/ 0 h 165"/>
                <a:gd name="T12" fmla="*/ 369 w 408"/>
                <a:gd name="T13" fmla="*/ 0 h 165"/>
                <a:gd name="T14" fmla="*/ 408 w 408"/>
                <a:gd name="T15" fmla="*/ 0 h 165"/>
                <a:gd name="T16" fmla="*/ 408 w 408"/>
                <a:gd name="T17" fmla="*/ 4 h 165"/>
                <a:gd name="T18" fmla="*/ 38 w 408"/>
                <a:gd name="T19" fmla="*/ 165 h 165"/>
                <a:gd name="T20" fmla="*/ 0 w 408"/>
                <a:gd name="T21" fmla="*/ 161 h 165"/>
                <a:gd name="T22" fmla="*/ 25 w 408"/>
                <a:gd name="T23" fmla="*/ 136 h 165"/>
                <a:gd name="T24" fmla="*/ 38 w 408"/>
                <a:gd name="T25" fmla="*/ 16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8" h="165">
                  <a:moveTo>
                    <a:pt x="408" y="4"/>
                  </a:moveTo>
                  <a:lnTo>
                    <a:pt x="369" y="4"/>
                  </a:lnTo>
                  <a:lnTo>
                    <a:pt x="369" y="4"/>
                  </a:lnTo>
                  <a:lnTo>
                    <a:pt x="25" y="153"/>
                  </a:lnTo>
                  <a:lnTo>
                    <a:pt x="25" y="148"/>
                  </a:lnTo>
                  <a:lnTo>
                    <a:pt x="365" y="0"/>
                  </a:lnTo>
                  <a:lnTo>
                    <a:pt x="369" y="0"/>
                  </a:lnTo>
                  <a:lnTo>
                    <a:pt x="408" y="0"/>
                  </a:lnTo>
                  <a:lnTo>
                    <a:pt x="408" y="4"/>
                  </a:lnTo>
                  <a:close/>
                  <a:moveTo>
                    <a:pt x="38" y="165"/>
                  </a:moveTo>
                  <a:lnTo>
                    <a:pt x="0" y="161"/>
                  </a:lnTo>
                  <a:lnTo>
                    <a:pt x="25" y="136"/>
                  </a:lnTo>
                  <a:lnTo>
                    <a:pt x="38" y="165"/>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3200"/>
            </a:p>
          </p:txBody>
        </p:sp>
        <p:sp>
          <p:nvSpPr>
            <p:cNvPr id="11" name="Rectangle 9"/>
            <p:cNvSpPr>
              <a:spLocks noChangeArrowheads="1"/>
            </p:cNvSpPr>
            <p:nvPr/>
          </p:nvSpPr>
          <p:spPr bwMode="auto">
            <a:xfrm>
              <a:off x="1875" y="1057"/>
              <a:ext cx="250"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Arial" pitchFamily="34" charset="0"/>
                  <a:cs typeface="Arial" pitchFamily="34" charset="0"/>
                </a:rPr>
                <a:t>Tip Wire</a:t>
              </a:r>
              <a:endParaRPr kumimoji="0" lang="en-US" altLang="en-US" sz="3200" b="0" i="0" u="none" strike="noStrike" cap="none" normalizeH="0" baseline="0" smtClean="0">
                <a:ln>
                  <a:noFill/>
                </a:ln>
                <a:solidFill>
                  <a:schemeClr val="tx1"/>
                </a:solidFill>
                <a:effectLst/>
                <a:latin typeface="Arial" pitchFamily="34" charset="0"/>
                <a:cs typeface="Arial" pitchFamily="34" charset="0"/>
              </a:endParaRPr>
            </a:p>
          </p:txBody>
        </p:sp>
        <p:sp>
          <p:nvSpPr>
            <p:cNvPr id="12" name="Rectangle 10"/>
            <p:cNvSpPr>
              <a:spLocks noChangeArrowheads="1"/>
            </p:cNvSpPr>
            <p:nvPr/>
          </p:nvSpPr>
          <p:spPr bwMode="auto">
            <a:xfrm>
              <a:off x="1314" y="1924"/>
              <a:ext cx="841" cy="12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13" name="Freeform 11"/>
            <p:cNvSpPr>
              <a:spLocks noEditPoints="1"/>
            </p:cNvSpPr>
            <p:nvPr/>
          </p:nvSpPr>
          <p:spPr bwMode="auto">
            <a:xfrm>
              <a:off x="1314" y="1924"/>
              <a:ext cx="846" cy="128"/>
            </a:xfrm>
            <a:custGeom>
              <a:avLst/>
              <a:gdLst>
                <a:gd name="T0" fmla="*/ 0 w 846"/>
                <a:gd name="T1" fmla="*/ 0 h 128"/>
                <a:gd name="T2" fmla="*/ 0 w 846"/>
                <a:gd name="T3" fmla="*/ 0 h 128"/>
                <a:gd name="T4" fmla="*/ 841 w 846"/>
                <a:gd name="T5" fmla="*/ 0 h 128"/>
                <a:gd name="T6" fmla="*/ 846 w 846"/>
                <a:gd name="T7" fmla="*/ 0 h 128"/>
                <a:gd name="T8" fmla="*/ 846 w 846"/>
                <a:gd name="T9" fmla="*/ 123 h 128"/>
                <a:gd name="T10" fmla="*/ 841 w 846"/>
                <a:gd name="T11" fmla="*/ 128 h 128"/>
                <a:gd name="T12" fmla="*/ 0 w 846"/>
                <a:gd name="T13" fmla="*/ 128 h 128"/>
                <a:gd name="T14" fmla="*/ 0 w 846"/>
                <a:gd name="T15" fmla="*/ 123 h 128"/>
                <a:gd name="T16" fmla="*/ 0 w 846"/>
                <a:gd name="T17" fmla="*/ 0 h 128"/>
                <a:gd name="T18" fmla="*/ 4 w 846"/>
                <a:gd name="T19" fmla="*/ 123 h 128"/>
                <a:gd name="T20" fmla="*/ 0 w 846"/>
                <a:gd name="T21" fmla="*/ 123 h 128"/>
                <a:gd name="T22" fmla="*/ 841 w 846"/>
                <a:gd name="T23" fmla="*/ 123 h 128"/>
                <a:gd name="T24" fmla="*/ 841 w 846"/>
                <a:gd name="T25" fmla="*/ 123 h 128"/>
                <a:gd name="T26" fmla="*/ 841 w 846"/>
                <a:gd name="T27" fmla="*/ 0 h 128"/>
                <a:gd name="T28" fmla="*/ 841 w 846"/>
                <a:gd name="T29" fmla="*/ 4 h 128"/>
                <a:gd name="T30" fmla="*/ 0 w 846"/>
                <a:gd name="T31" fmla="*/ 4 h 128"/>
                <a:gd name="T32" fmla="*/ 4 w 846"/>
                <a:gd name="T33" fmla="*/ 0 h 128"/>
                <a:gd name="T34" fmla="*/ 4 w 846"/>
                <a:gd name="T35" fmla="*/ 12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46" h="128">
                  <a:moveTo>
                    <a:pt x="0" y="0"/>
                  </a:moveTo>
                  <a:lnTo>
                    <a:pt x="0" y="0"/>
                  </a:lnTo>
                  <a:lnTo>
                    <a:pt x="841" y="0"/>
                  </a:lnTo>
                  <a:lnTo>
                    <a:pt x="846" y="0"/>
                  </a:lnTo>
                  <a:lnTo>
                    <a:pt x="846" y="123"/>
                  </a:lnTo>
                  <a:lnTo>
                    <a:pt x="841" y="128"/>
                  </a:lnTo>
                  <a:lnTo>
                    <a:pt x="0" y="128"/>
                  </a:lnTo>
                  <a:lnTo>
                    <a:pt x="0" y="123"/>
                  </a:lnTo>
                  <a:lnTo>
                    <a:pt x="0" y="0"/>
                  </a:lnTo>
                  <a:close/>
                  <a:moveTo>
                    <a:pt x="4" y="123"/>
                  </a:moveTo>
                  <a:lnTo>
                    <a:pt x="0" y="123"/>
                  </a:lnTo>
                  <a:lnTo>
                    <a:pt x="841" y="123"/>
                  </a:lnTo>
                  <a:lnTo>
                    <a:pt x="841" y="123"/>
                  </a:lnTo>
                  <a:lnTo>
                    <a:pt x="841" y="0"/>
                  </a:lnTo>
                  <a:lnTo>
                    <a:pt x="841" y="4"/>
                  </a:lnTo>
                  <a:lnTo>
                    <a:pt x="0" y="4"/>
                  </a:lnTo>
                  <a:lnTo>
                    <a:pt x="4" y="0"/>
                  </a:lnTo>
                  <a:lnTo>
                    <a:pt x="4" y="12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3200"/>
            </a:p>
          </p:txBody>
        </p:sp>
        <p:sp>
          <p:nvSpPr>
            <p:cNvPr id="14" name="Freeform 12"/>
            <p:cNvSpPr>
              <a:spLocks noEditPoints="1"/>
            </p:cNvSpPr>
            <p:nvPr/>
          </p:nvSpPr>
          <p:spPr bwMode="auto">
            <a:xfrm>
              <a:off x="2160" y="1593"/>
              <a:ext cx="365" cy="369"/>
            </a:xfrm>
            <a:custGeom>
              <a:avLst/>
              <a:gdLst>
                <a:gd name="T0" fmla="*/ 0 w 365"/>
                <a:gd name="T1" fmla="*/ 365 h 369"/>
                <a:gd name="T2" fmla="*/ 119 w 365"/>
                <a:gd name="T3" fmla="*/ 365 h 369"/>
                <a:gd name="T4" fmla="*/ 119 w 365"/>
                <a:gd name="T5" fmla="*/ 369 h 369"/>
                <a:gd name="T6" fmla="*/ 348 w 365"/>
                <a:gd name="T7" fmla="*/ 21 h 369"/>
                <a:gd name="T8" fmla="*/ 348 w 365"/>
                <a:gd name="T9" fmla="*/ 21 h 369"/>
                <a:gd name="T10" fmla="*/ 123 w 365"/>
                <a:gd name="T11" fmla="*/ 369 h 369"/>
                <a:gd name="T12" fmla="*/ 119 w 365"/>
                <a:gd name="T13" fmla="*/ 369 h 369"/>
                <a:gd name="T14" fmla="*/ 0 w 365"/>
                <a:gd name="T15" fmla="*/ 369 h 369"/>
                <a:gd name="T16" fmla="*/ 0 w 365"/>
                <a:gd name="T17" fmla="*/ 365 h 369"/>
                <a:gd name="T18" fmla="*/ 331 w 365"/>
                <a:gd name="T19" fmla="*/ 17 h 369"/>
                <a:gd name="T20" fmla="*/ 365 w 365"/>
                <a:gd name="T21" fmla="*/ 0 h 369"/>
                <a:gd name="T22" fmla="*/ 361 w 365"/>
                <a:gd name="T23" fmla="*/ 38 h 369"/>
                <a:gd name="T24" fmla="*/ 331 w 365"/>
                <a:gd name="T25" fmla="*/ 17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5" h="369">
                  <a:moveTo>
                    <a:pt x="0" y="365"/>
                  </a:moveTo>
                  <a:lnTo>
                    <a:pt x="119" y="365"/>
                  </a:lnTo>
                  <a:lnTo>
                    <a:pt x="119" y="369"/>
                  </a:lnTo>
                  <a:lnTo>
                    <a:pt x="348" y="21"/>
                  </a:lnTo>
                  <a:lnTo>
                    <a:pt x="348" y="21"/>
                  </a:lnTo>
                  <a:lnTo>
                    <a:pt x="123" y="369"/>
                  </a:lnTo>
                  <a:lnTo>
                    <a:pt x="119" y="369"/>
                  </a:lnTo>
                  <a:lnTo>
                    <a:pt x="0" y="369"/>
                  </a:lnTo>
                  <a:lnTo>
                    <a:pt x="0" y="365"/>
                  </a:lnTo>
                  <a:close/>
                  <a:moveTo>
                    <a:pt x="331" y="17"/>
                  </a:moveTo>
                  <a:lnTo>
                    <a:pt x="365" y="0"/>
                  </a:lnTo>
                  <a:lnTo>
                    <a:pt x="361" y="38"/>
                  </a:lnTo>
                  <a:lnTo>
                    <a:pt x="331" y="1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3200"/>
            </a:p>
          </p:txBody>
        </p:sp>
        <p:sp>
          <p:nvSpPr>
            <p:cNvPr id="15" name="Rectangle 13"/>
            <p:cNvSpPr>
              <a:spLocks noChangeArrowheads="1"/>
            </p:cNvSpPr>
            <p:nvPr/>
          </p:nvSpPr>
          <p:spPr bwMode="auto">
            <a:xfrm>
              <a:off x="1356" y="1949"/>
              <a:ext cx="562"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Arial" pitchFamily="34" charset="0"/>
                  <a:cs typeface="Arial" pitchFamily="34" charset="0"/>
                </a:rPr>
                <a:t>Graphite Petal Tip </a:t>
              </a:r>
              <a:endParaRPr kumimoji="0" lang="en-US" altLang="en-US" sz="3200" b="0" i="0" u="none" strike="noStrike" cap="none" normalizeH="0" baseline="0" smtClean="0">
                <a:ln>
                  <a:noFill/>
                </a:ln>
                <a:solidFill>
                  <a:schemeClr val="tx1"/>
                </a:solidFill>
                <a:effectLst/>
                <a:latin typeface="Arial" pitchFamily="34" charset="0"/>
                <a:cs typeface="Arial" pitchFamily="34" charset="0"/>
              </a:endParaRPr>
            </a:p>
          </p:txBody>
        </p:sp>
        <p:sp>
          <p:nvSpPr>
            <p:cNvPr id="16" name="Rectangle 14"/>
            <p:cNvSpPr>
              <a:spLocks noChangeArrowheads="1"/>
            </p:cNvSpPr>
            <p:nvPr/>
          </p:nvSpPr>
          <p:spPr bwMode="auto">
            <a:xfrm>
              <a:off x="1913" y="1949"/>
              <a:ext cx="185"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Arial" pitchFamily="34" charset="0"/>
                  <a:cs typeface="Arial" pitchFamily="34" charset="0"/>
                </a:rPr>
                <a:t>Fitting</a:t>
              </a:r>
              <a:endParaRPr kumimoji="0" lang="en-US" altLang="en-US" sz="3200" b="0" i="0" u="none" strike="noStrike" cap="none" normalizeH="0" baseline="0" smtClean="0">
                <a:ln>
                  <a:noFill/>
                </a:ln>
                <a:solidFill>
                  <a:schemeClr val="tx1"/>
                </a:solidFill>
                <a:effectLst/>
                <a:latin typeface="Arial" pitchFamily="34" charset="0"/>
                <a:cs typeface="Arial" pitchFamily="34" charset="0"/>
              </a:endParaRPr>
            </a:p>
          </p:txBody>
        </p:sp>
        <p:sp>
          <p:nvSpPr>
            <p:cNvPr id="17" name="Rectangle 15"/>
            <p:cNvSpPr>
              <a:spLocks noChangeArrowheads="1"/>
            </p:cNvSpPr>
            <p:nvPr/>
          </p:nvSpPr>
          <p:spPr bwMode="auto">
            <a:xfrm>
              <a:off x="1769" y="2124"/>
              <a:ext cx="701" cy="20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18" name="Freeform 16"/>
            <p:cNvSpPr>
              <a:spLocks noEditPoints="1"/>
            </p:cNvSpPr>
            <p:nvPr/>
          </p:nvSpPr>
          <p:spPr bwMode="auto">
            <a:xfrm>
              <a:off x="1769" y="2124"/>
              <a:ext cx="705" cy="212"/>
            </a:xfrm>
            <a:custGeom>
              <a:avLst/>
              <a:gdLst>
                <a:gd name="T0" fmla="*/ 0 w 705"/>
                <a:gd name="T1" fmla="*/ 0 h 212"/>
                <a:gd name="T2" fmla="*/ 0 w 705"/>
                <a:gd name="T3" fmla="*/ 0 h 212"/>
                <a:gd name="T4" fmla="*/ 701 w 705"/>
                <a:gd name="T5" fmla="*/ 0 h 212"/>
                <a:gd name="T6" fmla="*/ 705 w 705"/>
                <a:gd name="T7" fmla="*/ 0 h 212"/>
                <a:gd name="T8" fmla="*/ 705 w 705"/>
                <a:gd name="T9" fmla="*/ 208 h 212"/>
                <a:gd name="T10" fmla="*/ 701 w 705"/>
                <a:gd name="T11" fmla="*/ 212 h 212"/>
                <a:gd name="T12" fmla="*/ 0 w 705"/>
                <a:gd name="T13" fmla="*/ 212 h 212"/>
                <a:gd name="T14" fmla="*/ 0 w 705"/>
                <a:gd name="T15" fmla="*/ 208 h 212"/>
                <a:gd name="T16" fmla="*/ 0 w 705"/>
                <a:gd name="T17" fmla="*/ 0 h 212"/>
                <a:gd name="T18" fmla="*/ 4 w 705"/>
                <a:gd name="T19" fmla="*/ 208 h 212"/>
                <a:gd name="T20" fmla="*/ 0 w 705"/>
                <a:gd name="T21" fmla="*/ 208 h 212"/>
                <a:gd name="T22" fmla="*/ 701 w 705"/>
                <a:gd name="T23" fmla="*/ 208 h 212"/>
                <a:gd name="T24" fmla="*/ 701 w 705"/>
                <a:gd name="T25" fmla="*/ 208 h 212"/>
                <a:gd name="T26" fmla="*/ 701 w 705"/>
                <a:gd name="T27" fmla="*/ 0 h 212"/>
                <a:gd name="T28" fmla="*/ 701 w 705"/>
                <a:gd name="T29" fmla="*/ 4 h 212"/>
                <a:gd name="T30" fmla="*/ 0 w 705"/>
                <a:gd name="T31" fmla="*/ 4 h 212"/>
                <a:gd name="T32" fmla="*/ 4 w 705"/>
                <a:gd name="T33" fmla="*/ 0 h 212"/>
                <a:gd name="T34" fmla="*/ 4 w 705"/>
                <a:gd name="T35" fmla="*/ 20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212">
                  <a:moveTo>
                    <a:pt x="0" y="0"/>
                  </a:moveTo>
                  <a:lnTo>
                    <a:pt x="0" y="0"/>
                  </a:lnTo>
                  <a:lnTo>
                    <a:pt x="701" y="0"/>
                  </a:lnTo>
                  <a:lnTo>
                    <a:pt x="705" y="0"/>
                  </a:lnTo>
                  <a:lnTo>
                    <a:pt x="705" y="208"/>
                  </a:lnTo>
                  <a:lnTo>
                    <a:pt x="701" y="212"/>
                  </a:lnTo>
                  <a:lnTo>
                    <a:pt x="0" y="212"/>
                  </a:lnTo>
                  <a:lnTo>
                    <a:pt x="0" y="208"/>
                  </a:lnTo>
                  <a:lnTo>
                    <a:pt x="0" y="0"/>
                  </a:lnTo>
                  <a:close/>
                  <a:moveTo>
                    <a:pt x="4" y="208"/>
                  </a:moveTo>
                  <a:lnTo>
                    <a:pt x="0" y="208"/>
                  </a:lnTo>
                  <a:lnTo>
                    <a:pt x="701" y="208"/>
                  </a:lnTo>
                  <a:lnTo>
                    <a:pt x="701" y="208"/>
                  </a:lnTo>
                  <a:lnTo>
                    <a:pt x="701" y="0"/>
                  </a:lnTo>
                  <a:lnTo>
                    <a:pt x="701" y="4"/>
                  </a:lnTo>
                  <a:lnTo>
                    <a:pt x="0" y="4"/>
                  </a:lnTo>
                  <a:lnTo>
                    <a:pt x="4" y="0"/>
                  </a:lnTo>
                  <a:lnTo>
                    <a:pt x="4" y="20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3200"/>
            </a:p>
          </p:txBody>
        </p:sp>
        <p:sp>
          <p:nvSpPr>
            <p:cNvPr id="19" name="Freeform 17"/>
            <p:cNvSpPr>
              <a:spLocks noEditPoints="1"/>
            </p:cNvSpPr>
            <p:nvPr/>
          </p:nvSpPr>
          <p:spPr bwMode="auto">
            <a:xfrm>
              <a:off x="2474" y="1746"/>
              <a:ext cx="361" cy="442"/>
            </a:xfrm>
            <a:custGeom>
              <a:avLst/>
              <a:gdLst>
                <a:gd name="T0" fmla="*/ 0 w 361"/>
                <a:gd name="T1" fmla="*/ 437 h 442"/>
                <a:gd name="T2" fmla="*/ 102 w 361"/>
                <a:gd name="T3" fmla="*/ 437 h 442"/>
                <a:gd name="T4" fmla="*/ 98 w 361"/>
                <a:gd name="T5" fmla="*/ 442 h 442"/>
                <a:gd name="T6" fmla="*/ 344 w 361"/>
                <a:gd name="T7" fmla="*/ 21 h 442"/>
                <a:gd name="T8" fmla="*/ 349 w 361"/>
                <a:gd name="T9" fmla="*/ 25 h 442"/>
                <a:gd name="T10" fmla="*/ 102 w 361"/>
                <a:gd name="T11" fmla="*/ 442 h 442"/>
                <a:gd name="T12" fmla="*/ 98 w 361"/>
                <a:gd name="T13" fmla="*/ 442 h 442"/>
                <a:gd name="T14" fmla="*/ 0 w 361"/>
                <a:gd name="T15" fmla="*/ 442 h 442"/>
                <a:gd name="T16" fmla="*/ 0 w 361"/>
                <a:gd name="T17" fmla="*/ 437 h 442"/>
                <a:gd name="T18" fmla="*/ 327 w 361"/>
                <a:gd name="T19" fmla="*/ 21 h 442"/>
                <a:gd name="T20" fmla="*/ 361 w 361"/>
                <a:gd name="T21" fmla="*/ 0 h 442"/>
                <a:gd name="T22" fmla="*/ 357 w 361"/>
                <a:gd name="T23" fmla="*/ 38 h 442"/>
                <a:gd name="T24" fmla="*/ 327 w 361"/>
                <a:gd name="T25" fmla="*/ 21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1" h="442">
                  <a:moveTo>
                    <a:pt x="0" y="437"/>
                  </a:moveTo>
                  <a:lnTo>
                    <a:pt x="102" y="437"/>
                  </a:lnTo>
                  <a:lnTo>
                    <a:pt x="98" y="442"/>
                  </a:lnTo>
                  <a:lnTo>
                    <a:pt x="344" y="21"/>
                  </a:lnTo>
                  <a:lnTo>
                    <a:pt x="349" y="25"/>
                  </a:lnTo>
                  <a:lnTo>
                    <a:pt x="102" y="442"/>
                  </a:lnTo>
                  <a:lnTo>
                    <a:pt x="98" y="442"/>
                  </a:lnTo>
                  <a:lnTo>
                    <a:pt x="0" y="442"/>
                  </a:lnTo>
                  <a:lnTo>
                    <a:pt x="0" y="437"/>
                  </a:lnTo>
                  <a:close/>
                  <a:moveTo>
                    <a:pt x="327" y="21"/>
                  </a:moveTo>
                  <a:lnTo>
                    <a:pt x="361" y="0"/>
                  </a:lnTo>
                  <a:lnTo>
                    <a:pt x="357" y="38"/>
                  </a:lnTo>
                  <a:lnTo>
                    <a:pt x="327" y="2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3200"/>
            </a:p>
          </p:txBody>
        </p:sp>
        <p:sp>
          <p:nvSpPr>
            <p:cNvPr id="20" name="Rectangle 18"/>
            <p:cNvSpPr>
              <a:spLocks noChangeArrowheads="1"/>
            </p:cNvSpPr>
            <p:nvPr/>
          </p:nvSpPr>
          <p:spPr bwMode="auto">
            <a:xfrm>
              <a:off x="1807" y="2149"/>
              <a:ext cx="492"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Arial" pitchFamily="34" charset="0"/>
                  <a:cs typeface="Arial" pitchFamily="34" charset="0"/>
                </a:rPr>
                <a:t>Tip Fitting/Astro </a:t>
              </a:r>
              <a:endParaRPr kumimoji="0" lang="en-US" altLang="en-US" sz="3200" b="0" i="0" u="none" strike="noStrike" cap="none" normalizeH="0" baseline="0" smtClean="0">
                <a:ln>
                  <a:noFill/>
                </a:ln>
                <a:solidFill>
                  <a:schemeClr val="tx1"/>
                </a:solidFill>
                <a:effectLst/>
                <a:latin typeface="Arial" pitchFamily="34" charset="0"/>
                <a:cs typeface="Arial" pitchFamily="34" charset="0"/>
              </a:endParaRPr>
            </a:p>
          </p:txBody>
        </p:sp>
        <p:sp>
          <p:nvSpPr>
            <p:cNvPr id="21" name="Rectangle 19"/>
            <p:cNvSpPr>
              <a:spLocks noChangeArrowheads="1"/>
            </p:cNvSpPr>
            <p:nvPr/>
          </p:nvSpPr>
          <p:spPr bwMode="auto">
            <a:xfrm>
              <a:off x="1807" y="2230"/>
              <a:ext cx="570"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Arial" pitchFamily="34" charset="0"/>
                  <a:cs typeface="Arial" pitchFamily="34" charset="0"/>
                </a:rPr>
                <a:t>Boom Tip Interface</a:t>
              </a:r>
              <a:endParaRPr kumimoji="0" lang="en-US" altLang="en-US" sz="3200" b="0" i="0" u="none" strike="noStrike" cap="none" normalizeH="0" baseline="0" smtClean="0">
                <a:ln>
                  <a:noFill/>
                </a:ln>
                <a:solidFill>
                  <a:schemeClr val="tx1"/>
                </a:solidFill>
                <a:effectLst/>
                <a:latin typeface="Arial" pitchFamily="34" charset="0"/>
                <a:cs typeface="Arial" pitchFamily="34" charset="0"/>
              </a:endParaRPr>
            </a:p>
          </p:txBody>
        </p:sp>
        <p:sp>
          <p:nvSpPr>
            <p:cNvPr id="22" name="Rectangle 20"/>
            <p:cNvSpPr>
              <a:spLocks noChangeArrowheads="1"/>
            </p:cNvSpPr>
            <p:nvPr/>
          </p:nvSpPr>
          <p:spPr bwMode="auto">
            <a:xfrm>
              <a:off x="2126" y="2434"/>
              <a:ext cx="544" cy="12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23" name="Freeform 21"/>
            <p:cNvSpPr>
              <a:spLocks noEditPoints="1"/>
            </p:cNvSpPr>
            <p:nvPr/>
          </p:nvSpPr>
          <p:spPr bwMode="auto">
            <a:xfrm>
              <a:off x="2126" y="2434"/>
              <a:ext cx="548" cy="127"/>
            </a:xfrm>
            <a:custGeom>
              <a:avLst/>
              <a:gdLst>
                <a:gd name="T0" fmla="*/ 0 w 548"/>
                <a:gd name="T1" fmla="*/ 0 h 127"/>
                <a:gd name="T2" fmla="*/ 0 w 548"/>
                <a:gd name="T3" fmla="*/ 0 h 127"/>
                <a:gd name="T4" fmla="*/ 544 w 548"/>
                <a:gd name="T5" fmla="*/ 0 h 127"/>
                <a:gd name="T6" fmla="*/ 548 w 548"/>
                <a:gd name="T7" fmla="*/ 0 h 127"/>
                <a:gd name="T8" fmla="*/ 548 w 548"/>
                <a:gd name="T9" fmla="*/ 123 h 127"/>
                <a:gd name="T10" fmla="*/ 544 w 548"/>
                <a:gd name="T11" fmla="*/ 127 h 127"/>
                <a:gd name="T12" fmla="*/ 0 w 548"/>
                <a:gd name="T13" fmla="*/ 127 h 127"/>
                <a:gd name="T14" fmla="*/ 0 w 548"/>
                <a:gd name="T15" fmla="*/ 123 h 127"/>
                <a:gd name="T16" fmla="*/ 0 w 548"/>
                <a:gd name="T17" fmla="*/ 0 h 127"/>
                <a:gd name="T18" fmla="*/ 4 w 548"/>
                <a:gd name="T19" fmla="*/ 123 h 127"/>
                <a:gd name="T20" fmla="*/ 0 w 548"/>
                <a:gd name="T21" fmla="*/ 123 h 127"/>
                <a:gd name="T22" fmla="*/ 544 w 548"/>
                <a:gd name="T23" fmla="*/ 123 h 127"/>
                <a:gd name="T24" fmla="*/ 544 w 548"/>
                <a:gd name="T25" fmla="*/ 123 h 127"/>
                <a:gd name="T26" fmla="*/ 544 w 548"/>
                <a:gd name="T27" fmla="*/ 0 h 127"/>
                <a:gd name="T28" fmla="*/ 544 w 548"/>
                <a:gd name="T29" fmla="*/ 4 h 127"/>
                <a:gd name="T30" fmla="*/ 0 w 548"/>
                <a:gd name="T31" fmla="*/ 4 h 127"/>
                <a:gd name="T32" fmla="*/ 4 w 548"/>
                <a:gd name="T33" fmla="*/ 0 h 127"/>
                <a:gd name="T34" fmla="*/ 4 w 548"/>
                <a:gd name="T35" fmla="*/ 12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8" h="127">
                  <a:moveTo>
                    <a:pt x="0" y="0"/>
                  </a:moveTo>
                  <a:lnTo>
                    <a:pt x="0" y="0"/>
                  </a:lnTo>
                  <a:lnTo>
                    <a:pt x="544" y="0"/>
                  </a:lnTo>
                  <a:lnTo>
                    <a:pt x="548" y="0"/>
                  </a:lnTo>
                  <a:lnTo>
                    <a:pt x="548" y="123"/>
                  </a:lnTo>
                  <a:lnTo>
                    <a:pt x="544" y="127"/>
                  </a:lnTo>
                  <a:lnTo>
                    <a:pt x="0" y="127"/>
                  </a:lnTo>
                  <a:lnTo>
                    <a:pt x="0" y="123"/>
                  </a:lnTo>
                  <a:lnTo>
                    <a:pt x="0" y="0"/>
                  </a:lnTo>
                  <a:close/>
                  <a:moveTo>
                    <a:pt x="4" y="123"/>
                  </a:moveTo>
                  <a:lnTo>
                    <a:pt x="0" y="123"/>
                  </a:lnTo>
                  <a:lnTo>
                    <a:pt x="544" y="123"/>
                  </a:lnTo>
                  <a:lnTo>
                    <a:pt x="544" y="123"/>
                  </a:lnTo>
                  <a:lnTo>
                    <a:pt x="544" y="0"/>
                  </a:lnTo>
                  <a:lnTo>
                    <a:pt x="544" y="4"/>
                  </a:lnTo>
                  <a:lnTo>
                    <a:pt x="0" y="4"/>
                  </a:lnTo>
                  <a:lnTo>
                    <a:pt x="4" y="0"/>
                  </a:lnTo>
                  <a:lnTo>
                    <a:pt x="4" y="12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3200"/>
            </a:p>
          </p:txBody>
        </p:sp>
        <p:sp>
          <p:nvSpPr>
            <p:cNvPr id="24" name="Freeform 22"/>
            <p:cNvSpPr>
              <a:spLocks noEditPoints="1"/>
            </p:cNvSpPr>
            <p:nvPr/>
          </p:nvSpPr>
          <p:spPr bwMode="auto">
            <a:xfrm>
              <a:off x="2670" y="1839"/>
              <a:ext cx="442" cy="633"/>
            </a:xfrm>
            <a:custGeom>
              <a:avLst/>
              <a:gdLst>
                <a:gd name="T0" fmla="*/ 0 w 442"/>
                <a:gd name="T1" fmla="*/ 629 h 633"/>
                <a:gd name="T2" fmla="*/ 80 w 442"/>
                <a:gd name="T3" fmla="*/ 629 h 633"/>
                <a:gd name="T4" fmla="*/ 80 w 442"/>
                <a:gd name="T5" fmla="*/ 633 h 633"/>
                <a:gd name="T6" fmla="*/ 425 w 442"/>
                <a:gd name="T7" fmla="*/ 26 h 633"/>
                <a:gd name="T8" fmla="*/ 429 w 442"/>
                <a:gd name="T9" fmla="*/ 26 h 633"/>
                <a:gd name="T10" fmla="*/ 80 w 442"/>
                <a:gd name="T11" fmla="*/ 633 h 633"/>
                <a:gd name="T12" fmla="*/ 80 w 442"/>
                <a:gd name="T13" fmla="*/ 633 h 633"/>
                <a:gd name="T14" fmla="*/ 0 w 442"/>
                <a:gd name="T15" fmla="*/ 633 h 633"/>
                <a:gd name="T16" fmla="*/ 0 w 442"/>
                <a:gd name="T17" fmla="*/ 629 h 633"/>
                <a:gd name="T18" fmla="*/ 412 w 442"/>
                <a:gd name="T19" fmla="*/ 22 h 633"/>
                <a:gd name="T20" fmla="*/ 442 w 442"/>
                <a:gd name="T21" fmla="*/ 0 h 633"/>
                <a:gd name="T22" fmla="*/ 442 w 442"/>
                <a:gd name="T23" fmla="*/ 39 h 633"/>
                <a:gd name="T24" fmla="*/ 412 w 442"/>
                <a:gd name="T25" fmla="*/ 22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2" h="633">
                  <a:moveTo>
                    <a:pt x="0" y="629"/>
                  </a:moveTo>
                  <a:lnTo>
                    <a:pt x="80" y="629"/>
                  </a:lnTo>
                  <a:lnTo>
                    <a:pt x="80" y="633"/>
                  </a:lnTo>
                  <a:lnTo>
                    <a:pt x="425" y="26"/>
                  </a:lnTo>
                  <a:lnTo>
                    <a:pt x="429" y="26"/>
                  </a:lnTo>
                  <a:lnTo>
                    <a:pt x="80" y="633"/>
                  </a:lnTo>
                  <a:lnTo>
                    <a:pt x="80" y="633"/>
                  </a:lnTo>
                  <a:lnTo>
                    <a:pt x="0" y="633"/>
                  </a:lnTo>
                  <a:lnTo>
                    <a:pt x="0" y="629"/>
                  </a:lnTo>
                  <a:close/>
                  <a:moveTo>
                    <a:pt x="412" y="22"/>
                  </a:moveTo>
                  <a:lnTo>
                    <a:pt x="442" y="0"/>
                  </a:lnTo>
                  <a:lnTo>
                    <a:pt x="442" y="39"/>
                  </a:lnTo>
                  <a:lnTo>
                    <a:pt x="412" y="2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3200"/>
            </a:p>
          </p:txBody>
        </p:sp>
        <p:sp>
          <p:nvSpPr>
            <p:cNvPr id="25" name="Rectangle 23"/>
            <p:cNvSpPr>
              <a:spLocks noChangeArrowheads="1"/>
            </p:cNvSpPr>
            <p:nvPr/>
          </p:nvSpPr>
          <p:spPr bwMode="auto">
            <a:xfrm>
              <a:off x="2164" y="2459"/>
              <a:ext cx="355"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Arial" pitchFamily="34" charset="0"/>
                  <a:cs typeface="Arial" pitchFamily="34" charset="0"/>
                </a:rPr>
                <a:t>Astro Boom</a:t>
              </a:r>
              <a:endParaRPr kumimoji="0" lang="en-US" altLang="en-US" sz="3200" b="0" i="0" u="none" strike="noStrike" cap="none" normalizeH="0" baseline="0" smtClean="0">
                <a:ln>
                  <a:noFill/>
                </a:ln>
                <a:solidFill>
                  <a:schemeClr val="tx1"/>
                </a:solidFill>
                <a:effectLst/>
                <a:latin typeface="Arial" pitchFamily="34" charset="0"/>
                <a:cs typeface="Arial" pitchFamily="34" charset="0"/>
              </a:endParaRPr>
            </a:p>
          </p:txBody>
        </p:sp>
        <p:sp>
          <p:nvSpPr>
            <p:cNvPr id="26" name="Rectangle 24"/>
            <p:cNvSpPr>
              <a:spLocks noChangeArrowheads="1"/>
            </p:cNvSpPr>
            <p:nvPr/>
          </p:nvSpPr>
          <p:spPr bwMode="auto">
            <a:xfrm>
              <a:off x="4161" y="1262"/>
              <a:ext cx="493" cy="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27" name="Freeform 25"/>
            <p:cNvSpPr>
              <a:spLocks noEditPoints="1"/>
            </p:cNvSpPr>
            <p:nvPr/>
          </p:nvSpPr>
          <p:spPr bwMode="auto">
            <a:xfrm>
              <a:off x="4166" y="928"/>
              <a:ext cx="498" cy="293"/>
            </a:xfrm>
            <a:custGeom>
              <a:avLst/>
              <a:gdLst>
                <a:gd name="T0" fmla="*/ 0 w 498"/>
                <a:gd name="T1" fmla="*/ 0 h 293"/>
                <a:gd name="T2" fmla="*/ 0 w 498"/>
                <a:gd name="T3" fmla="*/ 0 h 293"/>
                <a:gd name="T4" fmla="*/ 493 w 498"/>
                <a:gd name="T5" fmla="*/ 0 h 293"/>
                <a:gd name="T6" fmla="*/ 498 w 498"/>
                <a:gd name="T7" fmla="*/ 0 h 293"/>
                <a:gd name="T8" fmla="*/ 498 w 498"/>
                <a:gd name="T9" fmla="*/ 288 h 293"/>
                <a:gd name="T10" fmla="*/ 493 w 498"/>
                <a:gd name="T11" fmla="*/ 293 h 293"/>
                <a:gd name="T12" fmla="*/ 0 w 498"/>
                <a:gd name="T13" fmla="*/ 293 h 293"/>
                <a:gd name="T14" fmla="*/ 0 w 498"/>
                <a:gd name="T15" fmla="*/ 288 h 293"/>
                <a:gd name="T16" fmla="*/ 0 w 498"/>
                <a:gd name="T17" fmla="*/ 0 h 293"/>
                <a:gd name="T18" fmla="*/ 5 w 498"/>
                <a:gd name="T19" fmla="*/ 288 h 293"/>
                <a:gd name="T20" fmla="*/ 0 w 498"/>
                <a:gd name="T21" fmla="*/ 288 h 293"/>
                <a:gd name="T22" fmla="*/ 493 w 498"/>
                <a:gd name="T23" fmla="*/ 288 h 293"/>
                <a:gd name="T24" fmla="*/ 493 w 498"/>
                <a:gd name="T25" fmla="*/ 288 h 293"/>
                <a:gd name="T26" fmla="*/ 493 w 498"/>
                <a:gd name="T27" fmla="*/ 0 h 293"/>
                <a:gd name="T28" fmla="*/ 493 w 498"/>
                <a:gd name="T29" fmla="*/ 4 h 293"/>
                <a:gd name="T30" fmla="*/ 0 w 498"/>
                <a:gd name="T31" fmla="*/ 4 h 293"/>
                <a:gd name="T32" fmla="*/ 5 w 498"/>
                <a:gd name="T33" fmla="*/ 0 h 293"/>
                <a:gd name="T34" fmla="*/ 5 w 498"/>
                <a:gd name="T35" fmla="*/ 288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8" h="293">
                  <a:moveTo>
                    <a:pt x="0" y="0"/>
                  </a:moveTo>
                  <a:lnTo>
                    <a:pt x="0" y="0"/>
                  </a:lnTo>
                  <a:lnTo>
                    <a:pt x="493" y="0"/>
                  </a:lnTo>
                  <a:lnTo>
                    <a:pt x="498" y="0"/>
                  </a:lnTo>
                  <a:lnTo>
                    <a:pt x="498" y="288"/>
                  </a:lnTo>
                  <a:lnTo>
                    <a:pt x="493" y="293"/>
                  </a:lnTo>
                  <a:lnTo>
                    <a:pt x="0" y="293"/>
                  </a:lnTo>
                  <a:lnTo>
                    <a:pt x="0" y="288"/>
                  </a:lnTo>
                  <a:lnTo>
                    <a:pt x="0" y="0"/>
                  </a:lnTo>
                  <a:close/>
                  <a:moveTo>
                    <a:pt x="5" y="288"/>
                  </a:moveTo>
                  <a:lnTo>
                    <a:pt x="0" y="288"/>
                  </a:lnTo>
                  <a:lnTo>
                    <a:pt x="493" y="288"/>
                  </a:lnTo>
                  <a:lnTo>
                    <a:pt x="493" y="288"/>
                  </a:lnTo>
                  <a:lnTo>
                    <a:pt x="493" y="0"/>
                  </a:lnTo>
                  <a:lnTo>
                    <a:pt x="493" y="4"/>
                  </a:lnTo>
                  <a:lnTo>
                    <a:pt x="0" y="4"/>
                  </a:lnTo>
                  <a:lnTo>
                    <a:pt x="5" y="0"/>
                  </a:lnTo>
                  <a:lnTo>
                    <a:pt x="5" y="28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3200"/>
            </a:p>
          </p:txBody>
        </p:sp>
        <p:sp>
          <p:nvSpPr>
            <p:cNvPr id="29" name="Rectangle 27"/>
            <p:cNvSpPr>
              <a:spLocks noChangeArrowheads="1"/>
            </p:cNvSpPr>
            <p:nvPr/>
          </p:nvSpPr>
          <p:spPr bwMode="auto">
            <a:xfrm>
              <a:off x="4200" y="949"/>
              <a:ext cx="173"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0000"/>
                  </a:solidFill>
                  <a:effectLst/>
                  <a:latin typeface="Arial" pitchFamily="34" charset="0"/>
                  <a:cs typeface="Arial" pitchFamily="34" charset="0"/>
                </a:rPr>
                <a:t>Petal </a:t>
              </a:r>
              <a:endParaRPr kumimoji="0" lang="en-US" altLang="en-US" sz="3200" b="0" i="0" u="none" strike="noStrike" cap="none" normalizeH="0" baseline="0" dirty="0" smtClean="0">
                <a:ln>
                  <a:noFill/>
                </a:ln>
                <a:solidFill>
                  <a:schemeClr val="tx1"/>
                </a:solidFill>
                <a:effectLst/>
                <a:latin typeface="Arial" pitchFamily="34" charset="0"/>
                <a:cs typeface="Arial" pitchFamily="34" charset="0"/>
              </a:endParaRPr>
            </a:p>
          </p:txBody>
        </p:sp>
        <p:sp>
          <p:nvSpPr>
            <p:cNvPr id="30" name="Rectangle 28"/>
            <p:cNvSpPr>
              <a:spLocks noChangeArrowheads="1"/>
            </p:cNvSpPr>
            <p:nvPr/>
          </p:nvSpPr>
          <p:spPr bwMode="auto">
            <a:xfrm>
              <a:off x="4200" y="1029"/>
              <a:ext cx="313"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0000"/>
                  </a:solidFill>
                  <a:effectLst/>
                  <a:latin typeface="Arial" pitchFamily="34" charset="0"/>
                  <a:cs typeface="Arial" pitchFamily="34" charset="0"/>
                </a:rPr>
                <a:t>Perimeter </a:t>
              </a:r>
              <a:endParaRPr kumimoji="0" lang="en-US" altLang="en-US" sz="3200" b="0" i="0" u="none" strike="noStrike" cap="none" normalizeH="0" baseline="0" dirty="0" smtClean="0">
                <a:ln>
                  <a:noFill/>
                </a:ln>
                <a:solidFill>
                  <a:schemeClr val="tx1"/>
                </a:solidFill>
                <a:effectLst/>
                <a:latin typeface="Arial" pitchFamily="34" charset="0"/>
                <a:cs typeface="Arial" pitchFamily="34" charset="0"/>
              </a:endParaRPr>
            </a:p>
          </p:txBody>
        </p:sp>
        <p:sp>
          <p:nvSpPr>
            <p:cNvPr id="31" name="Rectangle 29"/>
            <p:cNvSpPr>
              <a:spLocks noChangeArrowheads="1"/>
            </p:cNvSpPr>
            <p:nvPr/>
          </p:nvSpPr>
          <p:spPr bwMode="auto">
            <a:xfrm>
              <a:off x="4200" y="1110"/>
              <a:ext cx="207"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0000"/>
                  </a:solidFill>
                  <a:effectLst/>
                  <a:latin typeface="Arial" pitchFamily="34" charset="0"/>
                  <a:cs typeface="Arial" pitchFamily="34" charset="0"/>
                </a:rPr>
                <a:t>Panels</a:t>
              </a:r>
              <a:endParaRPr kumimoji="0" lang="en-US" altLang="en-US" sz="32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41" name="Freeform 31"/>
            <p:cNvSpPr>
              <a:spLocks noEditPoints="1"/>
            </p:cNvSpPr>
            <p:nvPr/>
          </p:nvSpPr>
          <p:spPr bwMode="auto">
            <a:xfrm>
              <a:off x="2672" y="1012"/>
              <a:ext cx="502" cy="216"/>
            </a:xfrm>
            <a:custGeom>
              <a:avLst/>
              <a:gdLst>
                <a:gd name="T0" fmla="*/ 0 w 502"/>
                <a:gd name="T1" fmla="*/ 0 h 293"/>
                <a:gd name="T2" fmla="*/ 0 w 502"/>
                <a:gd name="T3" fmla="*/ 0 h 293"/>
                <a:gd name="T4" fmla="*/ 497 w 502"/>
                <a:gd name="T5" fmla="*/ 0 h 293"/>
                <a:gd name="T6" fmla="*/ 502 w 502"/>
                <a:gd name="T7" fmla="*/ 0 h 293"/>
                <a:gd name="T8" fmla="*/ 502 w 502"/>
                <a:gd name="T9" fmla="*/ 289 h 293"/>
                <a:gd name="T10" fmla="*/ 497 w 502"/>
                <a:gd name="T11" fmla="*/ 293 h 293"/>
                <a:gd name="T12" fmla="*/ 0 w 502"/>
                <a:gd name="T13" fmla="*/ 293 h 293"/>
                <a:gd name="T14" fmla="*/ 0 w 502"/>
                <a:gd name="T15" fmla="*/ 289 h 293"/>
                <a:gd name="T16" fmla="*/ 0 w 502"/>
                <a:gd name="T17" fmla="*/ 0 h 293"/>
                <a:gd name="T18" fmla="*/ 4 w 502"/>
                <a:gd name="T19" fmla="*/ 289 h 293"/>
                <a:gd name="T20" fmla="*/ 0 w 502"/>
                <a:gd name="T21" fmla="*/ 289 h 293"/>
                <a:gd name="T22" fmla="*/ 497 w 502"/>
                <a:gd name="T23" fmla="*/ 289 h 293"/>
                <a:gd name="T24" fmla="*/ 497 w 502"/>
                <a:gd name="T25" fmla="*/ 289 h 293"/>
                <a:gd name="T26" fmla="*/ 497 w 502"/>
                <a:gd name="T27" fmla="*/ 0 h 293"/>
                <a:gd name="T28" fmla="*/ 497 w 502"/>
                <a:gd name="T29" fmla="*/ 4 h 293"/>
                <a:gd name="T30" fmla="*/ 0 w 502"/>
                <a:gd name="T31" fmla="*/ 4 h 293"/>
                <a:gd name="T32" fmla="*/ 4 w 502"/>
                <a:gd name="T33" fmla="*/ 0 h 293"/>
                <a:gd name="T34" fmla="*/ 4 w 502"/>
                <a:gd name="T35" fmla="*/ 289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2" h="293">
                  <a:moveTo>
                    <a:pt x="0" y="0"/>
                  </a:moveTo>
                  <a:lnTo>
                    <a:pt x="0" y="0"/>
                  </a:lnTo>
                  <a:lnTo>
                    <a:pt x="497" y="0"/>
                  </a:lnTo>
                  <a:lnTo>
                    <a:pt x="502" y="0"/>
                  </a:lnTo>
                  <a:lnTo>
                    <a:pt x="502" y="289"/>
                  </a:lnTo>
                  <a:lnTo>
                    <a:pt x="497" y="293"/>
                  </a:lnTo>
                  <a:lnTo>
                    <a:pt x="0" y="293"/>
                  </a:lnTo>
                  <a:lnTo>
                    <a:pt x="0" y="289"/>
                  </a:lnTo>
                  <a:lnTo>
                    <a:pt x="0" y="0"/>
                  </a:lnTo>
                  <a:close/>
                  <a:moveTo>
                    <a:pt x="4" y="289"/>
                  </a:moveTo>
                  <a:lnTo>
                    <a:pt x="0" y="289"/>
                  </a:lnTo>
                  <a:lnTo>
                    <a:pt x="497" y="289"/>
                  </a:lnTo>
                  <a:lnTo>
                    <a:pt x="497" y="289"/>
                  </a:lnTo>
                  <a:lnTo>
                    <a:pt x="497" y="0"/>
                  </a:lnTo>
                  <a:lnTo>
                    <a:pt x="497" y="4"/>
                  </a:lnTo>
                  <a:lnTo>
                    <a:pt x="0" y="4"/>
                  </a:lnTo>
                  <a:lnTo>
                    <a:pt x="4" y="0"/>
                  </a:lnTo>
                  <a:lnTo>
                    <a:pt x="4" y="28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3200"/>
            </a:p>
          </p:txBody>
        </p:sp>
        <p:sp>
          <p:nvSpPr>
            <p:cNvPr id="10243" name="Rectangle 33"/>
            <p:cNvSpPr>
              <a:spLocks noChangeArrowheads="1"/>
            </p:cNvSpPr>
            <p:nvPr/>
          </p:nvSpPr>
          <p:spPr bwMode="auto">
            <a:xfrm>
              <a:off x="4200" y="955"/>
              <a:ext cx="0" cy="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32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44" name="Rectangle 34"/>
            <p:cNvSpPr>
              <a:spLocks noChangeArrowheads="1"/>
            </p:cNvSpPr>
            <p:nvPr/>
          </p:nvSpPr>
          <p:spPr bwMode="auto">
            <a:xfrm>
              <a:off x="2725" y="1042"/>
              <a:ext cx="371"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0000"/>
                  </a:solidFill>
                  <a:effectLst/>
                  <a:latin typeface="Arial" pitchFamily="34" charset="0"/>
                  <a:cs typeface="Arial" pitchFamily="34" charset="0"/>
                </a:rPr>
                <a:t>Latching Hinges</a:t>
              </a:r>
              <a:endParaRPr kumimoji="0" lang="en-US" altLang="en-US" sz="32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47" name="Rectangle 36"/>
            <p:cNvSpPr>
              <a:spLocks noChangeArrowheads="1"/>
            </p:cNvSpPr>
            <p:nvPr/>
          </p:nvSpPr>
          <p:spPr bwMode="auto">
            <a:xfrm>
              <a:off x="2831" y="2770"/>
              <a:ext cx="493" cy="2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10259" name="Freeform 48"/>
            <p:cNvSpPr>
              <a:spLocks noEditPoints="1"/>
            </p:cNvSpPr>
            <p:nvPr/>
          </p:nvSpPr>
          <p:spPr bwMode="auto">
            <a:xfrm>
              <a:off x="1586" y="1313"/>
              <a:ext cx="217" cy="72"/>
            </a:xfrm>
            <a:custGeom>
              <a:avLst/>
              <a:gdLst>
                <a:gd name="T0" fmla="*/ 217 w 217"/>
                <a:gd name="T1" fmla="*/ 4 h 72"/>
                <a:gd name="T2" fmla="*/ 183 w 217"/>
                <a:gd name="T3" fmla="*/ 12 h 72"/>
                <a:gd name="T4" fmla="*/ 183 w 217"/>
                <a:gd name="T5" fmla="*/ 8 h 72"/>
                <a:gd name="T6" fmla="*/ 217 w 217"/>
                <a:gd name="T7" fmla="*/ 0 h 72"/>
                <a:gd name="T8" fmla="*/ 217 w 217"/>
                <a:gd name="T9" fmla="*/ 4 h 72"/>
                <a:gd name="T10" fmla="*/ 174 w 217"/>
                <a:gd name="T11" fmla="*/ 17 h 72"/>
                <a:gd name="T12" fmla="*/ 170 w 217"/>
                <a:gd name="T13" fmla="*/ 17 h 72"/>
                <a:gd name="T14" fmla="*/ 166 w 217"/>
                <a:gd name="T15" fmla="*/ 12 h 72"/>
                <a:gd name="T16" fmla="*/ 170 w 217"/>
                <a:gd name="T17" fmla="*/ 12 h 72"/>
                <a:gd name="T18" fmla="*/ 174 w 217"/>
                <a:gd name="T19" fmla="*/ 17 h 72"/>
                <a:gd name="T20" fmla="*/ 157 w 217"/>
                <a:gd name="T21" fmla="*/ 21 h 72"/>
                <a:gd name="T22" fmla="*/ 123 w 217"/>
                <a:gd name="T23" fmla="*/ 34 h 72"/>
                <a:gd name="T24" fmla="*/ 123 w 217"/>
                <a:gd name="T25" fmla="*/ 29 h 72"/>
                <a:gd name="T26" fmla="*/ 153 w 217"/>
                <a:gd name="T27" fmla="*/ 17 h 72"/>
                <a:gd name="T28" fmla="*/ 157 w 217"/>
                <a:gd name="T29" fmla="*/ 21 h 72"/>
                <a:gd name="T30" fmla="*/ 110 w 217"/>
                <a:gd name="T31" fmla="*/ 38 h 72"/>
                <a:gd name="T32" fmla="*/ 106 w 217"/>
                <a:gd name="T33" fmla="*/ 38 h 72"/>
                <a:gd name="T34" fmla="*/ 106 w 217"/>
                <a:gd name="T35" fmla="*/ 34 h 72"/>
                <a:gd name="T36" fmla="*/ 110 w 217"/>
                <a:gd name="T37" fmla="*/ 34 h 72"/>
                <a:gd name="T38" fmla="*/ 110 w 217"/>
                <a:gd name="T39" fmla="*/ 38 h 72"/>
                <a:gd name="T40" fmla="*/ 93 w 217"/>
                <a:gd name="T41" fmla="*/ 42 h 72"/>
                <a:gd name="T42" fmla="*/ 64 w 217"/>
                <a:gd name="T43" fmla="*/ 51 h 72"/>
                <a:gd name="T44" fmla="*/ 64 w 217"/>
                <a:gd name="T45" fmla="*/ 46 h 72"/>
                <a:gd name="T46" fmla="*/ 93 w 217"/>
                <a:gd name="T47" fmla="*/ 38 h 72"/>
                <a:gd name="T48" fmla="*/ 93 w 217"/>
                <a:gd name="T49" fmla="*/ 42 h 72"/>
                <a:gd name="T50" fmla="*/ 51 w 217"/>
                <a:gd name="T51" fmla="*/ 55 h 72"/>
                <a:gd name="T52" fmla="*/ 47 w 217"/>
                <a:gd name="T53" fmla="*/ 59 h 72"/>
                <a:gd name="T54" fmla="*/ 47 w 217"/>
                <a:gd name="T55" fmla="*/ 55 h 72"/>
                <a:gd name="T56" fmla="*/ 51 w 217"/>
                <a:gd name="T57" fmla="*/ 51 h 72"/>
                <a:gd name="T58" fmla="*/ 51 w 217"/>
                <a:gd name="T59" fmla="*/ 55 h 72"/>
                <a:gd name="T60" fmla="*/ 34 w 217"/>
                <a:gd name="T61" fmla="*/ 63 h 72"/>
                <a:gd name="T62" fmla="*/ 4 w 217"/>
                <a:gd name="T63" fmla="*/ 72 h 72"/>
                <a:gd name="T64" fmla="*/ 0 w 217"/>
                <a:gd name="T65" fmla="*/ 68 h 72"/>
                <a:gd name="T66" fmla="*/ 34 w 217"/>
                <a:gd name="T67" fmla="*/ 59 h 72"/>
                <a:gd name="T68" fmla="*/ 34 w 217"/>
                <a:gd name="T69" fmla="*/ 6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7" h="72">
                  <a:moveTo>
                    <a:pt x="217" y="4"/>
                  </a:moveTo>
                  <a:lnTo>
                    <a:pt x="183" y="12"/>
                  </a:lnTo>
                  <a:lnTo>
                    <a:pt x="183" y="8"/>
                  </a:lnTo>
                  <a:lnTo>
                    <a:pt x="217" y="0"/>
                  </a:lnTo>
                  <a:lnTo>
                    <a:pt x="217" y="4"/>
                  </a:lnTo>
                  <a:close/>
                  <a:moveTo>
                    <a:pt x="174" y="17"/>
                  </a:moveTo>
                  <a:lnTo>
                    <a:pt x="170" y="17"/>
                  </a:lnTo>
                  <a:lnTo>
                    <a:pt x="166" y="12"/>
                  </a:lnTo>
                  <a:lnTo>
                    <a:pt x="170" y="12"/>
                  </a:lnTo>
                  <a:lnTo>
                    <a:pt x="174" y="17"/>
                  </a:lnTo>
                  <a:close/>
                  <a:moveTo>
                    <a:pt x="157" y="21"/>
                  </a:moveTo>
                  <a:lnTo>
                    <a:pt x="123" y="34"/>
                  </a:lnTo>
                  <a:lnTo>
                    <a:pt x="123" y="29"/>
                  </a:lnTo>
                  <a:lnTo>
                    <a:pt x="153" y="17"/>
                  </a:lnTo>
                  <a:lnTo>
                    <a:pt x="157" y="21"/>
                  </a:lnTo>
                  <a:close/>
                  <a:moveTo>
                    <a:pt x="110" y="38"/>
                  </a:moveTo>
                  <a:lnTo>
                    <a:pt x="106" y="38"/>
                  </a:lnTo>
                  <a:lnTo>
                    <a:pt x="106" y="34"/>
                  </a:lnTo>
                  <a:lnTo>
                    <a:pt x="110" y="34"/>
                  </a:lnTo>
                  <a:lnTo>
                    <a:pt x="110" y="38"/>
                  </a:lnTo>
                  <a:close/>
                  <a:moveTo>
                    <a:pt x="93" y="42"/>
                  </a:moveTo>
                  <a:lnTo>
                    <a:pt x="64" y="51"/>
                  </a:lnTo>
                  <a:lnTo>
                    <a:pt x="64" y="46"/>
                  </a:lnTo>
                  <a:lnTo>
                    <a:pt x="93" y="38"/>
                  </a:lnTo>
                  <a:lnTo>
                    <a:pt x="93" y="42"/>
                  </a:lnTo>
                  <a:close/>
                  <a:moveTo>
                    <a:pt x="51" y="55"/>
                  </a:moveTo>
                  <a:lnTo>
                    <a:pt x="47" y="59"/>
                  </a:lnTo>
                  <a:lnTo>
                    <a:pt x="47" y="55"/>
                  </a:lnTo>
                  <a:lnTo>
                    <a:pt x="51" y="51"/>
                  </a:lnTo>
                  <a:lnTo>
                    <a:pt x="51" y="55"/>
                  </a:lnTo>
                  <a:close/>
                  <a:moveTo>
                    <a:pt x="34" y="63"/>
                  </a:moveTo>
                  <a:lnTo>
                    <a:pt x="4" y="72"/>
                  </a:lnTo>
                  <a:lnTo>
                    <a:pt x="0" y="68"/>
                  </a:lnTo>
                  <a:lnTo>
                    <a:pt x="34" y="59"/>
                  </a:lnTo>
                  <a:lnTo>
                    <a:pt x="34" y="63"/>
                  </a:lnTo>
                  <a:close/>
                </a:path>
              </a:pathLst>
            </a:custGeom>
            <a:solidFill>
              <a:srgbClr val="00CC98"/>
            </a:solidFill>
            <a:ln w="0">
              <a:solidFill>
                <a:srgbClr val="00CC98"/>
              </a:solidFill>
              <a:prstDash val="solid"/>
              <a:round/>
              <a:headEnd/>
              <a:tailEnd/>
            </a:ln>
          </p:spPr>
          <p:txBody>
            <a:bodyPr vert="horz" wrap="square" lIns="91440" tIns="45720" rIns="91440" bIns="45720" numCol="1" anchor="t" anchorCtr="0" compatLnSpc="1">
              <a:prstTxWarp prst="textNoShape">
                <a:avLst/>
              </a:prstTxWarp>
            </a:bodyPr>
            <a:lstStyle/>
            <a:p>
              <a:endParaRPr lang="en-US" sz="3200"/>
            </a:p>
          </p:txBody>
        </p:sp>
        <p:sp>
          <p:nvSpPr>
            <p:cNvPr id="10260" name="Rectangle 49"/>
            <p:cNvSpPr>
              <a:spLocks noChangeArrowheads="1"/>
            </p:cNvSpPr>
            <p:nvPr/>
          </p:nvSpPr>
          <p:spPr bwMode="auto">
            <a:xfrm>
              <a:off x="1059" y="1470"/>
              <a:ext cx="463" cy="20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10261" name="Freeform 50"/>
            <p:cNvSpPr>
              <a:spLocks noEditPoints="1"/>
            </p:cNvSpPr>
            <p:nvPr/>
          </p:nvSpPr>
          <p:spPr bwMode="auto">
            <a:xfrm>
              <a:off x="1059" y="1470"/>
              <a:ext cx="467" cy="212"/>
            </a:xfrm>
            <a:custGeom>
              <a:avLst/>
              <a:gdLst>
                <a:gd name="T0" fmla="*/ 463 w 467"/>
                <a:gd name="T1" fmla="*/ 0 h 212"/>
                <a:gd name="T2" fmla="*/ 463 w 467"/>
                <a:gd name="T3" fmla="*/ 4 h 212"/>
                <a:gd name="T4" fmla="*/ 0 w 467"/>
                <a:gd name="T5" fmla="*/ 4 h 212"/>
                <a:gd name="T6" fmla="*/ 4 w 467"/>
                <a:gd name="T7" fmla="*/ 0 h 212"/>
                <a:gd name="T8" fmla="*/ 4 w 467"/>
                <a:gd name="T9" fmla="*/ 208 h 212"/>
                <a:gd name="T10" fmla="*/ 0 w 467"/>
                <a:gd name="T11" fmla="*/ 208 h 212"/>
                <a:gd name="T12" fmla="*/ 463 w 467"/>
                <a:gd name="T13" fmla="*/ 208 h 212"/>
                <a:gd name="T14" fmla="*/ 463 w 467"/>
                <a:gd name="T15" fmla="*/ 208 h 212"/>
                <a:gd name="T16" fmla="*/ 463 w 467"/>
                <a:gd name="T17" fmla="*/ 0 h 212"/>
                <a:gd name="T18" fmla="*/ 467 w 467"/>
                <a:gd name="T19" fmla="*/ 208 h 212"/>
                <a:gd name="T20" fmla="*/ 463 w 467"/>
                <a:gd name="T21" fmla="*/ 212 h 212"/>
                <a:gd name="T22" fmla="*/ 0 w 467"/>
                <a:gd name="T23" fmla="*/ 212 h 212"/>
                <a:gd name="T24" fmla="*/ 0 w 467"/>
                <a:gd name="T25" fmla="*/ 208 h 212"/>
                <a:gd name="T26" fmla="*/ 0 w 467"/>
                <a:gd name="T27" fmla="*/ 0 h 212"/>
                <a:gd name="T28" fmla="*/ 0 w 467"/>
                <a:gd name="T29" fmla="*/ 0 h 212"/>
                <a:gd name="T30" fmla="*/ 463 w 467"/>
                <a:gd name="T31" fmla="*/ 0 h 212"/>
                <a:gd name="T32" fmla="*/ 467 w 467"/>
                <a:gd name="T33" fmla="*/ 0 h 212"/>
                <a:gd name="T34" fmla="*/ 467 w 467"/>
                <a:gd name="T35" fmla="*/ 20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7" h="212">
                  <a:moveTo>
                    <a:pt x="463" y="0"/>
                  </a:moveTo>
                  <a:lnTo>
                    <a:pt x="463" y="4"/>
                  </a:lnTo>
                  <a:lnTo>
                    <a:pt x="0" y="4"/>
                  </a:lnTo>
                  <a:lnTo>
                    <a:pt x="4" y="0"/>
                  </a:lnTo>
                  <a:lnTo>
                    <a:pt x="4" y="208"/>
                  </a:lnTo>
                  <a:lnTo>
                    <a:pt x="0" y="208"/>
                  </a:lnTo>
                  <a:lnTo>
                    <a:pt x="463" y="208"/>
                  </a:lnTo>
                  <a:lnTo>
                    <a:pt x="463" y="208"/>
                  </a:lnTo>
                  <a:lnTo>
                    <a:pt x="463" y="0"/>
                  </a:lnTo>
                  <a:close/>
                  <a:moveTo>
                    <a:pt x="467" y="208"/>
                  </a:moveTo>
                  <a:lnTo>
                    <a:pt x="463" y="212"/>
                  </a:lnTo>
                  <a:lnTo>
                    <a:pt x="0" y="212"/>
                  </a:lnTo>
                  <a:lnTo>
                    <a:pt x="0" y="208"/>
                  </a:lnTo>
                  <a:lnTo>
                    <a:pt x="0" y="0"/>
                  </a:lnTo>
                  <a:lnTo>
                    <a:pt x="0" y="0"/>
                  </a:lnTo>
                  <a:lnTo>
                    <a:pt x="463" y="0"/>
                  </a:lnTo>
                  <a:lnTo>
                    <a:pt x="467" y="0"/>
                  </a:lnTo>
                  <a:lnTo>
                    <a:pt x="467" y="20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3200"/>
            </a:p>
          </p:txBody>
        </p:sp>
        <p:sp>
          <p:nvSpPr>
            <p:cNvPr id="10262" name="Freeform 51"/>
            <p:cNvSpPr>
              <a:spLocks noEditPoints="1"/>
            </p:cNvSpPr>
            <p:nvPr/>
          </p:nvSpPr>
          <p:spPr bwMode="auto">
            <a:xfrm>
              <a:off x="1522" y="1368"/>
              <a:ext cx="170" cy="153"/>
            </a:xfrm>
            <a:custGeom>
              <a:avLst/>
              <a:gdLst>
                <a:gd name="T0" fmla="*/ 0 w 170"/>
                <a:gd name="T1" fmla="*/ 144 h 153"/>
                <a:gd name="T2" fmla="*/ 55 w 170"/>
                <a:gd name="T3" fmla="*/ 148 h 153"/>
                <a:gd name="T4" fmla="*/ 55 w 170"/>
                <a:gd name="T5" fmla="*/ 148 h 153"/>
                <a:gd name="T6" fmla="*/ 149 w 170"/>
                <a:gd name="T7" fmla="*/ 21 h 153"/>
                <a:gd name="T8" fmla="*/ 153 w 170"/>
                <a:gd name="T9" fmla="*/ 21 h 153"/>
                <a:gd name="T10" fmla="*/ 55 w 170"/>
                <a:gd name="T11" fmla="*/ 153 h 153"/>
                <a:gd name="T12" fmla="*/ 55 w 170"/>
                <a:gd name="T13" fmla="*/ 153 h 153"/>
                <a:gd name="T14" fmla="*/ 0 w 170"/>
                <a:gd name="T15" fmla="*/ 148 h 153"/>
                <a:gd name="T16" fmla="*/ 0 w 170"/>
                <a:gd name="T17" fmla="*/ 144 h 153"/>
                <a:gd name="T18" fmla="*/ 136 w 170"/>
                <a:gd name="T19" fmla="*/ 17 h 153"/>
                <a:gd name="T20" fmla="*/ 170 w 170"/>
                <a:gd name="T21" fmla="*/ 0 h 153"/>
                <a:gd name="T22" fmla="*/ 162 w 170"/>
                <a:gd name="T23" fmla="*/ 38 h 153"/>
                <a:gd name="T24" fmla="*/ 136 w 170"/>
                <a:gd name="T25" fmla="*/ 1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0" h="153">
                  <a:moveTo>
                    <a:pt x="0" y="144"/>
                  </a:moveTo>
                  <a:lnTo>
                    <a:pt x="55" y="148"/>
                  </a:lnTo>
                  <a:lnTo>
                    <a:pt x="55" y="148"/>
                  </a:lnTo>
                  <a:lnTo>
                    <a:pt x="149" y="21"/>
                  </a:lnTo>
                  <a:lnTo>
                    <a:pt x="153" y="21"/>
                  </a:lnTo>
                  <a:lnTo>
                    <a:pt x="55" y="153"/>
                  </a:lnTo>
                  <a:lnTo>
                    <a:pt x="55" y="153"/>
                  </a:lnTo>
                  <a:lnTo>
                    <a:pt x="0" y="148"/>
                  </a:lnTo>
                  <a:lnTo>
                    <a:pt x="0" y="144"/>
                  </a:lnTo>
                  <a:close/>
                  <a:moveTo>
                    <a:pt x="136" y="17"/>
                  </a:moveTo>
                  <a:lnTo>
                    <a:pt x="170" y="0"/>
                  </a:lnTo>
                  <a:lnTo>
                    <a:pt x="162" y="38"/>
                  </a:lnTo>
                  <a:lnTo>
                    <a:pt x="136" y="1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3200"/>
            </a:p>
          </p:txBody>
        </p:sp>
        <p:sp>
          <p:nvSpPr>
            <p:cNvPr id="10263" name="Rectangle 52"/>
            <p:cNvSpPr>
              <a:spLocks noChangeArrowheads="1"/>
            </p:cNvSpPr>
            <p:nvPr/>
          </p:nvSpPr>
          <p:spPr bwMode="auto">
            <a:xfrm>
              <a:off x="1097" y="1495"/>
              <a:ext cx="269"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Arial" pitchFamily="34" charset="0"/>
                  <a:cs typeface="Arial" pitchFamily="34" charset="0"/>
                </a:rPr>
                <a:t>Tip Wire </a:t>
              </a:r>
              <a:endParaRPr kumimoji="0" lang="en-US" altLang="en-US" sz="3200" b="0" i="0" u="none" strike="noStrike" cap="none" normalizeH="0" baseline="0" smtClean="0">
                <a:ln>
                  <a:noFill/>
                </a:ln>
                <a:solidFill>
                  <a:schemeClr val="tx1"/>
                </a:solidFill>
                <a:effectLst/>
                <a:latin typeface="Arial" pitchFamily="34" charset="0"/>
                <a:cs typeface="Arial" pitchFamily="34" charset="0"/>
              </a:endParaRPr>
            </a:p>
          </p:txBody>
        </p:sp>
        <p:sp>
          <p:nvSpPr>
            <p:cNvPr id="10264" name="Rectangle 53"/>
            <p:cNvSpPr>
              <a:spLocks noChangeArrowheads="1"/>
            </p:cNvSpPr>
            <p:nvPr/>
          </p:nvSpPr>
          <p:spPr bwMode="auto">
            <a:xfrm>
              <a:off x="1097" y="1576"/>
              <a:ext cx="323"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Arial" pitchFamily="34" charset="0"/>
                  <a:cs typeface="Arial" pitchFamily="34" charset="0"/>
                </a:rPr>
                <a:t>Hinge Line</a:t>
              </a:r>
              <a:endParaRPr kumimoji="0" lang="en-US" altLang="en-US" sz="3200" b="0" i="0" u="none" strike="noStrike" cap="none" normalizeH="0" baseline="0" smtClean="0">
                <a:ln>
                  <a:noFill/>
                </a:ln>
                <a:solidFill>
                  <a:schemeClr val="tx1"/>
                </a:solidFill>
                <a:effectLst/>
                <a:latin typeface="Arial" pitchFamily="34" charset="0"/>
                <a:cs typeface="Arial" pitchFamily="34" charset="0"/>
              </a:endParaRPr>
            </a:p>
          </p:txBody>
        </p:sp>
      </p:grpSp>
      <p:cxnSp>
        <p:nvCxnSpPr>
          <p:cNvPr id="10265" name="Straight Arrow Connector 10264"/>
          <p:cNvCxnSpPr/>
          <p:nvPr/>
        </p:nvCxnSpPr>
        <p:spPr>
          <a:xfrm flipH="1">
            <a:off x="4858963" y="1622752"/>
            <a:ext cx="543461" cy="1117699"/>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H="1">
            <a:off x="5056004" y="1622752"/>
            <a:ext cx="346420" cy="1063343"/>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5402424" y="1622752"/>
            <a:ext cx="485192" cy="1869626"/>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5402424" y="1614825"/>
            <a:ext cx="1184988" cy="1489133"/>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5192166" y="1611203"/>
            <a:ext cx="21958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flipH="1">
            <a:off x="6587412" y="1511776"/>
            <a:ext cx="681135" cy="173147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a:off x="7268547" y="1511776"/>
            <a:ext cx="960497" cy="1577461"/>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a:off x="7268547" y="1486862"/>
            <a:ext cx="0" cy="1545754"/>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flipH="1">
            <a:off x="6739813" y="1486862"/>
            <a:ext cx="528734" cy="2546813"/>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2414585" y="6657945"/>
            <a:ext cx="4414837" cy="200055"/>
          </a:xfrm>
          <a:prstGeom prst="rect">
            <a:avLst/>
          </a:prstGeom>
          <a:noFill/>
        </p:spPr>
        <p:txBody>
          <a:bodyPr wrap="square" rtlCol="0">
            <a:spAutoFit/>
          </a:bodyPr>
          <a:lstStyle/>
          <a:p>
            <a:pPr algn="ctr"/>
            <a:r>
              <a:rPr lang="en-US" sz="700" dirty="0" smtClean="0">
                <a:latin typeface="Arial" pitchFamily="34" charset="0"/>
                <a:cs typeface="Arial" pitchFamily="34" charset="0"/>
              </a:rPr>
              <a:t>Approved for public release; NGAS 16-0337 dated 2/18/16.</a:t>
            </a:r>
            <a:endParaRPr lang="en-US" sz="700" dirty="0">
              <a:latin typeface="Arial" pitchFamily="34" charset="0"/>
              <a:cs typeface="Arial" pitchFamily="34" charset="0"/>
            </a:endParaRPr>
          </a:p>
        </p:txBody>
      </p:sp>
    </p:spTree>
    <p:extLst>
      <p:ext uri="{BB962C8B-B14F-4D97-AF65-F5344CB8AC3E}">
        <p14:creationId xmlns:p14="http://schemas.microsoft.com/office/powerpoint/2010/main" val="172730814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Hinge </a:t>
            </a:r>
            <a:r>
              <a:rPr lang="en-US" dirty="0" err="1" smtClean="0"/>
              <a:t>Closeup</a:t>
            </a:r>
            <a:endParaRPr lang="en-US" dirty="0"/>
          </a:p>
        </p:txBody>
      </p:sp>
      <p:sp>
        <p:nvSpPr>
          <p:cNvPr id="4" name="Slide Number Placeholder 3"/>
          <p:cNvSpPr>
            <a:spLocks noGrp="1"/>
          </p:cNvSpPr>
          <p:nvPr>
            <p:ph type="sldNum" sz="quarter" idx="11"/>
          </p:nvPr>
        </p:nvSpPr>
        <p:spPr>
          <a:xfrm>
            <a:off x="161455" y="6397685"/>
            <a:ext cx="400378" cy="297651"/>
          </a:xfrm>
        </p:spPr>
        <p:txBody>
          <a:bodyPr/>
          <a:lstStyle/>
          <a:p>
            <a:fld id="{F6EFC63E-F8D9-44BB-A462-AC735E845F95}" type="slidenum">
              <a:rPr lang="en-US" smtClean="0"/>
              <a:pPr/>
              <a:t>26</a:t>
            </a:fld>
            <a:endParaRPr lang="en-US" dirty="0"/>
          </a:p>
        </p:txBody>
      </p:sp>
      <p:pic>
        <p:nvPicPr>
          <p:cNvPr id="5" name="Picture 4"/>
          <p:cNvPicPr>
            <a:picLocks noChangeAspect="1" noChangeArrowheads="1"/>
          </p:cNvPicPr>
          <p:nvPr/>
        </p:nvPicPr>
        <p:blipFill>
          <a:blip r:embed="rId2" cstate="print"/>
          <a:srcRect/>
          <a:stretch>
            <a:fillRect/>
          </a:stretch>
        </p:blipFill>
        <p:spPr bwMode="auto">
          <a:xfrm>
            <a:off x="4841642" y="1140685"/>
            <a:ext cx="3428959" cy="3443287"/>
          </a:xfrm>
          <a:prstGeom prst="rect">
            <a:avLst/>
          </a:prstGeom>
          <a:noFill/>
          <a:ln w="9525">
            <a:noFill/>
            <a:miter lim="800000"/>
            <a:headEnd/>
            <a:tailEnd/>
          </a:ln>
          <a:effectLst/>
        </p:spPr>
      </p:pic>
      <p:pic>
        <p:nvPicPr>
          <p:cNvPr id="6" name="Picture 5"/>
          <p:cNvPicPr>
            <a:picLocks noChangeAspect="1" noChangeArrowheads="1"/>
          </p:cNvPicPr>
          <p:nvPr/>
        </p:nvPicPr>
        <p:blipFill>
          <a:blip r:embed="rId3" cstate="print"/>
          <a:srcRect/>
          <a:stretch>
            <a:fillRect/>
          </a:stretch>
        </p:blipFill>
        <p:spPr bwMode="auto">
          <a:xfrm>
            <a:off x="1206268" y="1274065"/>
            <a:ext cx="2964182" cy="3720900"/>
          </a:xfrm>
          <a:prstGeom prst="rect">
            <a:avLst/>
          </a:prstGeom>
          <a:noFill/>
          <a:ln w="9525">
            <a:noFill/>
            <a:miter lim="800000"/>
            <a:headEnd/>
            <a:tailEnd/>
          </a:ln>
          <a:effectLst/>
        </p:spPr>
      </p:pic>
      <p:sp>
        <p:nvSpPr>
          <p:cNvPr id="7" name="Line Callout 2 6"/>
          <p:cNvSpPr/>
          <p:nvPr/>
        </p:nvSpPr>
        <p:spPr>
          <a:xfrm flipH="1">
            <a:off x="1823804" y="6162145"/>
            <a:ext cx="2619374" cy="307777"/>
          </a:xfrm>
          <a:prstGeom prst="borderCallout2">
            <a:avLst>
              <a:gd name="adj1" fmla="val 18750"/>
              <a:gd name="adj2" fmla="val -887"/>
              <a:gd name="adj3" fmla="val 18750"/>
              <a:gd name="adj4" fmla="val -11532"/>
              <a:gd name="adj5" fmla="val -744494"/>
              <a:gd name="adj6" fmla="val 47118"/>
            </a:avLst>
          </a:prstGeom>
          <a:solidFill>
            <a:schemeClr val="bg1"/>
          </a:solidFill>
          <a:ln w="952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smtClean="0">
                <a:solidFill>
                  <a:schemeClr val="tx1"/>
                </a:solidFill>
                <a:latin typeface="Arial" pitchFamily="34" charset="0"/>
                <a:cs typeface="Arial" pitchFamily="34" charset="0"/>
              </a:rPr>
              <a:t>Hinge Clevis Fitting</a:t>
            </a:r>
          </a:p>
        </p:txBody>
      </p:sp>
      <p:sp>
        <p:nvSpPr>
          <p:cNvPr id="8" name="Line Callout 2 7"/>
          <p:cNvSpPr/>
          <p:nvPr/>
        </p:nvSpPr>
        <p:spPr>
          <a:xfrm flipH="1">
            <a:off x="1919053" y="5685895"/>
            <a:ext cx="1485899" cy="307777"/>
          </a:xfrm>
          <a:prstGeom prst="borderCallout2">
            <a:avLst>
              <a:gd name="adj1" fmla="val 18750"/>
              <a:gd name="adj2" fmla="val -887"/>
              <a:gd name="adj3" fmla="val 18750"/>
              <a:gd name="adj4" fmla="val -11532"/>
              <a:gd name="adj5" fmla="val -419559"/>
              <a:gd name="adj6" fmla="val 56037"/>
            </a:avLst>
          </a:prstGeom>
          <a:solidFill>
            <a:schemeClr val="bg1"/>
          </a:solidFill>
          <a:ln w="952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smtClean="0">
                <a:solidFill>
                  <a:schemeClr val="tx1"/>
                </a:solidFill>
                <a:latin typeface="Arial" pitchFamily="34" charset="0"/>
                <a:cs typeface="Arial" pitchFamily="34" charset="0"/>
              </a:rPr>
              <a:t>Drive Link</a:t>
            </a:r>
          </a:p>
        </p:txBody>
      </p:sp>
      <p:sp>
        <p:nvSpPr>
          <p:cNvPr id="9" name="Line Callout 2 8"/>
          <p:cNvSpPr/>
          <p:nvPr/>
        </p:nvSpPr>
        <p:spPr>
          <a:xfrm flipH="1">
            <a:off x="156928" y="4276195"/>
            <a:ext cx="1485899" cy="307777"/>
          </a:xfrm>
          <a:prstGeom prst="borderCallout2">
            <a:avLst>
              <a:gd name="adj1" fmla="val 18750"/>
              <a:gd name="adj2" fmla="val -887"/>
              <a:gd name="adj3" fmla="val 18750"/>
              <a:gd name="adj4" fmla="val -11532"/>
              <a:gd name="adj5" fmla="val -75412"/>
              <a:gd name="adj6" fmla="val -23267"/>
            </a:avLst>
          </a:prstGeom>
          <a:solidFill>
            <a:schemeClr val="bg1"/>
          </a:solidFill>
          <a:ln w="952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smtClean="0">
                <a:solidFill>
                  <a:schemeClr val="tx1"/>
                </a:solidFill>
                <a:latin typeface="Arial" pitchFamily="34" charset="0"/>
                <a:cs typeface="Arial" pitchFamily="34" charset="0"/>
              </a:rPr>
              <a:t>Driven Link</a:t>
            </a:r>
          </a:p>
        </p:txBody>
      </p:sp>
      <p:sp>
        <p:nvSpPr>
          <p:cNvPr id="10" name="Line Callout 2 9"/>
          <p:cNvSpPr/>
          <p:nvPr/>
        </p:nvSpPr>
        <p:spPr>
          <a:xfrm flipH="1">
            <a:off x="175978" y="5019144"/>
            <a:ext cx="1485899" cy="307777"/>
          </a:xfrm>
          <a:prstGeom prst="borderCallout2">
            <a:avLst>
              <a:gd name="adj1" fmla="val 18750"/>
              <a:gd name="adj2" fmla="val -887"/>
              <a:gd name="adj3" fmla="val 18750"/>
              <a:gd name="adj4" fmla="val -11532"/>
              <a:gd name="adj5" fmla="val -144863"/>
              <a:gd name="adj6" fmla="val -49549"/>
            </a:avLst>
          </a:prstGeom>
          <a:solidFill>
            <a:schemeClr val="bg1"/>
          </a:solidFill>
          <a:ln w="952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smtClean="0">
                <a:solidFill>
                  <a:schemeClr val="tx1"/>
                </a:solidFill>
                <a:latin typeface="Arial" pitchFamily="34" charset="0"/>
                <a:cs typeface="Arial" pitchFamily="34" charset="0"/>
              </a:rPr>
              <a:t>Power Spring</a:t>
            </a:r>
          </a:p>
        </p:txBody>
      </p:sp>
      <p:sp>
        <p:nvSpPr>
          <p:cNvPr id="11" name="Line Callout 2 10"/>
          <p:cNvSpPr/>
          <p:nvPr/>
        </p:nvSpPr>
        <p:spPr>
          <a:xfrm>
            <a:off x="7719776" y="3158823"/>
            <a:ext cx="1266827" cy="523220"/>
          </a:xfrm>
          <a:prstGeom prst="borderCallout2">
            <a:avLst>
              <a:gd name="adj1" fmla="val 18750"/>
              <a:gd name="adj2" fmla="val -887"/>
              <a:gd name="adj3" fmla="val 18750"/>
              <a:gd name="adj4" fmla="val -11532"/>
              <a:gd name="adj5" fmla="val -206759"/>
              <a:gd name="adj6" fmla="val -73300"/>
            </a:avLst>
          </a:prstGeom>
          <a:solidFill>
            <a:schemeClr val="bg1"/>
          </a:solidFill>
          <a:ln w="952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smtClean="0">
                <a:solidFill>
                  <a:schemeClr val="tx1"/>
                </a:solidFill>
                <a:latin typeface="Arial" pitchFamily="34" charset="0"/>
                <a:cs typeface="Arial" pitchFamily="34" charset="0"/>
              </a:rPr>
              <a:t>Shimmed Lug</a:t>
            </a:r>
          </a:p>
        </p:txBody>
      </p:sp>
      <p:sp>
        <p:nvSpPr>
          <p:cNvPr id="12" name="Line Callout 2 11"/>
          <p:cNvSpPr/>
          <p:nvPr/>
        </p:nvSpPr>
        <p:spPr>
          <a:xfrm>
            <a:off x="4252093" y="1638322"/>
            <a:ext cx="1409702" cy="523220"/>
          </a:xfrm>
          <a:prstGeom prst="borderCallout2">
            <a:avLst>
              <a:gd name="adj1" fmla="val 18750"/>
              <a:gd name="adj2" fmla="val -887"/>
              <a:gd name="adj3" fmla="val 18750"/>
              <a:gd name="adj4" fmla="val -11532"/>
              <a:gd name="adj5" fmla="val 333453"/>
              <a:gd name="adj6" fmla="val -60333"/>
            </a:avLst>
          </a:prstGeom>
          <a:solidFill>
            <a:schemeClr val="bg1"/>
          </a:solidFill>
          <a:ln w="952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smtClean="0">
                <a:solidFill>
                  <a:schemeClr val="tx1"/>
                </a:solidFill>
                <a:latin typeface="Arial" pitchFamily="34" charset="0"/>
                <a:cs typeface="Arial" pitchFamily="34" charset="0"/>
              </a:rPr>
              <a:t>Hinge Lug Fitting</a:t>
            </a:r>
          </a:p>
        </p:txBody>
      </p:sp>
      <p:sp>
        <p:nvSpPr>
          <p:cNvPr id="18" name="Line Callout 2 17"/>
          <p:cNvSpPr/>
          <p:nvPr/>
        </p:nvSpPr>
        <p:spPr>
          <a:xfrm>
            <a:off x="6248650" y="5280753"/>
            <a:ext cx="1266827" cy="307777"/>
          </a:xfrm>
          <a:prstGeom prst="borderCallout2">
            <a:avLst>
              <a:gd name="adj1" fmla="val 18750"/>
              <a:gd name="adj2" fmla="val -887"/>
              <a:gd name="adj3" fmla="val 18750"/>
              <a:gd name="adj4" fmla="val -11532"/>
              <a:gd name="adj5" fmla="val -355308"/>
              <a:gd name="adj6" fmla="val -68144"/>
            </a:avLst>
          </a:prstGeom>
          <a:solidFill>
            <a:schemeClr val="bg1"/>
          </a:solidFill>
          <a:ln w="952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dirty="0" smtClean="0">
                <a:solidFill>
                  <a:schemeClr val="tx1"/>
                </a:solidFill>
                <a:latin typeface="Arial" pitchFamily="34" charset="0"/>
                <a:cs typeface="Arial" pitchFamily="34" charset="0"/>
              </a:rPr>
              <a:t>Drive Spring</a:t>
            </a:r>
          </a:p>
        </p:txBody>
      </p:sp>
      <p:sp>
        <p:nvSpPr>
          <p:cNvPr id="13" name="TextBox 12"/>
          <p:cNvSpPr txBox="1"/>
          <p:nvPr/>
        </p:nvSpPr>
        <p:spPr>
          <a:xfrm>
            <a:off x="2414585" y="6657945"/>
            <a:ext cx="4414837" cy="200055"/>
          </a:xfrm>
          <a:prstGeom prst="rect">
            <a:avLst/>
          </a:prstGeom>
          <a:noFill/>
        </p:spPr>
        <p:txBody>
          <a:bodyPr wrap="square" rtlCol="0">
            <a:spAutoFit/>
          </a:bodyPr>
          <a:lstStyle/>
          <a:p>
            <a:pPr algn="ctr"/>
            <a:r>
              <a:rPr lang="en-US" sz="700" dirty="0" smtClean="0">
                <a:latin typeface="Arial" pitchFamily="34" charset="0"/>
                <a:cs typeface="Arial" pitchFamily="34" charset="0"/>
              </a:rPr>
              <a:t>Approved for public release; NGAS 16-0337 dated 2/18/16.</a:t>
            </a:r>
            <a:endParaRPr lang="en-US" sz="700" dirty="0">
              <a:latin typeface="Arial" pitchFamily="34" charset="0"/>
              <a:cs typeface="Arial" pitchFamily="34" charset="0"/>
            </a:endParaRPr>
          </a:p>
        </p:txBody>
      </p:sp>
    </p:spTree>
    <p:extLst>
      <p:ext uri="{BB962C8B-B14F-4D97-AF65-F5344CB8AC3E}">
        <p14:creationId xmlns:p14="http://schemas.microsoft.com/office/powerpoint/2010/main" val="242627138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Launch Dynamics</a:t>
            </a:r>
            <a:endParaRPr lang="en-US" dirty="0"/>
          </a:p>
        </p:txBody>
      </p:sp>
      <p:sp>
        <p:nvSpPr>
          <p:cNvPr id="4" name="Slide Number Placeholder 3"/>
          <p:cNvSpPr>
            <a:spLocks noGrp="1"/>
          </p:cNvSpPr>
          <p:nvPr>
            <p:ph type="sldNum" sz="quarter" idx="11"/>
          </p:nvPr>
        </p:nvSpPr>
        <p:spPr/>
        <p:txBody>
          <a:bodyPr/>
          <a:lstStyle/>
          <a:p>
            <a:fld id="{F6EFC63E-F8D9-44BB-A462-AC735E845F95}" type="slidenum">
              <a:rPr lang="en-US" smtClean="0"/>
              <a:pPr/>
              <a:t>27</a:t>
            </a:fld>
            <a:endParaRPr lang="en-US"/>
          </a:p>
        </p:txBody>
      </p:sp>
      <p:grpSp>
        <p:nvGrpSpPr>
          <p:cNvPr id="6" name="Group 4"/>
          <p:cNvGrpSpPr>
            <a:grpSpLocks noChangeAspect="1"/>
          </p:cNvGrpSpPr>
          <p:nvPr/>
        </p:nvGrpSpPr>
        <p:grpSpPr bwMode="auto">
          <a:xfrm>
            <a:off x="1359779" y="1362538"/>
            <a:ext cx="6372113" cy="5225532"/>
            <a:chOff x="1285" y="852"/>
            <a:chExt cx="3190" cy="2616"/>
          </a:xfrm>
        </p:grpSpPr>
        <p:sp>
          <p:nvSpPr>
            <p:cNvPr id="7" name="AutoShape 3"/>
            <p:cNvSpPr>
              <a:spLocks noChangeAspect="1" noChangeArrowheads="1" noTextEdit="1"/>
            </p:cNvSpPr>
            <p:nvPr/>
          </p:nvSpPr>
          <p:spPr bwMode="auto">
            <a:xfrm>
              <a:off x="1285" y="852"/>
              <a:ext cx="3190" cy="2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600"/>
            </a:p>
          </p:txBody>
        </p:sp>
        <p:pic>
          <p:nvPicPr>
            <p:cNvPr id="1229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0" y="875"/>
              <a:ext cx="1321" cy="2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8" y="898"/>
              <a:ext cx="1317" cy="2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a:spLocks noChangeArrowheads="1"/>
            </p:cNvSpPr>
            <p:nvPr/>
          </p:nvSpPr>
          <p:spPr bwMode="auto">
            <a:xfrm>
              <a:off x="2778" y="857"/>
              <a:ext cx="667" cy="20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600"/>
            </a:p>
          </p:txBody>
        </p:sp>
        <p:sp>
          <p:nvSpPr>
            <p:cNvPr id="9" name="Freeform 8"/>
            <p:cNvSpPr>
              <a:spLocks noEditPoints="1"/>
            </p:cNvSpPr>
            <p:nvPr/>
          </p:nvSpPr>
          <p:spPr bwMode="auto">
            <a:xfrm>
              <a:off x="2778" y="857"/>
              <a:ext cx="667" cy="213"/>
            </a:xfrm>
            <a:custGeom>
              <a:avLst/>
              <a:gdLst>
                <a:gd name="T0" fmla="*/ 0 w 593"/>
                <a:gd name="T1" fmla="*/ 0 h 213"/>
                <a:gd name="T2" fmla="*/ 593 w 593"/>
                <a:gd name="T3" fmla="*/ 0 h 213"/>
                <a:gd name="T4" fmla="*/ 593 w 593"/>
                <a:gd name="T5" fmla="*/ 213 h 213"/>
                <a:gd name="T6" fmla="*/ 0 w 593"/>
                <a:gd name="T7" fmla="*/ 213 h 213"/>
                <a:gd name="T8" fmla="*/ 0 w 593"/>
                <a:gd name="T9" fmla="*/ 0 h 213"/>
                <a:gd name="T10" fmla="*/ 5 w 593"/>
                <a:gd name="T11" fmla="*/ 208 h 213"/>
                <a:gd name="T12" fmla="*/ 0 w 593"/>
                <a:gd name="T13" fmla="*/ 208 h 213"/>
                <a:gd name="T14" fmla="*/ 589 w 593"/>
                <a:gd name="T15" fmla="*/ 208 h 213"/>
                <a:gd name="T16" fmla="*/ 589 w 593"/>
                <a:gd name="T17" fmla="*/ 208 h 213"/>
                <a:gd name="T18" fmla="*/ 589 w 593"/>
                <a:gd name="T19" fmla="*/ 0 h 213"/>
                <a:gd name="T20" fmla="*/ 589 w 593"/>
                <a:gd name="T21" fmla="*/ 4 h 213"/>
                <a:gd name="T22" fmla="*/ 0 w 593"/>
                <a:gd name="T23" fmla="*/ 4 h 213"/>
                <a:gd name="T24" fmla="*/ 5 w 593"/>
                <a:gd name="T25" fmla="*/ 0 h 213"/>
                <a:gd name="T26" fmla="*/ 5 w 593"/>
                <a:gd name="T27" fmla="*/ 208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93" h="213">
                  <a:moveTo>
                    <a:pt x="0" y="0"/>
                  </a:moveTo>
                  <a:lnTo>
                    <a:pt x="593" y="0"/>
                  </a:lnTo>
                  <a:lnTo>
                    <a:pt x="593" y="213"/>
                  </a:lnTo>
                  <a:lnTo>
                    <a:pt x="0" y="213"/>
                  </a:lnTo>
                  <a:lnTo>
                    <a:pt x="0" y="0"/>
                  </a:lnTo>
                  <a:close/>
                  <a:moveTo>
                    <a:pt x="5" y="208"/>
                  </a:moveTo>
                  <a:lnTo>
                    <a:pt x="0" y="208"/>
                  </a:lnTo>
                  <a:lnTo>
                    <a:pt x="589" y="208"/>
                  </a:lnTo>
                  <a:lnTo>
                    <a:pt x="589" y="208"/>
                  </a:lnTo>
                  <a:lnTo>
                    <a:pt x="589" y="0"/>
                  </a:lnTo>
                  <a:lnTo>
                    <a:pt x="589" y="4"/>
                  </a:lnTo>
                  <a:lnTo>
                    <a:pt x="0" y="4"/>
                  </a:lnTo>
                  <a:lnTo>
                    <a:pt x="5" y="0"/>
                  </a:lnTo>
                  <a:lnTo>
                    <a:pt x="5" y="20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3600"/>
            </a:p>
          </p:txBody>
        </p:sp>
        <p:sp>
          <p:nvSpPr>
            <p:cNvPr id="10" name="Freeform 9"/>
            <p:cNvSpPr>
              <a:spLocks noEditPoints="1"/>
            </p:cNvSpPr>
            <p:nvPr/>
          </p:nvSpPr>
          <p:spPr bwMode="auto">
            <a:xfrm>
              <a:off x="2018" y="912"/>
              <a:ext cx="723" cy="1614"/>
            </a:xfrm>
            <a:custGeom>
              <a:avLst/>
              <a:gdLst>
                <a:gd name="T0" fmla="*/ 723 w 723"/>
                <a:gd name="T1" fmla="*/ 5 h 1614"/>
                <a:gd name="T2" fmla="*/ 598 w 723"/>
                <a:gd name="T3" fmla="*/ 5 h 1614"/>
                <a:gd name="T4" fmla="*/ 598 w 723"/>
                <a:gd name="T5" fmla="*/ 0 h 1614"/>
                <a:gd name="T6" fmla="*/ 18 w 723"/>
                <a:gd name="T7" fmla="*/ 1587 h 1614"/>
                <a:gd name="T8" fmla="*/ 13 w 723"/>
                <a:gd name="T9" fmla="*/ 1582 h 1614"/>
                <a:gd name="T10" fmla="*/ 593 w 723"/>
                <a:gd name="T11" fmla="*/ 0 h 1614"/>
                <a:gd name="T12" fmla="*/ 723 w 723"/>
                <a:gd name="T13" fmla="*/ 0 h 1614"/>
                <a:gd name="T14" fmla="*/ 723 w 723"/>
                <a:gd name="T15" fmla="*/ 5 h 1614"/>
                <a:gd name="T16" fmla="*/ 32 w 723"/>
                <a:gd name="T17" fmla="*/ 1587 h 1614"/>
                <a:gd name="T18" fmla="*/ 4 w 723"/>
                <a:gd name="T19" fmla="*/ 1614 h 1614"/>
                <a:gd name="T20" fmla="*/ 0 w 723"/>
                <a:gd name="T21" fmla="*/ 1573 h 1614"/>
                <a:gd name="T22" fmla="*/ 32 w 723"/>
                <a:gd name="T23" fmla="*/ 1587 h 1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3" h="1614">
                  <a:moveTo>
                    <a:pt x="723" y="5"/>
                  </a:moveTo>
                  <a:lnTo>
                    <a:pt x="598" y="5"/>
                  </a:lnTo>
                  <a:lnTo>
                    <a:pt x="598" y="0"/>
                  </a:lnTo>
                  <a:lnTo>
                    <a:pt x="18" y="1587"/>
                  </a:lnTo>
                  <a:lnTo>
                    <a:pt x="13" y="1582"/>
                  </a:lnTo>
                  <a:lnTo>
                    <a:pt x="593" y="0"/>
                  </a:lnTo>
                  <a:lnTo>
                    <a:pt x="723" y="0"/>
                  </a:lnTo>
                  <a:lnTo>
                    <a:pt x="723" y="5"/>
                  </a:lnTo>
                  <a:close/>
                  <a:moveTo>
                    <a:pt x="32" y="1587"/>
                  </a:moveTo>
                  <a:lnTo>
                    <a:pt x="4" y="1614"/>
                  </a:lnTo>
                  <a:lnTo>
                    <a:pt x="0" y="1573"/>
                  </a:lnTo>
                  <a:lnTo>
                    <a:pt x="32" y="158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3600"/>
            </a:p>
          </p:txBody>
        </p:sp>
        <p:sp>
          <p:nvSpPr>
            <p:cNvPr id="11" name="Rectangle 10"/>
            <p:cNvSpPr>
              <a:spLocks noChangeArrowheads="1"/>
            </p:cNvSpPr>
            <p:nvPr/>
          </p:nvSpPr>
          <p:spPr bwMode="auto">
            <a:xfrm>
              <a:off x="2838" y="880"/>
              <a:ext cx="607"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Arial" pitchFamily="34" charset="0"/>
                  <a:cs typeface="Arial" pitchFamily="34" charset="0"/>
                </a:rPr>
                <a:t>Stowed Restraint </a:t>
              </a:r>
              <a:endParaRPr kumimoji="0" lang="en-US" altLang="en-US" sz="3600" b="0" i="0" u="none" strike="noStrike" cap="none" normalizeH="0" baseline="0" smtClean="0">
                <a:ln>
                  <a:noFill/>
                </a:ln>
                <a:solidFill>
                  <a:schemeClr val="tx1"/>
                </a:solidFill>
                <a:effectLst/>
                <a:latin typeface="Arial" pitchFamily="34" charset="0"/>
                <a:cs typeface="Arial" pitchFamily="34" charset="0"/>
              </a:endParaRPr>
            </a:p>
          </p:txBody>
        </p:sp>
        <p:sp>
          <p:nvSpPr>
            <p:cNvPr id="12" name="Rectangle 11"/>
            <p:cNvSpPr>
              <a:spLocks noChangeArrowheads="1"/>
            </p:cNvSpPr>
            <p:nvPr/>
          </p:nvSpPr>
          <p:spPr bwMode="auto">
            <a:xfrm>
              <a:off x="2963" y="954"/>
              <a:ext cx="257"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Arial" pitchFamily="34" charset="0"/>
                  <a:cs typeface="Arial" pitchFamily="34" charset="0"/>
                </a:rPr>
                <a:t>System</a:t>
              </a:r>
              <a:endParaRPr kumimoji="0" lang="en-US" altLang="en-US" sz="3600" b="0" i="0" u="none" strike="noStrike" cap="none" normalizeH="0" baseline="0" smtClean="0">
                <a:ln>
                  <a:noFill/>
                </a:ln>
                <a:solidFill>
                  <a:schemeClr val="tx1"/>
                </a:solidFill>
                <a:effectLst/>
                <a:latin typeface="Arial" pitchFamily="34" charset="0"/>
                <a:cs typeface="Arial" pitchFamily="34" charset="0"/>
              </a:endParaRPr>
            </a:p>
          </p:txBody>
        </p:sp>
        <p:sp>
          <p:nvSpPr>
            <p:cNvPr id="13" name="Rectangle 12"/>
            <p:cNvSpPr>
              <a:spLocks noChangeArrowheads="1"/>
            </p:cNvSpPr>
            <p:nvPr/>
          </p:nvSpPr>
          <p:spPr bwMode="auto">
            <a:xfrm>
              <a:off x="1976" y="3320"/>
              <a:ext cx="246"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rgbClr val="000000"/>
                  </a:solidFill>
                  <a:effectLst/>
                  <a:latin typeface="Arial" pitchFamily="34" charset="0"/>
                  <a:cs typeface="Arial" pitchFamily="34" charset="0"/>
                </a:rPr>
                <a:t>Goal </a:t>
              </a: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14" name="Rectangle 13"/>
            <p:cNvSpPr>
              <a:spLocks noChangeArrowheads="1"/>
            </p:cNvSpPr>
            <p:nvPr/>
          </p:nvSpPr>
          <p:spPr bwMode="auto">
            <a:xfrm>
              <a:off x="2245" y="3328"/>
              <a:ext cx="96"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Wingdings" pitchFamily="2" charset="2"/>
                  <a:cs typeface="Arial" pitchFamily="34" charset="0"/>
                </a:rPr>
                <a:t>è</a:t>
              </a:r>
              <a:endParaRPr kumimoji="0" lang="en-US" altLang="en-US" b="0" i="0" u="none" strike="noStrike" cap="none" normalizeH="0" baseline="0" dirty="0" smtClean="0">
                <a:ln>
                  <a:noFill/>
                </a:ln>
                <a:solidFill>
                  <a:schemeClr val="tx1"/>
                </a:solidFill>
                <a:effectLst/>
                <a:latin typeface="Arial" pitchFamily="34" charset="0"/>
                <a:cs typeface="Arial" pitchFamily="34" charset="0"/>
              </a:endParaRPr>
            </a:p>
          </p:txBody>
        </p:sp>
        <p:sp>
          <p:nvSpPr>
            <p:cNvPr id="15" name="Rectangle 14"/>
            <p:cNvSpPr>
              <a:spLocks noChangeArrowheads="1"/>
            </p:cNvSpPr>
            <p:nvPr/>
          </p:nvSpPr>
          <p:spPr bwMode="auto">
            <a:xfrm>
              <a:off x="2382" y="3317"/>
              <a:ext cx="229"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rgbClr val="000000"/>
                  </a:solidFill>
                  <a:effectLst/>
                  <a:latin typeface="Arial" pitchFamily="34" charset="0"/>
                  <a:cs typeface="Arial" pitchFamily="34" charset="0"/>
                </a:rPr>
                <a:t>First </a:t>
              </a: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16" name="Rectangle 15"/>
            <p:cNvSpPr>
              <a:spLocks noChangeArrowheads="1"/>
            </p:cNvSpPr>
            <p:nvPr/>
          </p:nvSpPr>
          <p:spPr bwMode="auto">
            <a:xfrm>
              <a:off x="2634" y="3320"/>
              <a:ext cx="928"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rgbClr val="000000"/>
                  </a:solidFill>
                  <a:effectLst/>
                  <a:latin typeface="Arial" pitchFamily="34" charset="0"/>
                  <a:cs typeface="Arial" pitchFamily="34" charset="0"/>
                </a:rPr>
                <a:t>Lateral Mode &gt; 8 Hz</a:t>
              </a: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p:txBody>
        </p:sp>
      </p:grpSp>
      <p:sp>
        <p:nvSpPr>
          <p:cNvPr id="3" name="TextBox 2"/>
          <p:cNvSpPr txBox="1"/>
          <p:nvPr/>
        </p:nvSpPr>
        <p:spPr>
          <a:xfrm>
            <a:off x="1744980" y="5934452"/>
            <a:ext cx="5785558" cy="338554"/>
          </a:xfrm>
          <a:prstGeom prst="rect">
            <a:avLst/>
          </a:prstGeom>
          <a:noFill/>
        </p:spPr>
        <p:txBody>
          <a:bodyPr wrap="none" rtlCol="0">
            <a:spAutoFit/>
          </a:bodyPr>
          <a:lstStyle/>
          <a:p>
            <a:r>
              <a:rPr lang="en-US" sz="1600" dirty="0" smtClean="0">
                <a:latin typeface="Arial" pitchFamily="34" charset="0"/>
                <a:cs typeface="Arial" pitchFamily="34" charset="0"/>
              </a:rPr>
              <a:t>Nastran analysis shows meets first lateral mode requirements</a:t>
            </a:r>
            <a:endParaRPr lang="en-US" sz="1600" dirty="0">
              <a:latin typeface="Arial" pitchFamily="34" charset="0"/>
              <a:cs typeface="Arial" pitchFamily="34" charset="0"/>
            </a:endParaRPr>
          </a:p>
        </p:txBody>
      </p:sp>
      <p:sp>
        <p:nvSpPr>
          <p:cNvPr id="18" name="TextBox 17"/>
          <p:cNvSpPr txBox="1"/>
          <p:nvPr/>
        </p:nvSpPr>
        <p:spPr>
          <a:xfrm>
            <a:off x="2414585" y="6657945"/>
            <a:ext cx="4414837" cy="200055"/>
          </a:xfrm>
          <a:prstGeom prst="rect">
            <a:avLst/>
          </a:prstGeom>
          <a:noFill/>
        </p:spPr>
        <p:txBody>
          <a:bodyPr wrap="square" rtlCol="0">
            <a:spAutoFit/>
          </a:bodyPr>
          <a:lstStyle/>
          <a:p>
            <a:pPr algn="ctr"/>
            <a:r>
              <a:rPr lang="en-US" sz="700" dirty="0" smtClean="0">
                <a:latin typeface="Arial" pitchFamily="34" charset="0"/>
                <a:cs typeface="Arial" pitchFamily="34" charset="0"/>
              </a:rPr>
              <a:t>Approved for public release; NGAS 16-0337 dated 2/18/16.</a:t>
            </a:r>
            <a:endParaRPr lang="en-US" sz="700" dirty="0">
              <a:latin typeface="Arial" pitchFamily="34" charset="0"/>
              <a:cs typeface="Arial" pitchFamily="34" charset="0"/>
            </a:endParaRPr>
          </a:p>
        </p:txBody>
      </p:sp>
    </p:spTree>
    <p:extLst>
      <p:ext uri="{BB962C8B-B14F-4D97-AF65-F5344CB8AC3E}">
        <p14:creationId xmlns:p14="http://schemas.microsoft.com/office/powerpoint/2010/main" val="231614465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Stem Drive Details</a:t>
            </a:r>
            <a:endParaRPr lang="en-US" dirty="0"/>
          </a:p>
        </p:txBody>
      </p:sp>
      <p:sp>
        <p:nvSpPr>
          <p:cNvPr id="4" name="Slide Number Placeholder 3"/>
          <p:cNvSpPr>
            <a:spLocks noGrp="1"/>
          </p:cNvSpPr>
          <p:nvPr>
            <p:ph type="sldNum" sz="quarter" idx="11"/>
          </p:nvPr>
        </p:nvSpPr>
        <p:spPr/>
        <p:txBody>
          <a:bodyPr/>
          <a:lstStyle/>
          <a:p>
            <a:fld id="{F6EFC63E-F8D9-44BB-A462-AC735E845F95}" type="slidenum">
              <a:rPr lang="en-US" smtClean="0"/>
              <a:pPr/>
              <a:t>28</a:t>
            </a:fld>
            <a:endParaRPr lang="en-US"/>
          </a:p>
        </p:txBody>
      </p:sp>
      <p:sp>
        <p:nvSpPr>
          <p:cNvPr id="5" name="AutoShape 2"/>
          <p:cNvSpPr>
            <a:spLocks/>
          </p:cNvSpPr>
          <p:nvPr/>
        </p:nvSpPr>
        <p:spPr bwMode="auto">
          <a:xfrm>
            <a:off x="2031047" y="3428054"/>
            <a:ext cx="771525" cy="428625"/>
          </a:xfrm>
          <a:prstGeom prst="borderCallout2">
            <a:avLst>
              <a:gd name="adj1" fmla="val 26708"/>
              <a:gd name="adj2" fmla="val -9884"/>
              <a:gd name="adj3" fmla="val 26708"/>
              <a:gd name="adj4" fmla="val -13509"/>
              <a:gd name="adj5" fmla="val -64690"/>
              <a:gd name="adj6" fmla="val -54449"/>
            </a:avLst>
          </a:prstGeom>
          <a:solidFill>
            <a:srgbClr val="FFFFFF"/>
          </a:solidFill>
          <a:ln w="9525">
            <a:solidFill>
              <a:srgbClr val="000000"/>
            </a:solidFill>
            <a:miter lim="800000"/>
            <a:headEnd/>
            <a:tailEnd type="triangle" w="med" len="med"/>
          </a:ln>
        </p:spPr>
        <p:txBody>
          <a:bodyPr vert="horz" wrap="square" lIns="62179" tIns="31090" rIns="62179" bIns="310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cs typeface="Arial" pitchFamily="34" charset="0"/>
              </a:rPr>
              <a:t>STEM drive motor</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31"/>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AutoShape 30"/>
          <p:cNvSpPr>
            <a:spLocks noChangeAspect="1" noChangeArrowheads="1" noTextEdit="1"/>
          </p:cNvSpPr>
          <p:nvPr/>
        </p:nvSpPr>
        <p:spPr bwMode="auto">
          <a:xfrm>
            <a:off x="290040" y="1110511"/>
            <a:ext cx="5521325" cy="6629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4365" name="Picture 2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646" y="1238471"/>
            <a:ext cx="3371720" cy="2508202"/>
          </a:xfrm>
          <a:prstGeom prst="rect">
            <a:avLst/>
          </a:prstGeom>
          <a:noFill/>
          <a:extLst>
            <a:ext uri="{909E8E84-426E-40dd-AFC4-6F175D3DCCD1}">
              <a14:hiddenFill xmlns:a14="http://schemas.microsoft.com/office/drawing/2010/main">
                <a:solidFill>
                  <a:srgbClr val="00CC99"/>
                </a:solidFill>
              </a14:hiddenFill>
            </a:ext>
          </a:extLst>
        </p:spPr>
      </p:pic>
      <p:pic>
        <p:nvPicPr>
          <p:cNvPr id="14364"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3764" y="2748019"/>
            <a:ext cx="3241533" cy="998654"/>
          </a:xfrm>
          <a:prstGeom prst="rect">
            <a:avLst/>
          </a:prstGeom>
          <a:noFill/>
          <a:extLst>
            <a:ext uri="{909E8E84-426E-40dd-AFC4-6F175D3DCCD1}">
              <a14:hiddenFill xmlns:a14="http://schemas.microsoft.com/office/drawing/2010/main">
                <a:solidFill>
                  <a:srgbClr val="00CC99"/>
                </a:solidFill>
              </a14:hiddenFill>
            </a:ext>
          </a:extLst>
        </p:spPr>
      </p:pic>
      <p:pic>
        <p:nvPicPr>
          <p:cNvPr id="14363" name="Picture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7313" y="4297236"/>
            <a:ext cx="465455" cy="1509395"/>
          </a:xfrm>
          <a:prstGeom prst="rect">
            <a:avLst/>
          </a:prstGeom>
          <a:noFill/>
          <a:extLst>
            <a:ext uri="{909E8E84-426E-40dd-AFC4-6F175D3DCCD1}">
              <a14:hiddenFill xmlns:a14="http://schemas.microsoft.com/office/drawing/2010/main">
                <a:solidFill>
                  <a:srgbClr val="00CC99"/>
                </a:solidFill>
              </a14:hiddenFill>
            </a:ext>
          </a:extLst>
        </p:spPr>
      </p:pic>
      <p:sp>
        <p:nvSpPr>
          <p:cNvPr id="9" name="AutoShape 26"/>
          <p:cNvSpPr>
            <a:spLocks/>
          </p:cNvSpPr>
          <p:nvPr/>
        </p:nvSpPr>
        <p:spPr bwMode="auto">
          <a:xfrm>
            <a:off x="1546646" y="3746673"/>
            <a:ext cx="770890" cy="427990"/>
          </a:xfrm>
          <a:prstGeom prst="borderCallout2">
            <a:avLst>
              <a:gd name="adj1" fmla="val 26667"/>
              <a:gd name="adj2" fmla="val -9875"/>
              <a:gd name="adj3" fmla="val 26667"/>
              <a:gd name="adj4" fmla="val -13579"/>
              <a:gd name="adj5" fmla="val -64815"/>
              <a:gd name="adj6" fmla="val -54528"/>
            </a:avLst>
          </a:prstGeom>
          <a:solidFill>
            <a:srgbClr val="FFFFFF"/>
          </a:solidFill>
          <a:ln w="9525">
            <a:solidFill>
              <a:srgbClr val="000000"/>
            </a:solidFill>
            <a:miter lim="800000"/>
            <a:headEnd/>
            <a:tailEnd type="triangle" w="med" len="med"/>
          </a:ln>
        </p:spPr>
        <p:txBody>
          <a:bodyPr vert="horz" wrap="square" lIns="62179" tIns="31090" rIns="62179" bIns="310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ea typeface="Calibri" pitchFamily="34" charset="0"/>
                <a:cs typeface="Arial" pitchFamily="34" charset="0"/>
              </a:rPr>
              <a:t>STEM drive motor</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AutoShape 25"/>
          <p:cNvSpPr>
            <a:spLocks/>
          </p:cNvSpPr>
          <p:nvPr/>
        </p:nvSpPr>
        <p:spPr bwMode="auto">
          <a:xfrm>
            <a:off x="2992858" y="3654975"/>
            <a:ext cx="733425" cy="438150"/>
          </a:xfrm>
          <a:prstGeom prst="borderCallout2">
            <a:avLst>
              <a:gd name="adj1" fmla="val 26088"/>
              <a:gd name="adj2" fmla="val -10389"/>
              <a:gd name="adj3" fmla="val 26088"/>
              <a:gd name="adj4" fmla="val -22296"/>
              <a:gd name="adj5" fmla="val -99034"/>
              <a:gd name="adj6" fmla="val -179990"/>
            </a:avLst>
          </a:prstGeom>
          <a:solidFill>
            <a:srgbClr val="FFFFFF"/>
          </a:solidFill>
          <a:ln w="9525">
            <a:solidFill>
              <a:srgbClr val="000000"/>
            </a:solidFill>
            <a:miter lim="800000"/>
            <a:headEnd/>
            <a:tailEnd type="triangle" w="med" len="med"/>
          </a:ln>
        </p:spPr>
        <p:txBody>
          <a:bodyPr vert="horz" wrap="square" lIns="62179" tIns="31090" rIns="62179" bIns="310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ea typeface="Calibri" pitchFamily="34" charset="0"/>
                <a:cs typeface="Arial" pitchFamily="34" charset="0"/>
              </a:rPr>
              <a:t>Drive STEM</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AutoShape 24"/>
          <p:cNvSpPr>
            <a:spLocks/>
          </p:cNvSpPr>
          <p:nvPr/>
        </p:nvSpPr>
        <p:spPr bwMode="auto">
          <a:xfrm>
            <a:off x="3622013" y="1238471"/>
            <a:ext cx="1635125" cy="457200"/>
          </a:xfrm>
          <a:prstGeom prst="borderCallout2">
            <a:avLst>
              <a:gd name="adj1" fmla="val 25000"/>
              <a:gd name="adj2" fmla="val -4662"/>
              <a:gd name="adj3" fmla="val 25000"/>
              <a:gd name="adj4" fmla="val -9028"/>
              <a:gd name="adj5" fmla="val 77778"/>
              <a:gd name="adj6" fmla="val -29514"/>
            </a:avLst>
          </a:prstGeom>
          <a:solidFill>
            <a:srgbClr val="FFFFFF"/>
          </a:solidFill>
          <a:ln w="9525">
            <a:solidFill>
              <a:srgbClr val="000000"/>
            </a:solidFill>
            <a:miter lim="800000"/>
            <a:headEnd/>
            <a:tailEnd type="triangle" w="med" len="med"/>
          </a:ln>
        </p:spPr>
        <p:txBody>
          <a:bodyPr vert="horz" wrap="square" lIns="62179" tIns="31090" rIns="62179" bIns="310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ea typeface="Calibri" pitchFamily="34" charset="0"/>
                <a:cs typeface="Arial" pitchFamily="34" charset="0"/>
              </a:rPr>
              <a:t>Currently assumed as 250 mm O.D. x noted wall</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 name="Freeform 23"/>
          <p:cNvSpPr>
            <a:spLocks/>
          </p:cNvSpPr>
          <p:nvPr/>
        </p:nvSpPr>
        <p:spPr bwMode="auto">
          <a:xfrm flipH="1">
            <a:off x="4164102" y="1695671"/>
            <a:ext cx="1000630" cy="1269967"/>
          </a:xfrm>
          <a:custGeom>
            <a:avLst/>
            <a:gdLst>
              <a:gd name="T0" fmla="*/ 0 w 493"/>
              <a:gd name="T1" fmla="*/ 1474 h 1474"/>
              <a:gd name="T2" fmla="*/ 480 w 493"/>
              <a:gd name="T3" fmla="*/ 850 h 1474"/>
              <a:gd name="T4" fmla="*/ 75 w 493"/>
              <a:gd name="T5" fmla="*/ 404 h 1474"/>
              <a:gd name="T6" fmla="*/ 171 w 493"/>
              <a:gd name="T7" fmla="*/ 0 h 1474"/>
            </a:gdLst>
            <a:ahLst/>
            <a:cxnLst>
              <a:cxn ang="0">
                <a:pos x="T0" y="T1"/>
              </a:cxn>
              <a:cxn ang="0">
                <a:pos x="T2" y="T3"/>
              </a:cxn>
              <a:cxn ang="0">
                <a:pos x="T4" y="T5"/>
              </a:cxn>
              <a:cxn ang="0">
                <a:pos x="T6" y="T7"/>
              </a:cxn>
            </a:cxnLst>
            <a:rect l="0" t="0" r="r" b="b"/>
            <a:pathLst>
              <a:path w="493" h="1474">
                <a:moveTo>
                  <a:pt x="0" y="1474"/>
                </a:moveTo>
                <a:cubicBezTo>
                  <a:pt x="233" y="1251"/>
                  <a:pt x="467" y="1028"/>
                  <a:pt x="480" y="850"/>
                </a:cubicBezTo>
                <a:cubicBezTo>
                  <a:pt x="493" y="672"/>
                  <a:pt x="126" y="546"/>
                  <a:pt x="75" y="404"/>
                </a:cubicBezTo>
                <a:cubicBezTo>
                  <a:pt x="24" y="262"/>
                  <a:pt x="97" y="131"/>
                  <a:pt x="171" y="0"/>
                </a:cubicBezTo>
              </a:path>
            </a:pathLst>
          </a:custGeom>
          <a:noFill/>
          <a:ln w="9525">
            <a:solidFill>
              <a:srgbClr val="000000"/>
            </a:solidFill>
            <a:round/>
            <a:headEnd type="triangle" w="med" len="med"/>
            <a:tailEnd type="triangle" w="med" len="med"/>
          </a:ln>
          <a:extLst>
            <a:ext uri="{909E8E84-426E-40dd-AFC4-6F175D3DCCD1}">
              <a14:hiddenFill xmlns:a14="http://schemas.microsoft.com/office/drawing/2010/main">
                <a:solidFill>
                  <a:srgbClr val="00CC99"/>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358" name="Picture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5176" y="5934266"/>
            <a:ext cx="5400040" cy="461645"/>
          </a:xfrm>
          <a:prstGeom prst="rect">
            <a:avLst/>
          </a:prstGeom>
          <a:noFill/>
          <a:extLst>
            <a:ext uri="{909E8E84-426E-40dd-AFC4-6F175D3DCCD1}">
              <a14:hiddenFill xmlns:a14="http://schemas.microsoft.com/office/drawing/2010/main">
                <a:solidFill>
                  <a:srgbClr val="00CC99"/>
                </a:solidFill>
              </a14:hiddenFill>
            </a:ext>
          </a:extLst>
        </p:spPr>
      </p:pic>
      <p:sp>
        <p:nvSpPr>
          <p:cNvPr id="13" name="Line 21"/>
          <p:cNvSpPr>
            <a:spLocks noChangeShapeType="1"/>
          </p:cNvSpPr>
          <p:nvPr/>
        </p:nvSpPr>
        <p:spPr bwMode="auto">
          <a:xfrm flipV="1">
            <a:off x="8199178" y="4986846"/>
            <a:ext cx="0" cy="730885"/>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Line 20"/>
          <p:cNvSpPr>
            <a:spLocks noChangeShapeType="1"/>
          </p:cNvSpPr>
          <p:nvPr/>
        </p:nvSpPr>
        <p:spPr bwMode="auto">
          <a:xfrm flipH="1">
            <a:off x="3928401" y="6174931"/>
            <a:ext cx="11430" cy="28321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Line 19"/>
          <p:cNvSpPr>
            <a:spLocks noChangeShapeType="1"/>
          </p:cNvSpPr>
          <p:nvPr/>
        </p:nvSpPr>
        <p:spPr bwMode="auto">
          <a:xfrm flipH="1">
            <a:off x="8788056" y="6320981"/>
            <a:ext cx="8255" cy="24066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Line 18"/>
          <p:cNvSpPr>
            <a:spLocks noChangeShapeType="1"/>
          </p:cNvSpPr>
          <p:nvPr/>
        </p:nvSpPr>
        <p:spPr bwMode="auto">
          <a:xfrm>
            <a:off x="3934116" y="6346381"/>
            <a:ext cx="4836160" cy="162560"/>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Line 17"/>
          <p:cNvSpPr>
            <a:spLocks noChangeShapeType="1"/>
          </p:cNvSpPr>
          <p:nvPr/>
        </p:nvSpPr>
        <p:spPr bwMode="auto">
          <a:xfrm flipH="1">
            <a:off x="8113453" y="5726621"/>
            <a:ext cx="61912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Line 16"/>
          <p:cNvSpPr>
            <a:spLocks noChangeShapeType="1"/>
          </p:cNvSpPr>
          <p:nvPr/>
        </p:nvSpPr>
        <p:spPr bwMode="auto">
          <a:xfrm flipH="1">
            <a:off x="8130598" y="4986846"/>
            <a:ext cx="65341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Text Box 15"/>
          <p:cNvSpPr txBox="1">
            <a:spLocks noChangeArrowheads="1"/>
          </p:cNvSpPr>
          <p:nvPr/>
        </p:nvSpPr>
        <p:spPr bwMode="auto">
          <a:xfrm>
            <a:off x="7941367" y="5278946"/>
            <a:ext cx="720569" cy="2166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2179" tIns="31090" rIns="62179" bIns="3109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rgbClr val="000000"/>
                </a:solidFill>
                <a:effectLst/>
                <a:latin typeface="Arial" pitchFamily="34" charset="0"/>
                <a:ea typeface="Calibri" pitchFamily="34" charset="0"/>
                <a:cs typeface="Arial" pitchFamily="34" charset="0"/>
              </a:rPr>
              <a:t>3.899 m</a:t>
            </a:r>
            <a:endParaRPr kumimoji="0" lang="en-US" altLang="en-US"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20" name="Text Box 14"/>
          <p:cNvSpPr txBox="1">
            <a:spLocks noChangeArrowheads="1"/>
          </p:cNvSpPr>
          <p:nvPr/>
        </p:nvSpPr>
        <p:spPr bwMode="auto">
          <a:xfrm>
            <a:off x="5924206" y="6329236"/>
            <a:ext cx="674052" cy="2166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2179" tIns="31090" rIns="62179" bIns="3109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ea typeface="Calibri" pitchFamily="34" charset="0"/>
                <a:cs typeface="Arial" pitchFamily="34" charset="0"/>
              </a:rPr>
              <a:t>26.628m</a:t>
            </a:r>
            <a:endParaRPr kumimoji="0" lang="en-US" altLang="en-US" sz="2400" b="0" i="0" u="none" strike="noStrike" cap="none" normalizeH="0" baseline="0" smtClean="0">
              <a:ln>
                <a:noFill/>
              </a:ln>
              <a:solidFill>
                <a:schemeClr val="tx1"/>
              </a:solidFill>
              <a:effectLst/>
              <a:latin typeface="Arial" pitchFamily="34" charset="0"/>
              <a:cs typeface="Arial" pitchFamily="34" charset="0"/>
            </a:endParaRPr>
          </a:p>
        </p:txBody>
      </p:sp>
      <p:sp>
        <p:nvSpPr>
          <p:cNvPr id="21" name="Line 13"/>
          <p:cNvSpPr>
            <a:spLocks noChangeShapeType="1"/>
          </p:cNvSpPr>
          <p:nvPr/>
        </p:nvSpPr>
        <p:spPr bwMode="auto">
          <a:xfrm>
            <a:off x="3969041" y="6114606"/>
            <a:ext cx="5025390" cy="150495"/>
          </a:xfrm>
          <a:prstGeom prst="line">
            <a:avLst/>
          </a:prstGeom>
          <a:noFill/>
          <a:ln w="9525">
            <a:solidFill>
              <a:srgbClr val="00FFFF"/>
            </a:solidFill>
            <a:prstDash val="lg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Line 12"/>
          <p:cNvSpPr>
            <a:spLocks noChangeShapeType="1"/>
          </p:cNvSpPr>
          <p:nvPr/>
        </p:nvSpPr>
        <p:spPr bwMode="auto">
          <a:xfrm>
            <a:off x="8831236" y="4600766"/>
            <a:ext cx="0" cy="1522095"/>
          </a:xfrm>
          <a:prstGeom prst="line">
            <a:avLst/>
          </a:prstGeom>
          <a:noFill/>
          <a:ln w="9525">
            <a:solidFill>
              <a:srgbClr val="00FFFF"/>
            </a:solidFill>
            <a:prstDash val="lg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Arc 11"/>
          <p:cNvSpPr>
            <a:spLocks/>
          </p:cNvSpPr>
          <p:nvPr/>
        </p:nvSpPr>
        <p:spPr bwMode="auto">
          <a:xfrm flipH="1">
            <a:off x="7772691" y="5204651"/>
            <a:ext cx="1048385" cy="1049655"/>
          </a:xfrm>
          <a:custGeom>
            <a:avLst/>
            <a:gdLst>
              <a:gd name="G0" fmla="+- 0 0 0"/>
              <a:gd name="G1" fmla="+- 21600 0 0"/>
              <a:gd name="G2" fmla="+- 21600 0 0"/>
              <a:gd name="T0" fmla="*/ 0 w 21580"/>
              <a:gd name="T1" fmla="*/ 0 h 21600"/>
              <a:gd name="T2" fmla="*/ 21580 w 21580"/>
              <a:gd name="T3" fmla="*/ 20682 h 21600"/>
              <a:gd name="T4" fmla="*/ 0 w 21580"/>
              <a:gd name="T5" fmla="*/ 21600 h 21600"/>
            </a:gdLst>
            <a:ahLst/>
            <a:cxnLst>
              <a:cxn ang="0">
                <a:pos x="T0" y="T1"/>
              </a:cxn>
              <a:cxn ang="0">
                <a:pos x="T2" y="T3"/>
              </a:cxn>
              <a:cxn ang="0">
                <a:pos x="T4" y="T5"/>
              </a:cxn>
            </a:cxnLst>
            <a:rect l="0" t="0" r="r" b="b"/>
            <a:pathLst>
              <a:path w="21580" h="21600" fill="none" extrusionOk="0">
                <a:moveTo>
                  <a:pt x="-1" y="0"/>
                </a:moveTo>
                <a:cubicBezTo>
                  <a:pt x="11572" y="0"/>
                  <a:pt x="21088" y="9120"/>
                  <a:pt x="21580" y="20681"/>
                </a:cubicBezTo>
              </a:path>
              <a:path w="21580" h="21600" stroke="0" extrusionOk="0">
                <a:moveTo>
                  <a:pt x="-1" y="0"/>
                </a:moveTo>
                <a:cubicBezTo>
                  <a:pt x="11572" y="0"/>
                  <a:pt x="21088" y="9120"/>
                  <a:pt x="21580" y="20681"/>
                </a:cubicBezTo>
                <a:lnTo>
                  <a:pt x="0" y="21600"/>
                </a:lnTo>
                <a:close/>
              </a:path>
            </a:pathLst>
          </a:custGeom>
          <a:noFill/>
          <a:ln w="9525">
            <a:solidFill>
              <a:srgbClr val="00FFFF"/>
            </a:solidFill>
            <a:round/>
            <a:headEnd type="triangle" w="med" len="med"/>
            <a:tailEnd type="triangle" w="med" len="med"/>
          </a:ln>
          <a:extLst>
            <a:ext uri="{909E8E84-426E-40dd-AFC4-6F175D3DCCD1}">
              <a14:hiddenFill xmlns:a14="http://schemas.microsoft.com/office/drawing/2010/main">
                <a:solidFill>
                  <a:srgbClr val="00CC99"/>
                </a:solidFill>
              </a14:hiddenFill>
            </a:ext>
          </a:extLst>
        </p:spPr>
        <p:txBody>
          <a:bodyPr vert="horz" wrap="none" lIns="91440" tIns="45720" rIns="91440" bIns="45720" numCol="1" anchor="ctr" anchorCtr="0" compatLnSpc="1">
            <a:prstTxWarp prst="textNoShape">
              <a:avLst/>
            </a:prstTxWarp>
          </a:bodyPr>
          <a:lstStyle/>
          <a:p>
            <a:endParaRPr lang="en-US" sz="2400"/>
          </a:p>
        </p:txBody>
      </p:sp>
      <p:sp>
        <p:nvSpPr>
          <p:cNvPr id="24" name="Text Box 10"/>
          <p:cNvSpPr txBox="1">
            <a:spLocks noChangeArrowheads="1"/>
          </p:cNvSpPr>
          <p:nvPr/>
        </p:nvSpPr>
        <p:spPr bwMode="auto">
          <a:xfrm>
            <a:off x="7592351" y="5512626"/>
            <a:ext cx="774065" cy="37056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2179" tIns="31090" rIns="62179" bIns="3109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Arial" pitchFamily="34" charset="0"/>
                <a:ea typeface="Calibri" pitchFamily="34" charset="0"/>
                <a:cs typeface="Arial" pitchFamily="34" charset="0"/>
              </a:rPr>
              <a:t>88.5 Degrees</a:t>
            </a:r>
            <a:endParaRPr kumimoji="0" lang="en-US" altLang="en-US" sz="2400" b="0" i="0" u="none" strike="noStrike" cap="none" normalizeH="0" baseline="0" smtClean="0">
              <a:ln>
                <a:noFill/>
              </a:ln>
              <a:solidFill>
                <a:schemeClr val="tx1"/>
              </a:solidFill>
              <a:effectLst/>
              <a:latin typeface="Arial" pitchFamily="34" charset="0"/>
              <a:cs typeface="Arial" pitchFamily="34" charset="0"/>
            </a:endParaRPr>
          </a:p>
        </p:txBody>
      </p:sp>
      <p:sp>
        <p:nvSpPr>
          <p:cNvPr id="25" name="AutoShape 9"/>
          <p:cNvSpPr>
            <a:spLocks/>
          </p:cNvSpPr>
          <p:nvPr/>
        </p:nvSpPr>
        <p:spPr bwMode="auto">
          <a:xfrm>
            <a:off x="4857277" y="5391065"/>
            <a:ext cx="1632585" cy="492125"/>
          </a:xfrm>
          <a:prstGeom prst="borderCallout2">
            <a:avLst>
              <a:gd name="adj1" fmla="val 23227"/>
              <a:gd name="adj2" fmla="val 104671"/>
              <a:gd name="adj3" fmla="val 23227"/>
              <a:gd name="adj4" fmla="val 118093"/>
              <a:gd name="adj5" fmla="val -39356"/>
              <a:gd name="adj6" fmla="val 180157"/>
            </a:avLst>
          </a:prstGeom>
          <a:solidFill>
            <a:srgbClr val="FFFFFF"/>
          </a:solidFill>
          <a:ln w="9525">
            <a:solidFill>
              <a:srgbClr val="000000"/>
            </a:solidFill>
            <a:miter lim="800000"/>
            <a:headEnd/>
            <a:tailEnd type="triangle" w="med" len="med"/>
          </a:ln>
        </p:spPr>
        <p:txBody>
          <a:bodyPr vert="horz" wrap="square" lIns="62179" tIns="31090" rIns="62179" bIns="310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rgbClr val="000000"/>
                </a:solidFill>
                <a:effectLst/>
                <a:latin typeface="Arial" pitchFamily="34" charset="0"/>
                <a:ea typeface="Calibri" pitchFamily="34" charset="0"/>
                <a:cs typeface="Arial" pitchFamily="34" charset="0"/>
              </a:rPr>
              <a:t>Spring Driven, Damped Root Hinge Deployment</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4344"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99178" y="1336253"/>
            <a:ext cx="1537970" cy="1406525"/>
          </a:xfrm>
          <a:prstGeom prst="rect">
            <a:avLst/>
          </a:prstGeom>
          <a:noFill/>
          <a:extLst>
            <a:ext uri="{909E8E84-426E-40dd-AFC4-6F175D3DCCD1}">
              <a14:hiddenFill xmlns:a14="http://schemas.microsoft.com/office/drawing/2010/main">
                <a:solidFill>
                  <a:srgbClr val="00CC99"/>
                </a:solidFill>
              </a14:hiddenFill>
            </a:ext>
          </a:extLst>
        </p:spPr>
      </p:pic>
      <p:sp>
        <p:nvSpPr>
          <p:cNvPr id="26" name="AutoShape 7"/>
          <p:cNvSpPr>
            <a:spLocks/>
          </p:cNvSpPr>
          <p:nvPr/>
        </p:nvSpPr>
        <p:spPr bwMode="auto">
          <a:xfrm>
            <a:off x="7797398" y="2949756"/>
            <a:ext cx="1079500" cy="719455"/>
          </a:xfrm>
          <a:prstGeom prst="borderCallout2">
            <a:avLst>
              <a:gd name="adj1" fmla="val 15894"/>
              <a:gd name="adj2" fmla="val -7060"/>
              <a:gd name="adj3" fmla="val 15894"/>
              <a:gd name="adj4" fmla="val -10588"/>
              <a:gd name="adj5" fmla="val -155022"/>
              <a:gd name="adj6" fmla="val -25576"/>
            </a:avLst>
          </a:prstGeom>
          <a:solidFill>
            <a:srgbClr val="FFFFFF"/>
          </a:solidFill>
          <a:ln w="9525">
            <a:solidFill>
              <a:srgbClr val="000000"/>
            </a:solidFill>
            <a:miter lim="800000"/>
            <a:headEnd/>
            <a:tailEnd type="triangle" w="med" len="me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rgbClr val="000000"/>
                </a:solidFill>
                <a:effectLst/>
                <a:latin typeface="Arial" pitchFamily="34" charset="0"/>
                <a:ea typeface="Calibri" pitchFamily="34" charset="0"/>
                <a:cs typeface="Arial" pitchFamily="34" charset="0"/>
              </a:rPr>
              <a:t>Stem drive motor is packaged in Base Tube</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8" name="Rectangle 5"/>
          <p:cNvSpPr>
            <a:spLocks noChangeArrowheads="1"/>
          </p:cNvSpPr>
          <p:nvPr/>
        </p:nvSpPr>
        <p:spPr bwMode="auto">
          <a:xfrm>
            <a:off x="3610901" y="5983796"/>
            <a:ext cx="328930" cy="13906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Rectangle 4"/>
          <p:cNvSpPr>
            <a:spLocks noChangeArrowheads="1"/>
          </p:cNvSpPr>
          <p:nvPr/>
        </p:nvSpPr>
        <p:spPr bwMode="auto">
          <a:xfrm>
            <a:off x="3906176" y="5955221"/>
            <a:ext cx="533400" cy="13906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TextBox 30"/>
          <p:cNvSpPr txBox="1"/>
          <p:nvPr/>
        </p:nvSpPr>
        <p:spPr>
          <a:xfrm>
            <a:off x="4674900" y="4713379"/>
            <a:ext cx="3172663" cy="338554"/>
          </a:xfrm>
          <a:prstGeom prst="rect">
            <a:avLst/>
          </a:prstGeom>
          <a:noFill/>
        </p:spPr>
        <p:txBody>
          <a:bodyPr wrap="none" rtlCol="0">
            <a:spAutoFit/>
          </a:bodyPr>
          <a:lstStyle/>
          <a:p>
            <a:r>
              <a:rPr lang="en-US" sz="1600" dirty="0" smtClean="0">
                <a:latin typeface="Arial" pitchFamily="34" charset="0"/>
                <a:cs typeface="Arial" pitchFamily="34" charset="0"/>
              </a:rPr>
              <a:t>Dimensions for a 62m </a:t>
            </a:r>
            <a:r>
              <a:rPr lang="en-US" sz="1600" dirty="0" err="1" smtClean="0">
                <a:latin typeface="Arial" pitchFamily="34" charset="0"/>
                <a:cs typeface="Arial" pitchFamily="34" charset="0"/>
              </a:rPr>
              <a:t>Starshade</a:t>
            </a:r>
            <a:endParaRPr lang="en-US" sz="1600" dirty="0">
              <a:latin typeface="Arial" pitchFamily="34" charset="0"/>
              <a:cs typeface="Arial" pitchFamily="34" charset="0"/>
            </a:endParaRPr>
          </a:p>
        </p:txBody>
      </p:sp>
      <p:pic>
        <p:nvPicPr>
          <p:cNvPr id="38" name="Picture 37"/>
          <p:cNvPicPr/>
          <p:nvPr/>
        </p:nvPicPr>
        <p:blipFill>
          <a:blip r:embed="rId7" cstate="print"/>
          <a:srcRect/>
          <a:stretch>
            <a:fillRect/>
          </a:stretch>
        </p:blipFill>
        <p:spPr bwMode="auto">
          <a:xfrm>
            <a:off x="141203" y="4238836"/>
            <a:ext cx="3480810" cy="2090399"/>
          </a:xfrm>
          <a:prstGeom prst="rect">
            <a:avLst/>
          </a:prstGeom>
          <a:noFill/>
          <a:ln w="9525">
            <a:noFill/>
            <a:miter lim="800000"/>
            <a:headEnd/>
            <a:tailEnd/>
          </a:ln>
        </p:spPr>
      </p:pic>
      <p:sp>
        <p:nvSpPr>
          <p:cNvPr id="14336" name="TextBox 14335"/>
          <p:cNvSpPr txBox="1"/>
          <p:nvPr/>
        </p:nvSpPr>
        <p:spPr>
          <a:xfrm>
            <a:off x="1546646" y="5697908"/>
            <a:ext cx="1978530" cy="461665"/>
          </a:xfrm>
          <a:prstGeom prst="rect">
            <a:avLst/>
          </a:prstGeom>
          <a:solidFill>
            <a:schemeClr val="bg1"/>
          </a:solidFill>
        </p:spPr>
        <p:txBody>
          <a:bodyPr wrap="square" rtlCol="0">
            <a:spAutoFit/>
          </a:bodyPr>
          <a:lstStyle/>
          <a:p>
            <a:r>
              <a:rPr lang="en-US" sz="1200" dirty="0" smtClean="0">
                <a:latin typeface="Arial" pitchFamily="34" charset="0"/>
                <a:cs typeface="Arial" pitchFamily="34" charset="0"/>
              </a:rPr>
              <a:t>33m Deployable boom built for flight (TRL7+)</a:t>
            </a:r>
            <a:endParaRPr lang="en-US" sz="1200" dirty="0">
              <a:latin typeface="Arial" pitchFamily="34" charset="0"/>
              <a:cs typeface="Arial" pitchFamily="34" charset="0"/>
            </a:endParaRPr>
          </a:p>
        </p:txBody>
      </p:sp>
      <p:sp>
        <p:nvSpPr>
          <p:cNvPr id="35" name="TextBox 34"/>
          <p:cNvSpPr txBox="1"/>
          <p:nvPr/>
        </p:nvSpPr>
        <p:spPr>
          <a:xfrm>
            <a:off x="2414585" y="6657945"/>
            <a:ext cx="4414837" cy="200055"/>
          </a:xfrm>
          <a:prstGeom prst="rect">
            <a:avLst/>
          </a:prstGeom>
          <a:noFill/>
        </p:spPr>
        <p:txBody>
          <a:bodyPr wrap="square" rtlCol="0">
            <a:spAutoFit/>
          </a:bodyPr>
          <a:lstStyle/>
          <a:p>
            <a:pPr algn="ctr"/>
            <a:r>
              <a:rPr lang="en-US" sz="700" dirty="0" smtClean="0">
                <a:latin typeface="Arial" pitchFamily="34" charset="0"/>
                <a:cs typeface="Arial" pitchFamily="34" charset="0"/>
              </a:rPr>
              <a:t>Approved for public release; NGAS 16-0337 dated 2/18/16.</a:t>
            </a:r>
            <a:endParaRPr lang="en-US" sz="700" dirty="0">
              <a:latin typeface="Arial" pitchFamily="34" charset="0"/>
              <a:cs typeface="Arial" pitchFamily="34" charset="0"/>
            </a:endParaRPr>
          </a:p>
        </p:txBody>
      </p:sp>
    </p:spTree>
    <p:extLst>
      <p:ext uri="{BB962C8B-B14F-4D97-AF65-F5344CB8AC3E}">
        <p14:creationId xmlns:p14="http://schemas.microsoft.com/office/powerpoint/2010/main" val="412314089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35"/>
          <p:cNvGrpSpPr>
            <a:grpSpLocks noChangeAspect="1"/>
          </p:cNvGrpSpPr>
          <p:nvPr/>
        </p:nvGrpSpPr>
        <p:grpSpPr bwMode="auto">
          <a:xfrm>
            <a:off x="2249639" y="2919190"/>
            <a:ext cx="5573713" cy="1212850"/>
            <a:chOff x="868" y="1638"/>
            <a:chExt cx="3511" cy="764"/>
          </a:xfrm>
        </p:grpSpPr>
        <p:sp>
          <p:nvSpPr>
            <p:cNvPr id="26" name="AutoShape 34"/>
            <p:cNvSpPr>
              <a:spLocks noChangeAspect="1" noChangeArrowheads="1" noTextEdit="1"/>
            </p:cNvSpPr>
            <p:nvPr/>
          </p:nvSpPr>
          <p:spPr bwMode="auto">
            <a:xfrm>
              <a:off x="868" y="1638"/>
              <a:ext cx="3511" cy="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6420" name="Picture 3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 y="1731"/>
              <a:ext cx="3416" cy="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1" name="Picture 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 y="1644"/>
              <a:ext cx="3464"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2" name="Picture 3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 y="1662"/>
              <a:ext cx="3464"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p:txBody>
          <a:bodyPr/>
          <a:lstStyle/>
          <a:p>
            <a:r>
              <a:rPr lang="en-US" dirty="0" smtClean="0"/>
              <a:t>Membrane Solution</a:t>
            </a:r>
            <a:endParaRPr lang="en-US" dirty="0"/>
          </a:p>
        </p:txBody>
      </p:sp>
      <p:sp>
        <p:nvSpPr>
          <p:cNvPr id="4" name="Slide Number Placeholder 3"/>
          <p:cNvSpPr>
            <a:spLocks noGrp="1"/>
          </p:cNvSpPr>
          <p:nvPr>
            <p:ph type="sldNum" sz="quarter" idx="11"/>
          </p:nvPr>
        </p:nvSpPr>
        <p:spPr>
          <a:xfrm>
            <a:off x="152400" y="6407117"/>
            <a:ext cx="400378" cy="297651"/>
          </a:xfrm>
        </p:spPr>
        <p:txBody>
          <a:bodyPr/>
          <a:lstStyle/>
          <a:p>
            <a:fld id="{F6EFC63E-F8D9-44BB-A462-AC735E845F95}" type="slidenum">
              <a:rPr lang="en-US" smtClean="0"/>
              <a:pPr/>
              <a:t>29</a:t>
            </a:fld>
            <a:endParaRPr lang="en-US" dirty="0"/>
          </a:p>
        </p:txBody>
      </p:sp>
      <p:sp>
        <p:nvSpPr>
          <p:cNvPr id="5" name="Rectangle 21"/>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AutoShape 20"/>
          <p:cNvSpPr>
            <a:spLocks noChangeAspect="1" noChangeArrowheads="1" noTextEdit="1"/>
          </p:cNvSpPr>
          <p:nvPr/>
        </p:nvSpPr>
        <p:spPr bwMode="auto">
          <a:xfrm>
            <a:off x="1223405" y="1841355"/>
            <a:ext cx="8261169" cy="512526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402"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8037" y="5918730"/>
            <a:ext cx="5124004" cy="732167"/>
          </a:xfrm>
          <a:prstGeom prst="rect">
            <a:avLst/>
          </a:prstGeom>
          <a:noFill/>
          <a:extLst>
            <a:ext uri="{909E8E84-426E-40dd-AFC4-6F175D3DCCD1}">
              <a14:hiddenFill xmlns:a14="http://schemas.microsoft.com/office/drawing/2010/main">
                <a:solidFill>
                  <a:srgbClr val="00CC99"/>
                </a:solidFill>
              </a14:hiddenFill>
            </a:ext>
          </a:extLst>
        </p:spPr>
      </p:pic>
      <p:sp>
        <p:nvSpPr>
          <p:cNvPr id="8" name="AutoShape 17"/>
          <p:cNvSpPr>
            <a:spLocks noChangeAspect="1"/>
          </p:cNvSpPr>
          <p:nvPr/>
        </p:nvSpPr>
        <p:spPr bwMode="auto">
          <a:xfrm>
            <a:off x="7276272" y="4403988"/>
            <a:ext cx="1350920" cy="869345"/>
          </a:xfrm>
          <a:prstGeom prst="borderCallout2">
            <a:avLst>
              <a:gd name="adj1" fmla="val 17102"/>
              <a:gd name="adj2" fmla="val -7523"/>
              <a:gd name="adj3" fmla="val 17102"/>
              <a:gd name="adj4" fmla="val -16301"/>
              <a:gd name="adj5" fmla="val -84560"/>
              <a:gd name="adj6" fmla="val -62852"/>
            </a:avLst>
          </a:prstGeom>
          <a:solidFill>
            <a:srgbClr val="FFFFFF"/>
          </a:solidFill>
          <a:ln w="9525">
            <a:solidFill>
              <a:srgbClr val="000000"/>
            </a:solidFill>
            <a:miter lim="800000"/>
            <a:headEnd/>
            <a:tailEnd type="triangle" w="med" len="med"/>
          </a:ln>
        </p:spPr>
        <p:txBody>
          <a:bodyPr vert="horz" wrap="square" lIns="64008" tIns="32004" rIns="64008" bIns="3200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Arial" pitchFamily="34" charset="0"/>
                <a:ea typeface="Calibri" pitchFamily="34" charset="0"/>
                <a:cs typeface="Arial" pitchFamily="34" charset="0"/>
              </a:rPr>
              <a:t>Kapton </a:t>
            </a:r>
            <a:r>
              <a:rPr kumimoji="0" lang="en-US" altLang="en-US" sz="1100" b="0" i="0" u="none" strike="noStrike" cap="none" normalizeH="0" baseline="0" smtClean="0">
                <a:ln>
                  <a:noFill/>
                </a:ln>
                <a:solidFill>
                  <a:srgbClr val="000000"/>
                </a:solidFill>
                <a:effectLst/>
                <a:latin typeface="Calibri"/>
                <a:ea typeface="Calibri" pitchFamily="34" charset="0"/>
                <a:cs typeface="Arial" pitchFamily="34" charset="0"/>
              </a:rPr>
              <a:t>“</a:t>
            </a:r>
            <a:r>
              <a:rPr kumimoji="0" lang="en-US" altLang="en-US" sz="1100" b="0" i="0" u="none" strike="noStrike" cap="none" normalizeH="0" baseline="0" smtClean="0">
                <a:ln>
                  <a:noFill/>
                </a:ln>
                <a:solidFill>
                  <a:srgbClr val="000000"/>
                </a:solidFill>
                <a:effectLst/>
                <a:latin typeface="Arial" pitchFamily="34" charset="0"/>
                <a:ea typeface="Calibri" pitchFamily="34" charset="0"/>
                <a:cs typeface="Arial" pitchFamily="34" charset="0"/>
              </a:rPr>
              <a:t>Pop-up</a:t>
            </a:r>
            <a:r>
              <a:rPr kumimoji="0" lang="en-US" altLang="en-US" sz="1100" b="0" i="0" u="none" strike="noStrike" cap="none" normalizeH="0" baseline="0" smtClean="0">
                <a:ln>
                  <a:noFill/>
                </a:ln>
                <a:solidFill>
                  <a:srgbClr val="000000"/>
                </a:solidFill>
                <a:effectLst/>
                <a:latin typeface="Calibri"/>
                <a:ea typeface="Calibri" pitchFamily="34" charset="0"/>
                <a:cs typeface="Arial" pitchFamily="34" charset="0"/>
              </a:rPr>
              <a:t>”</a:t>
            </a:r>
            <a:r>
              <a:rPr kumimoji="0" lang="en-US" altLang="en-US" sz="1100" b="0" i="0" u="none" strike="noStrike" cap="none" normalizeH="0" baseline="0" smtClean="0">
                <a:ln>
                  <a:noFill/>
                </a:ln>
                <a:solidFill>
                  <a:srgbClr val="000000"/>
                </a:solidFill>
                <a:effectLst/>
                <a:latin typeface="Arial" pitchFamily="34" charset="0"/>
                <a:ea typeface="Calibri" pitchFamily="34" charset="0"/>
                <a:cs typeface="Arial" pitchFamily="34" charset="0"/>
              </a:rPr>
              <a:t> Z-Stringers Stitch/bonded into Blanket Assembly</a:t>
            </a:r>
            <a:endParaRPr kumimoji="0" lang="en-US" altLang="en-US" sz="3200" b="0" i="0" u="none" strike="noStrike" cap="none" normalizeH="0" baseline="0" smtClean="0">
              <a:ln>
                <a:noFill/>
              </a:ln>
              <a:solidFill>
                <a:schemeClr val="tx1"/>
              </a:solidFill>
              <a:effectLst/>
              <a:latin typeface="Arial" pitchFamily="34" charset="0"/>
              <a:cs typeface="Arial" pitchFamily="34" charset="0"/>
            </a:endParaRPr>
          </a:p>
        </p:txBody>
      </p:sp>
      <p:sp>
        <p:nvSpPr>
          <p:cNvPr id="9" name="Line 16"/>
          <p:cNvSpPr>
            <a:spLocks noChangeAspect="1" noChangeShapeType="1"/>
          </p:cNvSpPr>
          <p:nvPr/>
        </p:nvSpPr>
        <p:spPr bwMode="auto">
          <a:xfrm>
            <a:off x="7282205" y="3250025"/>
            <a:ext cx="0" cy="238265"/>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3200"/>
          </a:p>
        </p:txBody>
      </p:sp>
      <p:sp>
        <p:nvSpPr>
          <p:cNvPr id="10" name="Line 15"/>
          <p:cNvSpPr>
            <a:spLocks noChangeAspect="1" noChangeShapeType="1"/>
          </p:cNvSpPr>
          <p:nvPr/>
        </p:nvSpPr>
        <p:spPr bwMode="auto">
          <a:xfrm>
            <a:off x="7285603" y="3268230"/>
            <a:ext cx="0" cy="64374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3200"/>
          </a:p>
        </p:txBody>
      </p:sp>
      <p:sp>
        <p:nvSpPr>
          <p:cNvPr id="11" name="Line 14"/>
          <p:cNvSpPr>
            <a:spLocks noChangeAspect="1" noChangeShapeType="1"/>
          </p:cNvSpPr>
          <p:nvPr/>
        </p:nvSpPr>
        <p:spPr bwMode="auto">
          <a:xfrm>
            <a:off x="7282205" y="3907234"/>
            <a:ext cx="8983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3200"/>
          </a:p>
        </p:txBody>
      </p:sp>
      <p:sp>
        <p:nvSpPr>
          <p:cNvPr id="12" name="Text Box 13"/>
          <p:cNvSpPr txBox="1">
            <a:spLocks noChangeAspect="1" noChangeArrowheads="1"/>
          </p:cNvSpPr>
          <p:nvPr/>
        </p:nvSpPr>
        <p:spPr bwMode="auto">
          <a:xfrm>
            <a:off x="7453401" y="3700240"/>
            <a:ext cx="1956884" cy="403187"/>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4008" tIns="32004" rIns="64008" bIns="32004"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Arial" pitchFamily="34" charset="0"/>
                <a:ea typeface="Calibri" pitchFamily="34" charset="0"/>
                <a:cs typeface="Arial" pitchFamily="34" charset="0"/>
              </a:rPr>
              <a:t>~50 mm separation for micrometeoroid protection</a:t>
            </a:r>
            <a:endParaRPr kumimoji="0" lang="en-US" altLang="en-US" sz="3200" b="0" i="0" u="none" strike="noStrike" cap="none" normalizeH="0" baseline="0" dirty="0" smtClean="0">
              <a:ln>
                <a:noFill/>
              </a:ln>
              <a:solidFill>
                <a:schemeClr val="tx1"/>
              </a:solidFill>
              <a:effectLst/>
              <a:latin typeface="Arial" pitchFamily="34" charset="0"/>
              <a:cs typeface="Arial" pitchFamily="34" charset="0"/>
            </a:endParaRPr>
          </a:p>
        </p:txBody>
      </p:sp>
      <p:sp>
        <p:nvSpPr>
          <p:cNvPr id="13" name="AutoShape 12"/>
          <p:cNvSpPr>
            <a:spLocks noChangeAspect="1"/>
          </p:cNvSpPr>
          <p:nvPr/>
        </p:nvSpPr>
        <p:spPr bwMode="auto">
          <a:xfrm>
            <a:off x="6506739" y="2504156"/>
            <a:ext cx="2026379" cy="415666"/>
          </a:xfrm>
          <a:prstGeom prst="borderCallout2">
            <a:avLst>
              <a:gd name="adj1" fmla="val 35819"/>
              <a:gd name="adj2" fmla="val -5023"/>
              <a:gd name="adj3" fmla="val 35819"/>
              <a:gd name="adj4" fmla="val -10565"/>
              <a:gd name="adj5" fmla="val 162685"/>
              <a:gd name="adj6" fmla="val -38912"/>
            </a:avLst>
          </a:prstGeom>
          <a:solidFill>
            <a:srgbClr val="FFFFFF"/>
          </a:solidFill>
          <a:ln w="9525">
            <a:solidFill>
              <a:srgbClr val="000000"/>
            </a:solidFill>
            <a:miter lim="800000"/>
            <a:headEnd/>
            <a:tailEnd type="triangle" w="med" len="med"/>
          </a:ln>
        </p:spPr>
        <p:txBody>
          <a:bodyPr vert="horz" wrap="square" lIns="64008" tIns="32004" rIns="64008" bIns="3200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Arial" pitchFamily="34" charset="0"/>
                <a:ea typeface="Calibri" pitchFamily="34" charset="0"/>
                <a:cs typeface="Arial" pitchFamily="34" charset="0"/>
              </a:rPr>
              <a:t>Staggered (non-overlapping) vent holes</a:t>
            </a:r>
            <a:endParaRPr kumimoji="0" lang="en-US" altLang="en-US" sz="3200" b="0" i="0" u="none" strike="noStrike" cap="none" normalizeH="0" baseline="0" smtClean="0">
              <a:ln>
                <a:noFill/>
              </a:ln>
              <a:solidFill>
                <a:schemeClr val="tx1"/>
              </a:solidFill>
              <a:effectLst/>
              <a:latin typeface="Arial" pitchFamily="34" charset="0"/>
              <a:cs typeface="Arial" pitchFamily="34" charset="0"/>
            </a:endParaRPr>
          </a:p>
        </p:txBody>
      </p:sp>
      <p:sp>
        <p:nvSpPr>
          <p:cNvPr id="14" name="AutoShape 11"/>
          <p:cNvSpPr>
            <a:spLocks noChangeAspect="1"/>
          </p:cNvSpPr>
          <p:nvPr/>
        </p:nvSpPr>
        <p:spPr bwMode="auto">
          <a:xfrm>
            <a:off x="4611723" y="4530423"/>
            <a:ext cx="2093333" cy="341292"/>
          </a:xfrm>
          <a:prstGeom prst="borderCallout2">
            <a:avLst>
              <a:gd name="adj1" fmla="val 43634"/>
              <a:gd name="adj2" fmla="val -4856"/>
              <a:gd name="adj3" fmla="val 43634"/>
              <a:gd name="adj4" fmla="val -8199"/>
              <a:gd name="adj5" fmla="val -158181"/>
              <a:gd name="adj6" fmla="val -25708"/>
            </a:avLst>
          </a:prstGeom>
          <a:solidFill>
            <a:srgbClr val="FFFFFF"/>
          </a:solidFill>
          <a:ln w="9525">
            <a:solidFill>
              <a:srgbClr val="000000"/>
            </a:solidFill>
            <a:miter lim="800000"/>
            <a:headEnd/>
            <a:tailEnd type="triangle" w="med" len="med"/>
          </a:ln>
        </p:spPr>
        <p:txBody>
          <a:bodyPr vert="horz" wrap="square" lIns="64008" tIns="32004" rIns="64008" bIns="3200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Arial" pitchFamily="34" charset="0"/>
                <a:ea typeface="Calibri" pitchFamily="34" charset="0"/>
                <a:cs typeface="Arial" pitchFamily="34" charset="0"/>
              </a:rPr>
              <a:t>25 </a:t>
            </a:r>
            <a:r>
              <a:rPr kumimoji="0" lang="en-US" altLang="en-US" sz="1100" b="0" i="1" u="none" strike="noStrike" cap="none" normalizeH="0" baseline="0" smtClean="0">
                <a:ln>
                  <a:noFill/>
                </a:ln>
                <a:solidFill>
                  <a:srgbClr val="000000"/>
                </a:solidFill>
                <a:effectLst/>
                <a:latin typeface="Arial" pitchFamily="34" charset="0"/>
                <a:ea typeface="Calibri" pitchFamily="34" charset="0"/>
                <a:cs typeface="Arial" pitchFamily="34" charset="0"/>
              </a:rPr>
              <a:t>u</a:t>
            </a:r>
            <a:r>
              <a:rPr kumimoji="0" lang="en-US" altLang="en-US" sz="1100" b="0" i="0" u="none" strike="noStrike" cap="none" normalizeH="0" baseline="0" smtClean="0">
                <a:ln>
                  <a:noFill/>
                </a:ln>
                <a:solidFill>
                  <a:srgbClr val="000000"/>
                </a:solidFill>
                <a:effectLst/>
                <a:latin typeface="Arial" pitchFamily="34" charset="0"/>
                <a:ea typeface="Calibri" pitchFamily="34" charset="0"/>
                <a:cs typeface="Arial" pitchFamily="34" charset="0"/>
              </a:rPr>
              <a:t>m Kapton </a:t>
            </a:r>
            <a:r>
              <a:rPr kumimoji="0" lang="en-US" altLang="en-US" sz="1100" b="0" i="0" u="none" strike="noStrike" cap="none" normalizeH="0" baseline="0" smtClean="0">
                <a:ln>
                  <a:noFill/>
                </a:ln>
                <a:solidFill>
                  <a:srgbClr val="000000"/>
                </a:solidFill>
                <a:effectLst/>
                <a:latin typeface="Calibri"/>
                <a:ea typeface="Calibri" pitchFamily="34" charset="0"/>
                <a:cs typeface="Arial" pitchFamily="34" charset="0"/>
              </a:rPr>
              <a:t>–</a:t>
            </a:r>
            <a:r>
              <a:rPr kumimoji="0" lang="en-US" altLang="en-US" sz="1100" b="0" i="0" u="none" strike="noStrike" cap="none" normalizeH="0" baseline="0" smtClean="0">
                <a:ln>
                  <a:noFill/>
                </a:ln>
                <a:solidFill>
                  <a:srgbClr val="000000"/>
                </a:solidFill>
                <a:effectLst/>
                <a:latin typeface="Arial" pitchFamily="34" charset="0"/>
                <a:ea typeface="Calibri" pitchFamily="34" charset="0"/>
                <a:cs typeface="Arial" pitchFamily="34" charset="0"/>
              </a:rPr>
              <a:t> 4 Layers</a:t>
            </a:r>
            <a:endParaRPr kumimoji="0" lang="en-US" altLang="en-US" sz="3200" b="0" i="0" u="none" strike="noStrike" cap="none" normalizeH="0" baseline="0" smtClean="0">
              <a:ln>
                <a:noFill/>
              </a:ln>
              <a:solidFill>
                <a:schemeClr val="tx1"/>
              </a:solidFill>
              <a:effectLst/>
              <a:latin typeface="Arial" pitchFamily="34" charset="0"/>
              <a:cs typeface="Arial" pitchFamily="34" charset="0"/>
            </a:endParaRPr>
          </a:p>
        </p:txBody>
      </p:sp>
      <p:sp>
        <p:nvSpPr>
          <p:cNvPr id="15" name="AutoShape 10"/>
          <p:cNvSpPr>
            <a:spLocks noChangeAspect="1"/>
          </p:cNvSpPr>
          <p:nvPr/>
        </p:nvSpPr>
        <p:spPr bwMode="auto">
          <a:xfrm>
            <a:off x="7019479" y="5612972"/>
            <a:ext cx="1655174" cy="423930"/>
          </a:xfrm>
          <a:prstGeom prst="borderCallout2">
            <a:avLst>
              <a:gd name="adj1" fmla="val 35120"/>
              <a:gd name="adj2" fmla="val -6148"/>
              <a:gd name="adj3" fmla="val 35120"/>
              <a:gd name="adj4" fmla="val -12162"/>
              <a:gd name="adj5" fmla="val 124389"/>
              <a:gd name="adj6" fmla="val -34185"/>
            </a:avLst>
          </a:prstGeom>
          <a:solidFill>
            <a:srgbClr val="FFFFFF"/>
          </a:solidFill>
          <a:ln w="9525">
            <a:solidFill>
              <a:srgbClr val="000000"/>
            </a:solidFill>
            <a:miter lim="800000"/>
            <a:headEnd/>
            <a:tailEnd type="triangle" w="med" len="med"/>
          </a:ln>
        </p:spPr>
        <p:txBody>
          <a:bodyPr vert="horz" wrap="square" lIns="64008" tIns="32004" rIns="64008" bIns="3200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Arial" pitchFamily="34" charset="0"/>
                <a:ea typeface="Calibri" pitchFamily="34" charset="0"/>
                <a:cs typeface="Arial" pitchFamily="34" charset="0"/>
              </a:rPr>
              <a:t>Z-Stringers Fold Flat during Stowing</a:t>
            </a:r>
            <a:endParaRPr kumimoji="0" lang="en-US" altLang="en-US" sz="3200" b="0" i="0" u="none" strike="noStrike" cap="none" normalizeH="0" baseline="0" smtClean="0">
              <a:ln>
                <a:noFill/>
              </a:ln>
              <a:solidFill>
                <a:schemeClr val="tx1"/>
              </a:solidFill>
              <a:effectLst/>
              <a:latin typeface="Arial" pitchFamily="34" charset="0"/>
              <a:cs typeface="Arial" pitchFamily="34" charset="0"/>
            </a:endParaRPr>
          </a:p>
        </p:txBody>
      </p:sp>
      <p:sp>
        <p:nvSpPr>
          <p:cNvPr id="16" name="AutoShape 9"/>
          <p:cNvSpPr>
            <a:spLocks noChangeAspect="1"/>
          </p:cNvSpPr>
          <p:nvPr/>
        </p:nvSpPr>
        <p:spPr bwMode="auto">
          <a:xfrm>
            <a:off x="6313770" y="1471891"/>
            <a:ext cx="2736588" cy="265266"/>
          </a:xfrm>
          <a:prstGeom prst="borderCallout2">
            <a:avLst>
              <a:gd name="adj1" fmla="val 55815"/>
              <a:gd name="adj2" fmla="val -3718"/>
              <a:gd name="adj3" fmla="val 55815"/>
              <a:gd name="adj4" fmla="val -14097"/>
              <a:gd name="adj5" fmla="val 642316"/>
              <a:gd name="adj6" fmla="val -45105"/>
            </a:avLst>
          </a:prstGeom>
          <a:solidFill>
            <a:srgbClr val="FFFFFF"/>
          </a:solidFill>
          <a:ln w="9525">
            <a:solidFill>
              <a:srgbClr val="000000"/>
            </a:solidFill>
            <a:miter lim="800000"/>
            <a:headEnd/>
            <a:tailEnd type="triangle" w="med" len="med"/>
          </a:ln>
        </p:spPr>
        <p:txBody>
          <a:bodyPr vert="horz" wrap="square" lIns="64008" tIns="32004" rIns="64008" bIns="3200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Arial" pitchFamily="34" charset="0"/>
                <a:ea typeface="Calibri" pitchFamily="34" charset="0"/>
                <a:cs typeface="Arial" pitchFamily="34" charset="0"/>
              </a:rPr>
              <a:t>Silicon Coating Outside/VDA Inside</a:t>
            </a:r>
            <a:endParaRPr kumimoji="0" lang="en-US" altLang="en-US" sz="3200" b="0" i="0" u="none" strike="noStrike" cap="none" normalizeH="0" baseline="0" smtClean="0">
              <a:ln>
                <a:noFill/>
              </a:ln>
              <a:solidFill>
                <a:schemeClr val="tx1"/>
              </a:solidFill>
              <a:effectLst/>
              <a:latin typeface="Arial" pitchFamily="34" charset="0"/>
              <a:cs typeface="Arial" pitchFamily="34" charset="0"/>
            </a:endParaRPr>
          </a:p>
        </p:txBody>
      </p:sp>
      <p:sp>
        <p:nvSpPr>
          <p:cNvPr id="17" name="AutoShape 8"/>
          <p:cNvSpPr>
            <a:spLocks noChangeAspect="1"/>
          </p:cNvSpPr>
          <p:nvPr/>
        </p:nvSpPr>
        <p:spPr bwMode="auto">
          <a:xfrm>
            <a:off x="6705056" y="2090143"/>
            <a:ext cx="1999259" cy="265266"/>
          </a:xfrm>
          <a:prstGeom prst="borderCallout2">
            <a:avLst>
              <a:gd name="adj1" fmla="val 56250"/>
              <a:gd name="adj2" fmla="val -5083"/>
              <a:gd name="adj3" fmla="val 56250"/>
              <a:gd name="adj4" fmla="val -19278"/>
              <a:gd name="adj5" fmla="val 522256"/>
              <a:gd name="adj6" fmla="val -71921"/>
            </a:avLst>
          </a:prstGeom>
          <a:solidFill>
            <a:srgbClr val="FFFFFF"/>
          </a:solidFill>
          <a:ln w="9525">
            <a:solidFill>
              <a:srgbClr val="000000"/>
            </a:solidFill>
            <a:miter lim="800000"/>
            <a:headEnd/>
            <a:tailEnd type="triangle" w="med" len="med"/>
          </a:ln>
        </p:spPr>
        <p:txBody>
          <a:bodyPr vert="horz" wrap="square" lIns="64008" tIns="32004" rIns="64008" bIns="32004"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Arial" pitchFamily="34" charset="0"/>
                <a:ea typeface="Calibri" pitchFamily="34" charset="0"/>
                <a:cs typeface="Arial" pitchFamily="34" charset="0"/>
              </a:rPr>
              <a:t>VDA Coating Both Sides</a:t>
            </a:r>
            <a:endParaRPr kumimoji="0" lang="en-US" altLang="en-US" sz="3200" b="0" i="0" u="none" strike="noStrike" cap="none" normalizeH="0" baseline="0" dirty="0" smtClean="0">
              <a:ln>
                <a:noFill/>
              </a:ln>
              <a:solidFill>
                <a:schemeClr val="tx1"/>
              </a:solidFill>
              <a:effectLst/>
              <a:latin typeface="Arial" pitchFamily="34" charset="0"/>
              <a:cs typeface="Arial" pitchFamily="34" charset="0"/>
            </a:endParaRPr>
          </a:p>
        </p:txBody>
      </p:sp>
      <p:sp>
        <p:nvSpPr>
          <p:cNvPr id="18" name="AutoShape 7"/>
          <p:cNvSpPr>
            <a:spLocks noChangeAspect="1"/>
          </p:cNvSpPr>
          <p:nvPr/>
        </p:nvSpPr>
        <p:spPr bwMode="auto">
          <a:xfrm>
            <a:off x="4210007" y="5347706"/>
            <a:ext cx="2736588" cy="265266"/>
          </a:xfrm>
          <a:prstGeom prst="borderCallout2">
            <a:avLst>
              <a:gd name="adj1" fmla="val 56250"/>
              <a:gd name="adj2" fmla="val -3713"/>
              <a:gd name="adj3" fmla="val 56250"/>
              <a:gd name="adj4" fmla="val -9907"/>
              <a:gd name="adj5" fmla="val -520315"/>
              <a:gd name="adj6" fmla="val -41333"/>
            </a:avLst>
          </a:prstGeom>
          <a:solidFill>
            <a:srgbClr val="FFFFFF"/>
          </a:solidFill>
          <a:ln w="9525">
            <a:solidFill>
              <a:srgbClr val="000000"/>
            </a:solidFill>
            <a:miter lim="800000"/>
            <a:headEnd/>
            <a:tailEnd type="triangle" w="med" len="med"/>
          </a:ln>
        </p:spPr>
        <p:txBody>
          <a:bodyPr vert="horz" wrap="square" lIns="64008" tIns="32004" rIns="64008" bIns="32004"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Arial" pitchFamily="34" charset="0"/>
                <a:ea typeface="Calibri" pitchFamily="34" charset="0"/>
                <a:cs typeface="Arial" pitchFamily="34" charset="0"/>
              </a:rPr>
              <a:t>Silicon Coating Outside/VDA Inside</a:t>
            </a:r>
            <a:endParaRPr kumimoji="0" lang="en-US" altLang="en-US" sz="3200" b="0" i="0" u="none" strike="noStrike" cap="none" normalizeH="0" baseline="0" smtClean="0">
              <a:ln>
                <a:noFill/>
              </a:ln>
              <a:solidFill>
                <a:schemeClr val="tx1"/>
              </a:solidFill>
              <a:effectLst/>
              <a:latin typeface="Arial" pitchFamily="34" charset="0"/>
              <a:cs typeface="Arial" pitchFamily="34" charset="0"/>
            </a:endParaRPr>
          </a:p>
        </p:txBody>
      </p:sp>
      <p:sp>
        <p:nvSpPr>
          <p:cNvPr id="19" name="AutoShape 6"/>
          <p:cNvSpPr>
            <a:spLocks noChangeAspect="1"/>
          </p:cNvSpPr>
          <p:nvPr/>
        </p:nvSpPr>
        <p:spPr bwMode="auto">
          <a:xfrm>
            <a:off x="4282891" y="5008067"/>
            <a:ext cx="1885694" cy="265266"/>
          </a:xfrm>
          <a:prstGeom prst="borderCallout2">
            <a:avLst>
              <a:gd name="adj1" fmla="val 55815"/>
              <a:gd name="adj2" fmla="val -5394"/>
              <a:gd name="adj3" fmla="val 55815"/>
              <a:gd name="adj4" fmla="val -13259"/>
              <a:gd name="adj5" fmla="val -459690"/>
              <a:gd name="adj6" fmla="val -53931"/>
            </a:avLst>
          </a:prstGeom>
          <a:solidFill>
            <a:srgbClr val="FFFFFF"/>
          </a:solidFill>
          <a:ln w="9525">
            <a:solidFill>
              <a:srgbClr val="000000"/>
            </a:solidFill>
            <a:miter lim="800000"/>
            <a:headEnd/>
            <a:tailEnd type="triangle" w="med" len="med"/>
          </a:ln>
        </p:spPr>
        <p:txBody>
          <a:bodyPr vert="horz" wrap="square" lIns="64008" tIns="32004" rIns="64008" bIns="32004"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Arial" pitchFamily="34" charset="0"/>
                <a:ea typeface="Calibri" pitchFamily="34" charset="0"/>
                <a:cs typeface="Arial" pitchFamily="34" charset="0"/>
              </a:rPr>
              <a:t>VDA Coating Both Sides</a:t>
            </a:r>
            <a:endParaRPr kumimoji="0" lang="en-US" altLang="en-US" sz="10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200" b="0" i="0" u="none" strike="noStrike" cap="none" normalizeH="0" baseline="0" smtClean="0">
              <a:ln>
                <a:noFill/>
              </a:ln>
              <a:solidFill>
                <a:schemeClr val="tx1"/>
              </a:solidFill>
              <a:effectLst/>
              <a:latin typeface="Arial" pitchFamily="34" charset="0"/>
              <a:cs typeface="Arial" pitchFamily="34" charset="0"/>
            </a:endParaRPr>
          </a:p>
        </p:txBody>
      </p:sp>
      <p:sp>
        <p:nvSpPr>
          <p:cNvPr id="20" name="AutoShape 5"/>
          <p:cNvSpPr>
            <a:spLocks noChangeAspect="1"/>
          </p:cNvSpPr>
          <p:nvPr/>
        </p:nvSpPr>
        <p:spPr bwMode="auto">
          <a:xfrm>
            <a:off x="2053958" y="3231364"/>
            <a:ext cx="233911" cy="863560"/>
          </a:xfrm>
          <a:prstGeom prst="leftBrace">
            <a:avLst>
              <a:gd name="adj1" fmla="val 31552"/>
              <a:gd name="adj2" fmla="val 50000"/>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3200"/>
          </a:p>
        </p:txBody>
      </p:sp>
      <p:sp>
        <p:nvSpPr>
          <p:cNvPr id="21" name="Text Box 4"/>
          <p:cNvSpPr txBox="1">
            <a:spLocks noChangeAspect="1" noChangeArrowheads="1"/>
          </p:cNvSpPr>
          <p:nvPr/>
        </p:nvSpPr>
        <p:spPr bwMode="auto">
          <a:xfrm>
            <a:off x="1223405" y="3537122"/>
            <a:ext cx="928016" cy="23391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4008" tIns="32004" rIns="64008" bIns="32004"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Arial" pitchFamily="34" charset="0"/>
                <a:ea typeface="Calibri" pitchFamily="34" charset="0"/>
                <a:cs typeface="Arial" pitchFamily="34" charset="0"/>
              </a:rPr>
              <a:t>~150 mm</a:t>
            </a:r>
            <a:endParaRPr kumimoji="0" lang="en-US" altLang="en-US" sz="3200" b="0" i="0" u="none" strike="noStrike" cap="none" normalizeH="0" baseline="0" smtClean="0">
              <a:ln>
                <a:noFill/>
              </a:ln>
              <a:solidFill>
                <a:schemeClr val="tx1"/>
              </a:solidFill>
              <a:effectLst/>
              <a:latin typeface="Arial" pitchFamily="34" charset="0"/>
              <a:cs typeface="Arial" pitchFamily="34" charset="0"/>
            </a:endParaRPr>
          </a:p>
        </p:txBody>
      </p:sp>
      <p:sp>
        <p:nvSpPr>
          <p:cNvPr id="22" name="AutoShape 3"/>
          <p:cNvSpPr>
            <a:spLocks noChangeAspect="1"/>
          </p:cNvSpPr>
          <p:nvPr/>
        </p:nvSpPr>
        <p:spPr bwMode="auto">
          <a:xfrm>
            <a:off x="2053958" y="6474053"/>
            <a:ext cx="233911" cy="114866"/>
          </a:xfrm>
          <a:prstGeom prst="leftBrace">
            <a:avLst>
              <a:gd name="adj1" fmla="val 8333"/>
              <a:gd name="adj2" fmla="val 50000"/>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3200"/>
          </a:p>
        </p:txBody>
      </p:sp>
      <p:sp>
        <p:nvSpPr>
          <p:cNvPr id="23" name="Text Box 2"/>
          <p:cNvSpPr txBox="1">
            <a:spLocks noChangeAspect="1" noChangeArrowheads="1"/>
          </p:cNvSpPr>
          <p:nvPr/>
        </p:nvSpPr>
        <p:spPr bwMode="auto">
          <a:xfrm>
            <a:off x="1472571" y="6407117"/>
            <a:ext cx="657663" cy="23391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4008" tIns="32004" rIns="64008" bIns="32004"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Arial" pitchFamily="34" charset="0"/>
                <a:ea typeface="Calibri" pitchFamily="34" charset="0"/>
                <a:cs typeface="Arial" pitchFamily="34" charset="0"/>
              </a:rPr>
              <a:t>&lt; 5 mm</a:t>
            </a:r>
            <a:endParaRPr kumimoji="0" lang="en-US" altLang="en-US" sz="3200" b="0" i="0" u="none" strike="noStrike" cap="none" normalizeH="0" baseline="0" smtClean="0">
              <a:ln>
                <a:noFill/>
              </a:ln>
              <a:solidFill>
                <a:schemeClr val="tx1"/>
              </a:solidFill>
              <a:effectLst/>
              <a:latin typeface="Arial" pitchFamily="34" charset="0"/>
              <a:cs typeface="Arial" pitchFamily="34" charset="0"/>
            </a:endParaRPr>
          </a:p>
        </p:txBody>
      </p:sp>
      <p:sp>
        <p:nvSpPr>
          <p:cNvPr id="27" name="TextBox 26"/>
          <p:cNvSpPr txBox="1"/>
          <p:nvPr/>
        </p:nvSpPr>
        <p:spPr>
          <a:xfrm>
            <a:off x="152399" y="1141534"/>
            <a:ext cx="5069131" cy="1615827"/>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1400" dirty="0" smtClean="0">
                <a:latin typeface="Arial" pitchFamily="34" charset="0"/>
                <a:cs typeface="Arial" pitchFamily="34" charset="0"/>
              </a:rPr>
              <a:t>Multi layer </a:t>
            </a:r>
            <a:r>
              <a:rPr lang="en-US" sz="1400" dirty="0">
                <a:latin typeface="Arial" pitchFamily="34" charset="0"/>
                <a:cs typeface="Arial" pitchFamily="34" charset="0"/>
              </a:rPr>
              <a:t>m</a:t>
            </a:r>
            <a:r>
              <a:rPr lang="en-US" sz="1400" dirty="0" smtClean="0">
                <a:latin typeface="Arial" pitchFamily="34" charset="0"/>
                <a:cs typeface="Arial" pitchFamily="34" charset="0"/>
              </a:rPr>
              <a:t>embrane management approach using JWST heritage</a:t>
            </a:r>
          </a:p>
          <a:p>
            <a:pPr marL="285750" indent="-285750">
              <a:spcBef>
                <a:spcPts val="600"/>
              </a:spcBef>
              <a:buFont typeface="Arial" panose="020B0604020202020204" pitchFamily="34" charset="0"/>
              <a:buChar char="•"/>
            </a:pPr>
            <a:r>
              <a:rPr lang="en-US" sz="1400" dirty="0" smtClean="0">
                <a:latin typeface="Arial" pitchFamily="34" charset="0"/>
                <a:cs typeface="Arial" pitchFamily="34" charset="0"/>
              </a:rPr>
              <a:t>On orbit separation of layers to avoid alignment of vent holes, release device holes and micrometeorite damage</a:t>
            </a:r>
          </a:p>
          <a:p>
            <a:pPr marL="285750" indent="-285750">
              <a:spcBef>
                <a:spcPts val="600"/>
              </a:spcBef>
              <a:buFont typeface="Arial" panose="020B0604020202020204" pitchFamily="34" charset="0"/>
              <a:buChar char="•"/>
            </a:pPr>
            <a:r>
              <a:rPr lang="en-US" sz="1400" dirty="0" err="1">
                <a:latin typeface="Arial" pitchFamily="34" charset="0"/>
                <a:cs typeface="Arial" pitchFamily="34" charset="0"/>
              </a:rPr>
              <a:t>Starshade</a:t>
            </a:r>
            <a:r>
              <a:rPr lang="en-US" sz="1400" dirty="0">
                <a:latin typeface="Arial" pitchFamily="34" charset="0"/>
                <a:cs typeface="Arial" pitchFamily="34" charset="0"/>
              </a:rPr>
              <a:t> shape is </a:t>
            </a:r>
            <a:r>
              <a:rPr lang="en-US" sz="1400" dirty="0" smtClean="0">
                <a:latin typeface="Arial" pitchFamily="34" charset="0"/>
                <a:cs typeface="Arial" pitchFamily="34" charset="0"/>
              </a:rPr>
              <a:t>solely </a:t>
            </a:r>
            <a:r>
              <a:rPr lang="en-US" sz="1400" dirty="0">
                <a:latin typeface="Arial" pitchFamily="34" charset="0"/>
                <a:cs typeface="Arial" pitchFamily="34" charset="0"/>
              </a:rPr>
              <a:t>determined by hard edges</a:t>
            </a:r>
          </a:p>
          <a:p>
            <a:pPr marL="742950" lvl="1" indent="-285750">
              <a:spcBef>
                <a:spcPts val="600"/>
              </a:spcBef>
              <a:buFont typeface="Arial" panose="020B0604020202020204" pitchFamily="34" charset="0"/>
              <a:buChar char="•"/>
            </a:pPr>
            <a:r>
              <a:rPr lang="en-US" sz="1400" dirty="0" smtClean="0">
                <a:latin typeface="Arial" pitchFamily="34" charset="0"/>
                <a:cs typeface="Arial" pitchFamily="34" charset="0"/>
              </a:rPr>
              <a:t>I.e. Membrane is not in tension when deployed</a:t>
            </a:r>
          </a:p>
        </p:txBody>
      </p:sp>
      <p:sp>
        <p:nvSpPr>
          <p:cNvPr id="29" name="TextBox 28"/>
          <p:cNvSpPr txBox="1"/>
          <p:nvPr/>
        </p:nvSpPr>
        <p:spPr>
          <a:xfrm>
            <a:off x="2414585" y="6657945"/>
            <a:ext cx="4414837" cy="200055"/>
          </a:xfrm>
          <a:prstGeom prst="rect">
            <a:avLst/>
          </a:prstGeom>
          <a:noFill/>
        </p:spPr>
        <p:txBody>
          <a:bodyPr wrap="square" rtlCol="0">
            <a:spAutoFit/>
          </a:bodyPr>
          <a:lstStyle/>
          <a:p>
            <a:pPr algn="ctr"/>
            <a:r>
              <a:rPr lang="en-US" sz="700" dirty="0" smtClean="0">
                <a:latin typeface="Arial" pitchFamily="34" charset="0"/>
                <a:cs typeface="Arial" pitchFamily="34" charset="0"/>
              </a:rPr>
              <a:t>Approved for public release; NGAS 16-0337 dated 2/18/16.</a:t>
            </a:r>
            <a:endParaRPr lang="en-US" sz="700" dirty="0">
              <a:latin typeface="Arial" pitchFamily="34" charset="0"/>
              <a:cs typeface="Arial" pitchFamily="34" charset="0"/>
            </a:endParaRPr>
          </a:p>
        </p:txBody>
      </p:sp>
    </p:spTree>
    <p:extLst>
      <p:ext uri="{BB962C8B-B14F-4D97-AF65-F5344CB8AC3E}">
        <p14:creationId xmlns:p14="http://schemas.microsoft.com/office/powerpoint/2010/main" val="89831481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fld id="{70D97014-6CAC-4C4C-B587-3F682B653338}" type="slidenum">
              <a:rPr lang="en-US" altLang="en-US">
                <a:solidFill>
                  <a:srgbClr val="000000"/>
                </a:solidFill>
              </a:rPr>
              <a:pPr/>
              <a:t>3</a:t>
            </a:fld>
            <a:endParaRPr lang="en-US" altLang="en-US">
              <a:solidFill>
                <a:srgbClr val="000000"/>
              </a:solidFill>
            </a:endParaRPr>
          </a:p>
        </p:txBody>
      </p:sp>
      <p:sp>
        <p:nvSpPr>
          <p:cNvPr id="260100" name="Rectangle 4"/>
          <p:cNvSpPr>
            <a:spLocks noGrp="1" noChangeArrowheads="1"/>
          </p:cNvSpPr>
          <p:nvPr>
            <p:ph type="ctrTitle"/>
          </p:nvPr>
        </p:nvSpPr>
        <p:spPr>
          <a:xfrm>
            <a:off x="685800" y="2241999"/>
            <a:ext cx="7772400" cy="867914"/>
          </a:xfrm>
        </p:spPr>
        <p:txBody>
          <a:bodyPr/>
          <a:lstStyle/>
          <a:p>
            <a:pPr algn="ctr"/>
            <a:r>
              <a:rPr lang="en-US" altLang="en-US" dirty="0"/>
              <a:t>NWO Full Scale Mission </a:t>
            </a:r>
            <a:r>
              <a:rPr lang="en-US" altLang="en-US" dirty="0" smtClean="0"/>
              <a:t>Design</a:t>
            </a:r>
            <a:br>
              <a:rPr lang="en-US" altLang="en-US" dirty="0" smtClean="0"/>
            </a:br>
            <a:r>
              <a:rPr lang="en-US" altLang="en-US" dirty="0" smtClean="0"/>
              <a:t> (2006 TPF Coronagraph Workshop)</a:t>
            </a:r>
            <a:endParaRPr lang="en-US" altLang="en-US" dirty="0"/>
          </a:p>
        </p:txBody>
      </p:sp>
    </p:spTree>
    <p:extLst>
      <p:ext uri="{BB962C8B-B14F-4D97-AF65-F5344CB8AC3E}">
        <p14:creationId xmlns:p14="http://schemas.microsoft.com/office/powerpoint/2010/main" val="33494528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Sun Angle on </a:t>
            </a:r>
            <a:r>
              <a:rPr lang="en-US" dirty="0" err="1" smtClean="0"/>
              <a:t>Starshade</a:t>
            </a:r>
            <a:endParaRPr lang="en-US" dirty="0"/>
          </a:p>
        </p:txBody>
      </p:sp>
      <p:sp>
        <p:nvSpPr>
          <p:cNvPr id="4" name="Slide Number Placeholder 3"/>
          <p:cNvSpPr>
            <a:spLocks noGrp="1"/>
          </p:cNvSpPr>
          <p:nvPr>
            <p:ph type="sldNum" sz="quarter" idx="11"/>
          </p:nvPr>
        </p:nvSpPr>
        <p:spPr/>
        <p:txBody>
          <a:bodyPr/>
          <a:lstStyle/>
          <a:p>
            <a:fld id="{F6EFC63E-F8D9-44BB-A462-AC735E845F95}" type="slidenum">
              <a:rPr lang="en-US" smtClean="0"/>
              <a:pPr/>
              <a:t>30</a:t>
            </a:fld>
            <a:endParaRPr lang="en-US"/>
          </a:p>
        </p:txBody>
      </p:sp>
      <p:grpSp>
        <p:nvGrpSpPr>
          <p:cNvPr id="6" name="Group 4"/>
          <p:cNvGrpSpPr>
            <a:grpSpLocks noChangeAspect="1"/>
          </p:cNvGrpSpPr>
          <p:nvPr/>
        </p:nvGrpSpPr>
        <p:grpSpPr bwMode="auto">
          <a:xfrm>
            <a:off x="72550" y="1130254"/>
            <a:ext cx="8645237" cy="2743200"/>
            <a:chOff x="1008" y="1566"/>
            <a:chExt cx="3744" cy="1188"/>
          </a:xfrm>
        </p:grpSpPr>
        <p:sp>
          <p:nvSpPr>
            <p:cNvPr id="7" name="AutoShape 3"/>
            <p:cNvSpPr>
              <a:spLocks noChangeAspect="1" noChangeArrowheads="1" noTextEdit="1"/>
            </p:cNvSpPr>
            <p:nvPr/>
          </p:nvSpPr>
          <p:spPr bwMode="auto">
            <a:xfrm>
              <a:off x="1008" y="1566"/>
              <a:ext cx="3744" cy="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800"/>
            </a:p>
          </p:txBody>
        </p:sp>
        <p:pic>
          <p:nvPicPr>
            <p:cNvPr id="1741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 y="1715"/>
              <a:ext cx="3736" cy="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reeform 6"/>
            <p:cNvSpPr>
              <a:spLocks noEditPoints="1"/>
            </p:cNvSpPr>
            <p:nvPr/>
          </p:nvSpPr>
          <p:spPr bwMode="auto">
            <a:xfrm>
              <a:off x="3138" y="1849"/>
              <a:ext cx="513" cy="131"/>
            </a:xfrm>
            <a:custGeom>
              <a:avLst/>
              <a:gdLst>
                <a:gd name="T0" fmla="*/ 509 w 513"/>
                <a:gd name="T1" fmla="*/ 131 h 131"/>
                <a:gd name="T2" fmla="*/ 26 w 513"/>
                <a:gd name="T3" fmla="*/ 21 h 131"/>
                <a:gd name="T4" fmla="*/ 26 w 513"/>
                <a:gd name="T5" fmla="*/ 13 h 131"/>
                <a:gd name="T6" fmla="*/ 513 w 513"/>
                <a:gd name="T7" fmla="*/ 123 h 131"/>
                <a:gd name="T8" fmla="*/ 509 w 513"/>
                <a:gd name="T9" fmla="*/ 131 h 131"/>
                <a:gd name="T10" fmla="*/ 26 w 513"/>
                <a:gd name="T11" fmla="*/ 34 h 131"/>
                <a:gd name="T12" fmla="*/ 0 w 513"/>
                <a:gd name="T13" fmla="*/ 13 h 131"/>
                <a:gd name="T14" fmla="*/ 34 w 513"/>
                <a:gd name="T15" fmla="*/ 0 h 131"/>
                <a:gd name="T16" fmla="*/ 26 w 513"/>
                <a:gd name="T17" fmla="*/ 3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3" h="131">
                  <a:moveTo>
                    <a:pt x="509" y="131"/>
                  </a:moveTo>
                  <a:lnTo>
                    <a:pt x="26" y="21"/>
                  </a:lnTo>
                  <a:lnTo>
                    <a:pt x="26" y="13"/>
                  </a:lnTo>
                  <a:lnTo>
                    <a:pt x="513" y="123"/>
                  </a:lnTo>
                  <a:lnTo>
                    <a:pt x="509" y="131"/>
                  </a:lnTo>
                  <a:close/>
                  <a:moveTo>
                    <a:pt x="26" y="34"/>
                  </a:moveTo>
                  <a:lnTo>
                    <a:pt x="0" y="13"/>
                  </a:lnTo>
                  <a:lnTo>
                    <a:pt x="34" y="0"/>
                  </a:lnTo>
                  <a:lnTo>
                    <a:pt x="26" y="34"/>
                  </a:lnTo>
                  <a:close/>
                </a:path>
              </a:pathLst>
            </a:custGeom>
            <a:solidFill>
              <a:srgbClr val="FFFF00"/>
            </a:solidFill>
            <a:ln w="0">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endParaRPr lang="en-US" sz="2800"/>
            </a:p>
          </p:txBody>
        </p:sp>
        <p:sp>
          <p:nvSpPr>
            <p:cNvPr id="9" name="Freeform 7"/>
            <p:cNvSpPr>
              <a:spLocks/>
            </p:cNvSpPr>
            <p:nvPr/>
          </p:nvSpPr>
          <p:spPr bwMode="auto">
            <a:xfrm>
              <a:off x="3181" y="1934"/>
              <a:ext cx="182" cy="25"/>
            </a:xfrm>
            <a:custGeom>
              <a:avLst/>
              <a:gdLst>
                <a:gd name="T0" fmla="*/ 182 w 182"/>
                <a:gd name="T1" fmla="*/ 25 h 25"/>
                <a:gd name="T2" fmla="*/ 0 w 182"/>
                <a:gd name="T3" fmla="*/ 4 h 25"/>
                <a:gd name="T4" fmla="*/ 0 w 182"/>
                <a:gd name="T5" fmla="*/ 0 h 25"/>
                <a:gd name="T6" fmla="*/ 182 w 182"/>
                <a:gd name="T7" fmla="*/ 21 h 25"/>
                <a:gd name="T8" fmla="*/ 182 w 182"/>
                <a:gd name="T9" fmla="*/ 25 h 25"/>
              </a:gdLst>
              <a:ahLst/>
              <a:cxnLst>
                <a:cxn ang="0">
                  <a:pos x="T0" y="T1"/>
                </a:cxn>
                <a:cxn ang="0">
                  <a:pos x="T2" y="T3"/>
                </a:cxn>
                <a:cxn ang="0">
                  <a:pos x="T4" y="T5"/>
                </a:cxn>
                <a:cxn ang="0">
                  <a:pos x="T6" y="T7"/>
                </a:cxn>
                <a:cxn ang="0">
                  <a:pos x="T8" y="T9"/>
                </a:cxn>
              </a:cxnLst>
              <a:rect l="0" t="0" r="r" b="b"/>
              <a:pathLst>
                <a:path w="182" h="25">
                  <a:moveTo>
                    <a:pt x="182" y="25"/>
                  </a:moveTo>
                  <a:lnTo>
                    <a:pt x="0" y="4"/>
                  </a:lnTo>
                  <a:lnTo>
                    <a:pt x="0" y="0"/>
                  </a:lnTo>
                  <a:lnTo>
                    <a:pt x="182" y="21"/>
                  </a:lnTo>
                  <a:lnTo>
                    <a:pt x="182" y="25"/>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800"/>
            </a:p>
          </p:txBody>
        </p:sp>
        <p:sp>
          <p:nvSpPr>
            <p:cNvPr id="10" name="Rectangle 8"/>
            <p:cNvSpPr>
              <a:spLocks noChangeArrowheads="1"/>
            </p:cNvSpPr>
            <p:nvPr/>
          </p:nvSpPr>
          <p:spPr bwMode="auto">
            <a:xfrm>
              <a:off x="4007" y="1748"/>
              <a:ext cx="741" cy="19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800"/>
            </a:p>
          </p:txBody>
        </p:sp>
        <p:sp>
          <p:nvSpPr>
            <p:cNvPr id="11" name="Freeform 9"/>
            <p:cNvSpPr>
              <a:spLocks noEditPoints="1"/>
            </p:cNvSpPr>
            <p:nvPr/>
          </p:nvSpPr>
          <p:spPr bwMode="auto">
            <a:xfrm>
              <a:off x="4007" y="1748"/>
              <a:ext cx="745" cy="194"/>
            </a:xfrm>
            <a:custGeom>
              <a:avLst/>
              <a:gdLst>
                <a:gd name="T0" fmla="*/ 0 w 745"/>
                <a:gd name="T1" fmla="*/ 0 h 194"/>
                <a:gd name="T2" fmla="*/ 745 w 745"/>
                <a:gd name="T3" fmla="*/ 0 h 194"/>
                <a:gd name="T4" fmla="*/ 745 w 745"/>
                <a:gd name="T5" fmla="*/ 194 h 194"/>
                <a:gd name="T6" fmla="*/ 0 w 745"/>
                <a:gd name="T7" fmla="*/ 194 h 194"/>
                <a:gd name="T8" fmla="*/ 0 w 745"/>
                <a:gd name="T9" fmla="*/ 0 h 194"/>
                <a:gd name="T10" fmla="*/ 4 w 745"/>
                <a:gd name="T11" fmla="*/ 190 h 194"/>
                <a:gd name="T12" fmla="*/ 0 w 745"/>
                <a:gd name="T13" fmla="*/ 190 h 194"/>
                <a:gd name="T14" fmla="*/ 741 w 745"/>
                <a:gd name="T15" fmla="*/ 190 h 194"/>
                <a:gd name="T16" fmla="*/ 741 w 745"/>
                <a:gd name="T17" fmla="*/ 190 h 194"/>
                <a:gd name="T18" fmla="*/ 741 w 745"/>
                <a:gd name="T19" fmla="*/ 0 h 194"/>
                <a:gd name="T20" fmla="*/ 741 w 745"/>
                <a:gd name="T21" fmla="*/ 4 h 194"/>
                <a:gd name="T22" fmla="*/ 0 w 745"/>
                <a:gd name="T23" fmla="*/ 4 h 194"/>
                <a:gd name="T24" fmla="*/ 4 w 745"/>
                <a:gd name="T25" fmla="*/ 0 h 194"/>
                <a:gd name="T26" fmla="*/ 4 w 745"/>
                <a:gd name="T27" fmla="*/ 19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5" h="194">
                  <a:moveTo>
                    <a:pt x="0" y="0"/>
                  </a:moveTo>
                  <a:lnTo>
                    <a:pt x="745" y="0"/>
                  </a:lnTo>
                  <a:lnTo>
                    <a:pt x="745" y="194"/>
                  </a:lnTo>
                  <a:lnTo>
                    <a:pt x="0" y="194"/>
                  </a:lnTo>
                  <a:lnTo>
                    <a:pt x="0" y="0"/>
                  </a:lnTo>
                  <a:close/>
                  <a:moveTo>
                    <a:pt x="4" y="190"/>
                  </a:moveTo>
                  <a:lnTo>
                    <a:pt x="0" y="190"/>
                  </a:lnTo>
                  <a:lnTo>
                    <a:pt x="741" y="190"/>
                  </a:lnTo>
                  <a:lnTo>
                    <a:pt x="741" y="190"/>
                  </a:lnTo>
                  <a:lnTo>
                    <a:pt x="741" y="0"/>
                  </a:lnTo>
                  <a:lnTo>
                    <a:pt x="741" y="4"/>
                  </a:lnTo>
                  <a:lnTo>
                    <a:pt x="0" y="4"/>
                  </a:lnTo>
                  <a:lnTo>
                    <a:pt x="4" y="0"/>
                  </a:lnTo>
                  <a:lnTo>
                    <a:pt x="4" y="19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800"/>
            </a:p>
          </p:txBody>
        </p:sp>
        <p:sp>
          <p:nvSpPr>
            <p:cNvPr id="12" name="Freeform 10"/>
            <p:cNvSpPr>
              <a:spLocks noEditPoints="1"/>
            </p:cNvSpPr>
            <p:nvPr/>
          </p:nvSpPr>
          <p:spPr bwMode="auto">
            <a:xfrm>
              <a:off x="3596" y="1777"/>
              <a:ext cx="411" cy="432"/>
            </a:xfrm>
            <a:custGeom>
              <a:avLst/>
              <a:gdLst>
                <a:gd name="T0" fmla="*/ 411 w 411"/>
                <a:gd name="T1" fmla="*/ 5 h 432"/>
                <a:gd name="T2" fmla="*/ 347 w 411"/>
                <a:gd name="T3" fmla="*/ 5 h 432"/>
                <a:gd name="T4" fmla="*/ 351 w 411"/>
                <a:gd name="T5" fmla="*/ 5 h 432"/>
                <a:gd name="T6" fmla="*/ 17 w 411"/>
                <a:gd name="T7" fmla="*/ 410 h 432"/>
                <a:gd name="T8" fmla="*/ 17 w 411"/>
                <a:gd name="T9" fmla="*/ 410 h 432"/>
                <a:gd name="T10" fmla="*/ 347 w 411"/>
                <a:gd name="T11" fmla="*/ 0 h 432"/>
                <a:gd name="T12" fmla="*/ 411 w 411"/>
                <a:gd name="T13" fmla="*/ 0 h 432"/>
                <a:gd name="T14" fmla="*/ 411 w 411"/>
                <a:gd name="T15" fmla="*/ 5 h 432"/>
                <a:gd name="T16" fmla="*/ 34 w 411"/>
                <a:gd name="T17" fmla="*/ 419 h 432"/>
                <a:gd name="T18" fmla="*/ 0 w 411"/>
                <a:gd name="T19" fmla="*/ 432 h 432"/>
                <a:gd name="T20" fmla="*/ 8 w 411"/>
                <a:gd name="T21" fmla="*/ 398 h 432"/>
                <a:gd name="T22" fmla="*/ 34 w 411"/>
                <a:gd name="T23" fmla="*/ 419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1" h="432">
                  <a:moveTo>
                    <a:pt x="411" y="5"/>
                  </a:moveTo>
                  <a:lnTo>
                    <a:pt x="347" y="5"/>
                  </a:lnTo>
                  <a:lnTo>
                    <a:pt x="351" y="5"/>
                  </a:lnTo>
                  <a:lnTo>
                    <a:pt x="17" y="410"/>
                  </a:lnTo>
                  <a:lnTo>
                    <a:pt x="17" y="410"/>
                  </a:lnTo>
                  <a:lnTo>
                    <a:pt x="347" y="0"/>
                  </a:lnTo>
                  <a:lnTo>
                    <a:pt x="411" y="0"/>
                  </a:lnTo>
                  <a:lnTo>
                    <a:pt x="411" y="5"/>
                  </a:lnTo>
                  <a:close/>
                  <a:moveTo>
                    <a:pt x="34" y="419"/>
                  </a:moveTo>
                  <a:lnTo>
                    <a:pt x="0" y="432"/>
                  </a:lnTo>
                  <a:lnTo>
                    <a:pt x="8" y="398"/>
                  </a:lnTo>
                  <a:lnTo>
                    <a:pt x="34" y="41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800"/>
            </a:p>
          </p:txBody>
        </p:sp>
        <p:sp>
          <p:nvSpPr>
            <p:cNvPr id="13" name="Rectangle 11"/>
            <p:cNvSpPr>
              <a:spLocks noChangeArrowheads="1"/>
            </p:cNvSpPr>
            <p:nvPr/>
          </p:nvSpPr>
          <p:spPr bwMode="auto">
            <a:xfrm>
              <a:off x="4045" y="1774"/>
              <a:ext cx="482"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Arial" pitchFamily="34" charset="0"/>
                  <a:cs typeface="Arial" pitchFamily="34" charset="0"/>
                </a:rPr>
                <a:t>Sunlight Through </a:t>
              </a:r>
              <a:endParaRPr kumimoji="0" lang="en-US" altLang="en-US" sz="2800" b="0" i="0" u="none" strike="noStrike" cap="none" normalizeH="0" baseline="0" smtClean="0">
                <a:ln>
                  <a:noFill/>
                </a:ln>
                <a:solidFill>
                  <a:schemeClr val="tx1"/>
                </a:solidFill>
                <a:effectLst/>
                <a:latin typeface="Arial" pitchFamily="34" charset="0"/>
                <a:cs typeface="Arial" pitchFamily="34" charset="0"/>
              </a:endParaRPr>
            </a:p>
          </p:txBody>
        </p:sp>
        <p:sp>
          <p:nvSpPr>
            <p:cNvPr id="14" name="Rectangle 12"/>
            <p:cNvSpPr>
              <a:spLocks noChangeArrowheads="1"/>
            </p:cNvSpPr>
            <p:nvPr/>
          </p:nvSpPr>
          <p:spPr bwMode="auto">
            <a:xfrm>
              <a:off x="4045" y="1854"/>
              <a:ext cx="601"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Arial" pitchFamily="34" charset="0"/>
                  <a:cs typeface="Arial" pitchFamily="34" charset="0"/>
                </a:rPr>
                <a:t>Valley truncation point</a:t>
              </a:r>
              <a:endParaRPr kumimoji="0" lang="en-US" altLang="en-US" sz="2800" b="0" i="0" u="none" strike="noStrike" cap="none" normalizeH="0" baseline="0" smtClean="0">
                <a:ln>
                  <a:noFill/>
                </a:ln>
                <a:solidFill>
                  <a:schemeClr val="tx1"/>
                </a:solidFill>
                <a:effectLst/>
                <a:latin typeface="Arial" pitchFamily="34" charset="0"/>
                <a:cs typeface="Arial" pitchFamily="34" charset="0"/>
              </a:endParaRPr>
            </a:p>
          </p:txBody>
        </p:sp>
        <p:sp>
          <p:nvSpPr>
            <p:cNvPr id="15" name="Freeform 13"/>
            <p:cNvSpPr>
              <a:spLocks noEditPoints="1"/>
            </p:cNvSpPr>
            <p:nvPr/>
          </p:nvSpPr>
          <p:spPr bwMode="auto">
            <a:xfrm>
              <a:off x="3172" y="1946"/>
              <a:ext cx="34" cy="106"/>
            </a:xfrm>
            <a:custGeom>
              <a:avLst/>
              <a:gdLst>
                <a:gd name="T0" fmla="*/ 21 w 34"/>
                <a:gd name="T1" fmla="*/ 30 h 106"/>
                <a:gd name="T2" fmla="*/ 17 w 34"/>
                <a:gd name="T3" fmla="*/ 39 h 106"/>
                <a:gd name="T4" fmla="*/ 17 w 34"/>
                <a:gd name="T5" fmla="*/ 51 h 106"/>
                <a:gd name="T6" fmla="*/ 17 w 34"/>
                <a:gd name="T7" fmla="*/ 68 h 106"/>
                <a:gd name="T8" fmla="*/ 17 w 34"/>
                <a:gd name="T9" fmla="*/ 68 h 106"/>
                <a:gd name="T10" fmla="*/ 21 w 34"/>
                <a:gd name="T11" fmla="*/ 77 h 106"/>
                <a:gd name="T12" fmla="*/ 21 w 34"/>
                <a:gd name="T13" fmla="*/ 77 h 106"/>
                <a:gd name="T14" fmla="*/ 26 w 34"/>
                <a:gd name="T15" fmla="*/ 89 h 106"/>
                <a:gd name="T16" fmla="*/ 26 w 34"/>
                <a:gd name="T17" fmla="*/ 89 h 106"/>
                <a:gd name="T18" fmla="*/ 34 w 34"/>
                <a:gd name="T19" fmla="*/ 106 h 106"/>
                <a:gd name="T20" fmla="*/ 34 w 34"/>
                <a:gd name="T21" fmla="*/ 106 h 106"/>
                <a:gd name="T22" fmla="*/ 21 w 34"/>
                <a:gd name="T23" fmla="*/ 89 h 106"/>
                <a:gd name="T24" fmla="*/ 21 w 34"/>
                <a:gd name="T25" fmla="*/ 89 h 106"/>
                <a:gd name="T26" fmla="*/ 17 w 34"/>
                <a:gd name="T27" fmla="*/ 81 h 106"/>
                <a:gd name="T28" fmla="*/ 17 w 34"/>
                <a:gd name="T29" fmla="*/ 81 h 106"/>
                <a:gd name="T30" fmla="*/ 13 w 34"/>
                <a:gd name="T31" fmla="*/ 68 h 106"/>
                <a:gd name="T32" fmla="*/ 13 w 34"/>
                <a:gd name="T33" fmla="*/ 68 h 106"/>
                <a:gd name="T34" fmla="*/ 13 w 34"/>
                <a:gd name="T35" fmla="*/ 51 h 106"/>
                <a:gd name="T36" fmla="*/ 13 w 34"/>
                <a:gd name="T37" fmla="*/ 34 h 106"/>
                <a:gd name="T38" fmla="*/ 17 w 34"/>
                <a:gd name="T39" fmla="*/ 30 h 106"/>
                <a:gd name="T40" fmla="*/ 21 w 34"/>
                <a:gd name="T41" fmla="*/ 30 h 106"/>
                <a:gd name="T42" fmla="*/ 0 w 34"/>
                <a:gd name="T43" fmla="*/ 30 h 106"/>
                <a:gd name="T44" fmla="*/ 26 w 34"/>
                <a:gd name="T45" fmla="*/ 0 h 106"/>
                <a:gd name="T46" fmla="*/ 34 w 34"/>
                <a:gd name="T47" fmla="*/ 39 h 106"/>
                <a:gd name="T48" fmla="*/ 0 w 34"/>
                <a:gd name="T49"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06">
                  <a:moveTo>
                    <a:pt x="21" y="30"/>
                  </a:moveTo>
                  <a:lnTo>
                    <a:pt x="17" y="39"/>
                  </a:lnTo>
                  <a:lnTo>
                    <a:pt x="17" y="51"/>
                  </a:lnTo>
                  <a:lnTo>
                    <a:pt x="17" y="68"/>
                  </a:lnTo>
                  <a:lnTo>
                    <a:pt x="17" y="68"/>
                  </a:lnTo>
                  <a:lnTo>
                    <a:pt x="21" y="77"/>
                  </a:lnTo>
                  <a:lnTo>
                    <a:pt x="21" y="77"/>
                  </a:lnTo>
                  <a:lnTo>
                    <a:pt x="26" y="89"/>
                  </a:lnTo>
                  <a:lnTo>
                    <a:pt x="26" y="89"/>
                  </a:lnTo>
                  <a:lnTo>
                    <a:pt x="34" y="106"/>
                  </a:lnTo>
                  <a:lnTo>
                    <a:pt x="34" y="106"/>
                  </a:lnTo>
                  <a:lnTo>
                    <a:pt x="21" y="89"/>
                  </a:lnTo>
                  <a:lnTo>
                    <a:pt x="21" y="89"/>
                  </a:lnTo>
                  <a:lnTo>
                    <a:pt x="17" y="81"/>
                  </a:lnTo>
                  <a:lnTo>
                    <a:pt x="17" y="81"/>
                  </a:lnTo>
                  <a:lnTo>
                    <a:pt x="13" y="68"/>
                  </a:lnTo>
                  <a:lnTo>
                    <a:pt x="13" y="68"/>
                  </a:lnTo>
                  <a:lnTo>
                    <a:pt x="13" y="51"/>
                  </a:lnTo>
                  <a:lnTo>
                    <a:pt x="13" y="34"/>
                  </a:lnTo>
                  <a:lnTo>
                    <a:pt x="17" y="30"/>
                  </a:lnTo>
                  <a:lnTo>
                    <a:pt x="21" y="30"/>
                  </a:lnTo>
                  <a:close/>
                  <a:moveTo>
                    <a:pt x="0" y="30"/>
                  </a:moveTo>
                  <a:lnTo>
                    <a:pt x="26" y="0"/>
                  </a:lnTo>
                  <a:lnTo>
                    <a:pt x="34" y="39"/>
                  </a:lnTo>
                  <a:lnTo>
                    <a:pt x="0" y="3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800"/>
            </a:p>
          </p:txBody>
        </p:sp>
        <p:sp>
          <p:nvSpPr>
            <p:cNvPr id="16" name="Freeform 14"/>
            <p:cNvSpPr>
              <a:spLocks noEditPoints="1"/>
            </p:cNvSpPr>
            <p:nvPr/>
          </p:nvSpPr>
          <p:spPr bwMode="auto">
            <a:xfrm>
              <a:off x="3198" y="1765"/>
              <a:ext cx="46" cy="110"/>
            </a:xfrm>
            <a:custGeom>
              <a:avLst/>
              <a:gdLst>
                <a:gd name="T0" fmla="*/ 17 w 46"/>
                <a:gd name="T1" fmla="*/ 80 h 110"/>
                <a:gd name="T2" fmla="*/ 21 w 46"/>
                <a:gd name="T3" fmla="*/ 46 h 110"/>
                <a:gd name="T4" fmla="*/ 29 w 46"/>
                <a:gd name="T5" fmla="*/ 21 h 110"/>
                <a:gd name="T6" fmla="*/ 42 w 46"/>
                <a:gd name="T7" fmla="*/ 0 h 110"/>
                <a:gd name="T8" fmla="*/ 46 w 46"/>
                <a:gd name="T9" fmla="*/ 0 h 110"/>
                <a:gd name="T10" fmla="*/ 34 w 46"/>
                <a:gd name="T11" fmla="*/ 25 h 110"/>
                <a:gd name="T12" fmla="*/ 25 w 46"/>
                <a:gd name="T13" fmla="*/ 50 h 110"/>
                <a:gd name="T14" fmla="*/ 21 w 46"/>
                <a:gd name="T15" fmla="*/ 84 h 110"/>
                <a:gd name="T16" fmla="*/ 17 w 46"/>
                <a:gd name="T17" fmla="*/ 80 h 110"/>
                <a:gd name="T18" fmla="*/ 34 w 46"/>
                <a:gd name="T19" fmla="*/ 80 h 110"/>
                <a:gd name="T20" fmla="*/ 12 w 46"/>
                <a:gd name="T21" fmla="*/ 110 h 110"/>
                <a:gd name="T22" fmla="*/ 0 w 46"/>
                <a:gd name="T23" fmla="*/ 76 h 110"/>
                <a:gd name="T24" fmla="*/ 34 w 46"/>
                <a:gd name="T25" fmla="*/ 8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110">
                  <a:moveTo>
                    <a:pt x="17" y="80"/>
                  </a:moveTo>
                  <a:lnTo>
                    <a:pt x="21" y="46"/>
                  </a:lnTo>
                  <a:lnTo>
                    <a:pt x="29" y="21"/>
                  </a:lnTo>
                  <a:lnTo>
                    <a:pt x="42" y="0"/>
                  </a:lnTo>
                  <a:lnTo>
                    <a:pt x="46" y="0"/>
                  </a:lnTo>
                  <a:lnTo>
                    <a:pt x="34" y="25"/>
                  </a:lnTo>
                  <a:lnTo>
                    <a:pt x="25" y="50"/>
                  </a:lnTo>
                  <a:lnTo>
                    <a:pt x="21" y="84"/>
                  </a:lnTo>
                  <a:lnTo>
                    <a:pt x="17" y="80"/>
                  </a:lnTo>
                  <a:close/>
                  <a:moveTo>
                    <a:pt x="34" y="80"/>
                  </a:moveTo>
                  <a:lnTo>
                    <a:pt x="12" y="110"/>
                  </a:lnTo>
                  <a:lnTo>
                    <a:pt x="0" y="76"/>
                  </a:lnTo>
                  <a:lnTo>
                    <a:pt x="34" y="8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800"/>
            </a:p>
          </p:txBody>
        </p:sp>
        <p:sp>
          <p:nvSpPr>
            <p:cNvPr id="17" name="Rectangle 15"/>
            <p:cNvSpPr>
              <a:spLocks noChangeArrowheads="1"/>
            </p:cNvSpPr>
            <p:nvPr/>
          </p:nvSpPr>
          <p:spPr bwMode="auto">
            <a:xfrm>
              <a:off x="3299" y="1655"/>
              <a:ext cx="6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smtClean="0">
                  <a:ln>
                    <a:noFill/>
                  </a:ln>
                  <a:solidFill>
                    <a:srgbClr val="000000"/>
                  </a:solidFill>
                  <a:effectLst/>
                  <a:latin typeface="Arial" pitchFamily="34" charset="0"/>
                  <a:cs typeface="Arial" pitchFamily="34" charset="0"/>
                </a:rPr>
                <a:t>ß</a:t>
              </a:r>
              <a:endParaRPr kumimoji="0" lang="en-US" altLang="en-US" sz="2800" b="0" i="0" u="none" strike="noStrike" cap="none" normalizeH="0" baseline="0" smtClean="0">
                <a:ln>
                  <a:noFill/>
                </a:ln>
                <a:solidFill>
                  <a:schemeClr val="tx1"/>
                </a:solidFill>
                <a:effectLst/>
                <a:latin typeface="Arial" pitchFamily="34" charset="0"/>
                <a:cs typeface="Arial" pitchFamily="34" charset="0"/>
              </a:endParaRPr>
            </a:p>
          </p:txBody>
        </p:sp>
        <p:sp>
          <p:nvSpPr>
            <p:cNvPr id="18" name="Rectangle 16"/>
            <p:cNvSpPr>
              <a:spLocks noChangeArrowheads="1"/>
            </p:cNvSpPr>
            <p:nvPr/>
          </p:nvSpPr>
          <p:spPr bwMode="auto">
            <a:xfrm>
              <a:off x="2706" y="2560"/>
              <a:ext cx="564" cy="19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800"/>
            </a:p>
          </p:txBody>
        </p:sp>
        <p:sp>
          <p:nvSpPr>
            <p:cNvPr id="19" name="Freeform 17"/>
            <p:cNvSpPr>
              <a:spLocks noEditPoints="1"/>
            </p:cNvSpPr>
            <p:nvPr/>
          </p:nvSpPr>
          <p:spPr bwMode="auto">
            <a:xfrm>
              <a:off x="2706" y="2560"/>
              <a:ext cx="568" cy="194"/>
            </a:xfrm>
            <a:custGeom>
              <a:avLst/>
              <a:gdLst>
                <a:gd name="T0" fmla="*/ 0 w 568"/>
                <a:gd name="T1" fmla="*/ 0 h 194"/>
                <a:gd name="T2" fmla="*/ 568 w 568"/>
                <a:gd name="T3" fmla="*/ 0 h 194"/>
                <a:gd name="T4" fmla="*/ 568 w 568"/>
                <a:gd name="T5" fmla="*/ 194 h 194"/>
                <a:gd name="T6" fmla="*/ 0 w 568"/>
                <a:gd name="T7" fmla="*/ 194 h 194"/>
                <a:gd name="T8" fmla="*/ 0 w 568"/>
                <a:gd name="T9" fmla="*/ 0 h 194"/>
                <a:gd name="T10" fmla="*/ 5 w 568"/>
                <a:gd name="T11" fmla="*/ 190 h 194"/>
                <a:gd name="T12" fmla="*/ 0 w 568"/>
                <a:gd name="T13" fmla="*/ 190 h 194"/>
                <a:gd name="T14" fmla="*/ 564 w 568"/>
                <a:gd name="T15" fmla="*/ 190 h 194"/>
                <a:gd name="T16" fmla="*/ 564 w 568"/>
                <a:gd name="T17" fmla="*/ 190 h 194"/>
                <a:gd name="T18" fmla="*/ 564 w 568"/>
                <a:gd name="T19" fmla="*/ 0 h 194"/>
                <a:gd name="T20" fmla="*/ 564 w 568"/>
                <a:gd name="T21" fmla="*/ 4 h 194"/>
                <a:gd name="T22" fmla="*/ 0 w 568"/>
                <a:gd name="T23" fmla="*/ 4 h 194"/>
                <a:gd name="T24" fmla="*/ 5 w 568"/>
                <a:gd name="T25" fmla="*/ 0 h 194"/>
                <a:gd name="T26" fmla="*/ 5 w 568"/>
                <a:gd name="T27" fmla="*/ 19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8" h="194">
                  <a:moveTo>
                    <a:pt x="0" y="0"/>
                  </a:moveTo>
                  <a:lnTo>
                    <a:pt x="568" y="0"/>
                  </a:lnTo>
                  <a:lnTo>
                    <a:pt x="568" y="194"/>
                  </a:lnTo>
                  <a:lnTo>
                    <a:pt x="0" y="194"/>
                  </a:lnTo>
                  <a:lnTo>
                    <a:pt x="0" y="0"/>
                  </a:lnTo>
                  <a:close/>
                  <a:moveTo>
                    <a:pt x="5" y="190"/>
                  </a:moveTo>
                  <a:lnTo>
                    <a:pt x="0" y="190"/>
                  </a:lnTo>
                  <a:lnTo>
                    <a:pt x="564" y="190"/>
                  </a:lnTo>
                  <a:lnTo>
                    <a:pt x="564" y="190"/>
                  </a:lnTo>
                  <a:lnTo>
                    <a:pt x="564" y="0"/>
                  </a:lnTo>
                  <a:lnTo>
                    <a:pt x="564" y="4"/>
                  </a:lnTo>
                  <a:lnTo>
                    <a:pt x="0" y="4"/>
                  </a:lnTo>
                  <a:lnTo>
                    <a:pt x="5" y="0"/>
                  </a:lnTo>
                  <a:lnTo>
                    <a:pt x="5" y="19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800"/>
            </a:p>
          </p:txBody>
        </p:sp>
        <p:sp>
          <p:nvSpPr>
            <p:cNvPr id="20" name="Freeform 18"/>
            <p:cNvSpPr>
              <a:spLocks noEditPoints="1"/>
            </p:cNvSpPr>
            <p:nvPr/>
          </p:nvSpPr>
          <p:spPr bwMode="auto">
            <a:xfrm>
              <a:off x="2622" y="2128"/>
              <a:ext cx="207" cy="508"/>
            </a:xfrm>
            <a:custGeom>
              <a:avLst/>
              <a:gdLst>
                <a:gd name="T0" fmla="*/ 50 w 207"/>
                <a:gd name="T1" fmla="*/ 508 h 508"/>
                <a:gd name="T2" fmla="*/ 0 w 207"/>
                <a:gd name="T3" fmla="*/ 508 h 508"/>
                <a:gd name="T4" fmla="*/ 194 w 207"/>
                <a:gd name="T5" fmla="*/ 26 h 508"/>
                <a:gd name="T6" fmla="*/ 199 w 207"/>
                <a:gd name="T7" fmla="*/ 26 h 508"/>
                <a:gd name="T8" fmla="*/ 4 w 207"/>
                <a:gd name="T9" fmla="*/ 503 h 508"/>
                <a:gd name="T10" fmla="*/ 4 w 207"/>
                <a:gd name="T11" fmla="*/ 503 h 508"/>
                <a:gd name="T12" fmla="*/ 50 w 207"/>
                <a:gd name="T13" fmla="*/ 503 h 508"/>
                <a:gd name="T14" fmla="*/ 50 w 207"/>
                <a:gd name="T15" fmla="*/ 508 h 508"/>
                <a:gd name="T16" fmla="*/ 178 w 207"/>
                <a:gd name="T17" fmla="*/ 26 h 508"/>
                <a:gd name="T18" fmla="*/ 207 w 207"/>
                <a:gd name="T19" fmla="*/ 0 h 508"/>
                <a:gd name="T20" fmla="*/ 207 w 207"/>
                <a:gd name="T21" fmla="*/ 38 h 508"/>
                <a:gd name="T22" fmla="*/ 178 w 207"/>
                <a:gd name="T23" fmla="*/ 26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7" h="508">
                  <a:moveTo>
                    <a:pt x="50" y="508"/>
                  </a:moveTo>
                  <a:lnTo>
                    <a:pt x="0" y="508"/>
                  </a:lnTo>
                  <a:lnTo>
                    <a:pt x="194" y="26"/>
                  </a:lnTo>
                  <a:lnTo>
                    <a:pt x="199" y="26"/>
                  </a:lnTo>
                  <a:lnTo>
                    <a:pt x="4" y="503"/>
                  </a:lnTo>
                  <a:lnTo>
                    <a:pt x="4" y="503"/>
                  </a:lnTo>
                  <a:lnTo>
                    <a:pt x="50" y="503"/>
                  </a:lnTo>
                  <a:lnTo>
                    <a:pt x="50" y="508"/>
                  </a:lnTo>
                  <a:close/>
                  <a:moveTo>
                    <a:pt x="178" y="26"/>
                  </a:moveTo>
                  <a:lnTo>
                    <a:pt x="207" y="0"/>
                  </a:lnTo>
                  <a:lnTo>
                    <a:pt x="207" y="38"/>
                  </a:lnTo>
                  <a:lnTo>
                    <a:pt x="178" y="2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800"/>
            </a:p>
          </p:txBody>
        </p:sp>
        <p:sp>
          <p:nvSpPr>
            <p:cNvPr id="21" name="Rectangle 19"/>
            <p:cNvSpPr>
              <a:spLocks noChangeArrowheads="1"/>
            </p:cNvSpPr>
            <p:nvPr/>
          </p:nvSpPr>
          <p:spPr bwMode="auto">
            <a:xfrm>
              <a:off x="2744" y="2585"/>
              <a:ext cx="330"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Arial" pitchFamily="34" charset="0"/>
                  <a:cs typeface="Arial" pitchFamily="34" charset="0"/>
                </a:rPr>
                <a:t>Scope Side </a:t>
              </a:r>
              <a:endParaRPr kumimoji="0" lang="en-US" altLang="en-US" sz="2800" b="0" i="0" u="none" strike="noStrike" cap="none" normalizeH="0" baseline="0" smtClean="0">
                <a:ln>
                  <a:noFill/>
                </a:ln>
                <a:solidFill>
                  <a:schemeClr val="tx1"/>
                </a:solidFill>
                <a:effectLst/>
                <a:latin typeface="Arial" pitchFamily="34" charset="0"/>
                <a:cs typeface="Arial" pitchFamily="34" charset="0"/>
              </a:endParaRPr>
            </a:p>
          </p:txBody>
        </p:sp>
        <p:sp>
          <p:nvSpPr>
            <p:cNvPr id="22" name="Rectangle 20"/>
            <p:cNvSpPr>
              <a:spLocks noChangeArrowheads="1"/>
            </p:cNvSpPr>
            <p:nvPr/>
          </p:nvSpPr>
          <p:spPr bwMode="auto">
            <a:xfrm>
              <a:off x="2744" y="2666"/>
              <a:ext cx="430"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Arial" pitchFamily="34" charset="0"/>
                  <a:cs typeface="Arial" pitchFamily="34" charset="0"/>
                </a:rPr>
                <a:t>Sensor platform</a:t>
              </a:r>
              <a:endParaRPr kumimoji="0" lang="en-US" altLang="en-US" sz="2800" b="0" i="0" u="none" strike="noStrike" cap="none" normalizeH="0" baseline="0" smtClean="0">
                <a:ln>
                  <a:noFill/>
                </a:ln>
                <a:solidFill>
                  <a:schemeClr val="tx1"/>
                </a:solidFill>
                <a:effectLst/>
                <a:latin typeface="Arial" pitchFamily="34" charset="0"/>
                <a:cs typeface="Arial" pitchFamily="34" charset="0"/>
              </a:endParaRPr>
            </a:p>
          </p:txBody>
        </p:sp>
        <p:sp>
          <p:nvSpPr>
            <p:cNvPr id="23" name="Freeform 21"/>
            <p:cNvSpPr>
              <a:spLocks noEditPoints="1"/>
            </p:cNvSpPr>
            <p:nvPr/>
          </p:nvSpPr>
          <p:spPr bwMode="auto">
            <a:xfrm>
              <a:off x="1072" y="1646"/>
              <a:ext cx="2528" cy="584"/>
            </a:xfrm>
            <a:custGeom>
              <a:avLst/>
              <a:gdLst>
                <a:gd name="T0" fmla="*/ 2524 w 2528"/>
                <a:gd name="T1" fmla="*/ 584 h 584"/>
                <a:gd name="T2" fmla="*/ 25 w 2528"/>
                <a:gd name="T3" fmla="*/ 21 h 584"/>
                <a:gd name="T4" fmla="*/ 25 w 2528"/>
                <a:gd name="T5" fmla="*/ 13 h 584"/>
                <a:gd name="T6" fmla="*/ 2528 w 2528"/>
                <a:gd name="T7" fmla="*/ 575 h 584"/>
                <a:gd name="T8" fmla="*/ 2524 w 2528"/>
                <a:gd name="T9" fmla="*/ 584 h 584"/>
                <a:gd name="T10" fmla="*/ 25 w 2528"/>
                <a:gd name="T11" fmla="*/ 34 h 584"/>
                <a:gd name="T12" fmla="*/ 0 w 2528"/>
                <a:gd name="T13" fmla="*/ 13 h 584"/>
                <a:gd name="T14" fmla="*/ 33 w 2528"/>
                <a:gd name="T15" fmla="*/ 0 h 584"/>
                <a:gd name="T16" fmla="*/ 25 w 2528"/>
                <a:gd name="T17" fmla="*/ 34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28" h="584">
                  <a:moveTo>
                    <a:pt x="2524" y="584"/>
                  </a:moveTo>
                  <a:lnTo>
                    <a:pt x="25" y="21"/>
                  </a:lnTo>
                  <a:lnTo>
                    <a:pt x="25" y="13"/>
                  </a:lnTo>
                  <a:lnTo>
                    <a:pt x="2528" y="575"/>
                  </a:lnTo>
                  <a:lnTo>
                    <a:pt x="2524" y="584"/>
                  </a:lnTo>
                  <a:close/>
                  <a:moveTo>
                    <a:pt x="25" y="34"/>
                  </a:moveTo>
                  <a:lnTo>
                    <a:pt x="0" y="13"/>
                  </a:lnTo>
                  <a:lnTo>
                    <a:pt x="33" y="0"/>
                  </a:lnTo>
                  <a:lnTo>
                    <a:pt x="25" y="34"/>
                  </a:lnTo>
                  <a:close/>
                </a:path>
              </a:pathLst>
            </a:custGeom>
            <a:solidFill>
              <a:srgbClr val="FFFF00"/>
            </a:solidFill>
            <a:ln w="0">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endParaRPr lang="en-US" sz="2800"/>
            </a:p>
          </p:txBody>
        </p:sp>
        <p:sp>
          <p:nvSpPr>
            <p:cNvPr id="24" name="Freeform 22"/>
            <p:cNvSpPr>
              <a:spLocks/>
            </p:cNvSpPr>
            <p:nvPr/>
          </p:nvSpPr>
          <p:spPr bwMode="auto">
            <a:xfrm>
              <a:off x="1144" y="1946"/>
              <a:ext cx="648" cy="77"/>
            </a:xfrm>
            <a:custGeom>
              <a:avLst/>
              <a:gdLst>
                <a:gd name="T0" fmla="*/ 648 w 648"/>
                <a:gd name="T1" fmla="*/ 77 h 77"/>
                <a:gd name="T2" fmla="*/ 0 w 648"/>
                <a:gd name="T3" fmla="*/ 5 h 77"/>
                <a:gd name="T4" fmla="*/ 0 w 648"/>
                <a:gd name="T5" fmla="*/ 0 h 77"/>
                <a:gd name="T6" fmla="*/ 648 w 648"/>
                <a:gd name="T7" fmla="*/ 72 h 77"/>
                <a:gd name="T8" fmla="*/ 648 w 648"/>
                <a:gd name="T9" fmla="*/ 77 h 77"/>
              </a:gdLst>
              <a:ahLst/>
              <a:cxnLst>
                <a:cxn ang="0">
                  <a:pos x="T0" y="T1"/>
                </a:cxn>
                <a:cxn ang="0">
                  <a:pos x="T2" y="T3"/>
                </a:cxn>
                <a:cxn ang="0">
                  <a:pos x="T4" y="T5"/>
                </a:cxn>
                <a:cxn ang="0">
                  <a:pos x="T6" y="T7"/>
                </a:cxn>
                <a:cxn ang="0">
                  <a:pos x="T8" y="T9"/>
                </a:cxn>
              </a:cxnLst>
              <a:rect l="0" t="0" r="r" b="b"/>
              <a:pathLst>
                <a:path w="648" h="77">
                  <a:moveTo>
                    <a:pt x="648" y="77"/>
                  </a:moveTo>
                  <a:lnTo>
                    <a:pt x="0" y="5"/>
                  </a:lnTo>
                  <a:lnTo>
                    <a:pt x="0" y="0"/>
                  </a:lnTo>
                  <a:lnTo>
                    <a:pt x="648" y="72"/>
                  </a:lnTo>
                  <a:lnTo>
                    <a:pt x="648" y="7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800"/>
            </a:p>
          </p:txBody>
        </p:sp>
        <p:sp>
          <p:nvSpPr>
            <p:cNvPr id="25" name="Freeform 23"/>
            <p:cNvSpPr>
              <a:spLocks noEditPoints="1"/>
            </p:cNvSpPr>
            <p:nvPr/>
          </p:nvSpPr>
          <p:spPr bwMode="auto">
            <a:xfrm>
              <a:off x="1139" y="1942"/>
              <a:ext cx="34" cy="110"/>
            </a:xfrm>
            <a:custGeom>
              <a:avLst/>
              <a:gdLst>
                <a:gd name="T0" fmla="*/ 21 w 34"/>
                <a:gd name="T1" fmla="*/ 30 h 110"/>
                <a:gd name="T2" fmla="*/ 17 w 34"/>
                <a:gd name="T3" fmla="*/ 38 h 110"/>
                <a:gd name="T4" fmla="*/ 17 w 34"/>
                <a:gd name="T5" fmla="*/ 55 h 110"/>
                <a:gd name="T6" fmla="*/ 17 w 34"/>
                <a:gd name="T7" fmla="*/ 68 h 110"/>
                <a:gd name="T8" fmla="*/ 17 w 34"/>
                <a:gd name="T9" fmla="*/ 68 h 110"/>
                <a:gd name="T10" fmla="*/ 17 w 34"/>
                <a:gd name="T11" fmla="*/ 81 h 110"/>
                <a:gd name="T12" fmla="*/ 21 w 34"/>
                <a:gd name="T13" fmla="*/ 93 h 110"/>
                <a:gd name="T14" fmla="*/ 21 w 34"/>
                <a:gd name="T15" fmla="*/ 93 h 110"/>
                <a:gd name="T16" fmla="*/ 34 w 34"/>
                <a:gd name="T17" fmla="*/ 110 h 110"/>
                <a:gd name="T18" fmla="*/ 30 w 34"/>
                <a:gd name="T19" fmla="*/ 110 h 110"/>
                <a:gd name="T20" fmla="*/ 17 w 34"/>
                <a:gd name="T21" fmla="*/ 93 h 110"/>
                <a:gd name="T22" fmla="*/ 17 w 34"/>
                <a:gd name="T23" fmla="*/ 93 h 110"/>
                <a:gd name="T24" fmla="*/ 13 w 34"/>
                <a:gd name="T25" fmla="*/ 81 h 110"/>
                <a:gd name="T26" fmla="*/ 13 w 34"/>
                <a:gd name="T27" fmla="*/ 68 h 110"/>
                <a:gd name="T28" fmla="*/ 13 w 34"/>
                <a:gd name="T29" fmla="*/ 68 h 110"/>
                <a:gd name="T30" fmla="*/ 13 w 34"/>
                <a:gd name="T31" fmla="*/ 55 h 110"/>
                <a:gd name="T32" fmla="*/ 13 w 34"/>
                <a:gd name="T33" fmla="*/ 38 h 110"/>
                <a:gd name="T34" fmla="*/ 17 w 34"/>
                <a:gd name="T35" fmla="*/ 30 h 110"/>
                <a:gd name="T36" fmla="*/ 21 w 34"/>
                <a:gd name="T37" fmla="*/ 30 h 110"/>
                <a:gd name="T38" fmla="*/ 0 w 34"/>
                <a:gd name="T39" fmla="*/ 30 h 110"/>
                <a:gd name="T40" fmla="*/ 21 w 34"/>
                <a:gd name="T41" fmla="*/ 0 h 110"/>
                <a:gd name="T42" fmla="*/ 34 w 34"/>
                <a:gd name="T43" fmla="*/ 38 h 110"/>
                <a:gd name="T44" fmla="*/ 0 w 34"/>
                <a:gd name="T45" fmla="*/ 3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 h="110">
                  <a:moveTo>
                    <a:pt x="21" y="30"/>
                  </a:moveTo>
                  <a:lnTo>
                    <a:pt x="17" y="38"/>
                  </a:lnTo>
                  <a:lnTo>
                    <a:pt x="17" y="55"/>
                  </a:lnTo>
                  <a:lnTo>
                    <a:pt x="17" y="68"/>
                  </a:lnTo>
                  <a:lnTo>
                    <a:pt x="17" y="68"/>
                  </a:lnTo>
                  <a:lnTo>
                    <a:pt x="17" y="81"/>
                  </a:lnTo>
                  <a:lnTo>
                    <a:pt x="21" y="93"/>
                  </a:lnTo>
                  <a:lnTo>
                    <a:pt x="21" y="93"/>
                  </a:lnTo>
                  <a:lnTo>
                    <a:pt x="34" y="110"/>
                  </a:lnTo>
                  <a:lnTo>
                    <a:pt x="30" y="110"/>
                  </a:lnTo>
                  <a:lnTo>
                    <a:pt x="17" y="93"/>
                  </a:lnTo>
                  <a:lnTo>
                    <a:pt x="17" y="93"/>
                  </a:lnTo>
                  <a:lnTo>
                    <a:pt x="13" y="81"/>
                  </a:lnTo>
                  <a:lnTo>
                    <a:pt x="13" y="68"/>
                  </a:lnTo>
                  <a:lnTo>
                    <a:pt x="13" y="68"/>
                  </a:lnTo>
                  <a:lnTo>
                    <a:pt x="13" y="55"/>
                  </a:lnTo>
                  <a:lnTo>
                    <a:pt x="13" y="38"/>
                  </a:lnTo>
                  <a:lnTo>
                    <a:pt x="17" y="30"/>
                  </a:lnTo>
                  <a:lnTo>
                    <a:pt x="21" y="30"/>
                  </a:lnTo>
                  <a:close/>
                  <a:moveTo>
                    <a:pt x="0" y="30"/>
                  </a:moveTo>
                  <a:lnTo>
                    <a:pt x="21" y="0"/>
                  </a:lnTo>
                  <a:lnTo>
                    <a:pt x="34" y="38"/>
                  </a:lnTo>
                  <a:lnTo>
                    <a:pt x="0" y="3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800"/>
            </a:p>
          </p:txBody>
        </p:sp>
        <p:sp>
          <p:nvSpPr>
            <p:cNvPr id="26" name="Freeform 24"/>
            <p:cNvSpPr>
              <a:spLocks noEditPoints="1"/>
            </p:cNvSpPr>
            <p:nvPr/>
          </p:nvSpPr>
          <p:spPr bwMode="auto">
            <a:xfrm>
              <a:off x="1177" y="1570"/>
              <a:ext cx="47" cy="110"/>
            </a:xfrm>
            <a:custGeom>
              <a:avLst/>
              <a:gdLst>
                <a:gd name="T0" fmla="*/ 17 w 47"/>
                <a:gd name="T1" fmla="*/ 81 h 110"/>
                <a:gd name="T2" fmla="*/ 22 w 47"/>
                <a:gd name="T3" fmla="*/ 47 h 110"/>
                <a:gd name="T4" fmla="*/ 30 w 47"/>
                <a:gd name="T5" fmla="*/ 21 h 110"/>
                <a:gd name="T6" fmla="*/ 43 w 47"/>
                <a:gd name="T7" fmla="*/ 0 h 110"/>
                <a:gd name="T8" fmla="*/ 47 w 47"/>
                <a:gd name="T9" fmla="*/ 0 h 110"/>
                <a:gd name="T10" fmla="*/ 34 w 47"/>
                <a:gd name="T11" fmla="*/ 26 h 110"/>
                <a:gd name="T12" fmla="*/ 26 w 47"/>
                <a:gd name="T13" fmla="*/ 51 h 110"/>
                <a:gd name="T14" fmla="*/ 22 w 47"/>
                <a:gd name="T15" fmla="*/ 85 h 110"/>
                <a:gd name="T16" fmla="*/ 17 w 47"/>
                <a:gd name="T17" fmla="*/ 81 h 110"/>
                <a:gd name="T18" fmla="*/ 34 w 47"/>
                <a:gd name="T19" fmla="*/ 81 h 110"/>
                <a:gd name="T20" fmla="*/ 13 w 47"/>
                <a:gd name="T21" fmla="*/ 110 h 110"/>
                <a:gd name="T22" fmla="*/ 0 w 47"/>
                <a:gd name="T23" fmla="*/ 76 h 110"/>
                <a:gd name="T24" fmla="*/ 34 w 47"/>
                <a:gd name="T25" fmla="*/ 8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110">
                  <a:moveTo>
                    <a:pt x="17" y="81"/>
                  </a:moveTo>
                  <a:lnTo>
                    <a:pt x="22" y="47"/>
                  </a:lnTo>
                  <a:lnTo>
                    <a:pt x="30" y="21"/>
                  </a:lnTo>
                  <a:lnTo>
                    <a:pt x="43" y="0"/>
                  </a:lnTo>
                  <a:lnTo>
                    <a:pt x="47" y="0"/>
                  </a:lnTo>
                  <a:lnTo>
                    <a:pt x="34" y="26"/>
                  </a:lnTo>
                  <a:lnTo>
                    <a:pt x="26" y="51"/>
                  </a:lnTo>
                  <a:lnTo>
                    <a:pt x="22" y="85"/>
                  </a:lnTo>
                  <a:lnTo>
                    <a:pt x="17" y="81"/>
                  </a:lnTo>
                  <a:close/>
                  <a:moveTo>
                    <a:pt x="34" y="81"/>
                  </a:moveTo>
                  <a:lnTo>
                    <a:pt x="13" y="110"/>
                  </a:lnTo>
                  <a:lnTo>
                    <a:pt x="0" y="76"/>
                  </a:lnTo>
                  <a:lnTo>
                    <a:pt x="34" y="8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800"/>
            </a:p>
          </p:txBody>
        </p:sp>
        <p:sp>
          <p:nvSpPr>
            <p:cNvPr id="27" name="Rectangle 25"/>
            <p:cNvSpPr>
              <a:spLocks noChangeArrowheads="1"/>
            </p:cNvSpPr>
            <p:nvPr/>
          </p:nvSpPr>
          <p:spPr bwMode="auto">
            <a:xfrm>
              <a:off x="1152" y="1756"/>
              <a:ext cx="6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smtClean="0">
                  <a:ln>
                    <a:noFill/>
                  </a:ln>
                  <a:solidFill>
                    <a:srgbClr val="000000"/>
                  </a:solidFill>
                  <a:effectLst/>
                  <a:latin typeface="Arial" pitchFamily="34" charset="0"/>
                  <a:cs typeface="Arial" pitchFamily="34" charset="0"/>
                </a:rPr>
                <a:t>ß</a:t>
              </a:r>
              <a:endParaRPr kumimoji="0" lang="en-US" altLang="en-US" sz="2800" b="0" i="0" u="none" strike="noStrike" cap="none" normalizeH="0" baseline="0" smtClean="0">
                <a:ln>
                  <a:noFill/>
                </a:ln>
                <a:solidFill>
                  <a:schemeClr val="tx1"/>
                </a:solidFill>
                <a:effectLst/>
                <a:latin typeface="Arial" pitchFamily="34" charset="0"/>
                <a:cs typeface="Arial" pitchFamily="34" charset="0"/>
              </a:endParaRPr>
            </a:p>
          </p:txBody>
        </p:sp>
        <p:sp>
          <p:nvSpPr>
            <p:cNvPr id="28" name="Rectangle 26"/>
            <p:cNvSpPr>
              <a:spLocks noChangeArrowheads="1"/>
            </p:cNvSpPr>
            <p:nvPr/>
          </p:nvSpPr>
          <p:spPr bwMode="auto">
            <a:xfrm>
              <a:off x="3841" y="1574"/>
              <a:ext cx="907" cy="12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800"/>
            </a:p>
          </p:txBody>
        </p:sp>
        <p:sp>
          <p:nvSpPr>
            <p:cNvPr id="29" name="Freeform 27"/>
            <p:cNvSpPr>
              <a:spLocks noEditPoints="1"/>
            </p:cNvSpPr>
            <p:nvPr/>
          </p:nvSpPr>
          <p:spPr bwMode="auto">
            <a:xfrm>
              <a:off x="3841" y="1574"/>
              <a:ext cx="911" cy="127"/>
            </a:xfrm>
            <a:custGeom>
              <a:avLst/>
              <a:gdLst>
                <a:gd name="T0" fmla="*/ 0 w 911"/>
                <a:gd name="T1" fmla="*/ 0 h 127"/>
                <a:gd name="T2" fmla="*/ 911 w 911"/>
                <a:gd name="T3" fmla="*/ 0 h 127"/>
                <a:gd name="T4" fmla="*/ 911 w 911"/>
                <a:gd name="T5" fmla="*/ 127 h 127"/>
                <a:gd name="T6" fmla="*/ 0 w 911"/>
                <a:gd name="T7" fmla="*/ 127 h 127"/>
                <a:gd name="T8" fmla="*/ 0 w 911"/>
                <a:gd name="T9" fmla="*/ 0 h 127"/>
                <a:gd name="T10" fmla="*/ 5 w 911"/>
                <a:gd name="T11" fmla="*/ 123 h 127"/>
                <a:gd name="T12" fmla="*/ 0 w 911"/>
                <a:gd name="T13" fmla="*/ 123 h 127"/>
                <a:gd name="T14" fmla="*/ 907 w 911"/>
                <a:gd name="T15" fmla="*/ 123 h 127"/>
                <a:gd name="T16" fmla="*/ 907 w 911"/>
                <a:gd name="T17" fmla="*/ 123 h 127"/>
                <a:gd name="T18" fmla="*/ 907 w 911"/>
                <a:gd name="T19" fmla="*/ 0 h 127"/>
                <a:gd name="T20" fmla="*/ 907 w 911"/>
                <a:gd name="T21" fmla="*/ 5 h 127"/>
                <a:gd name="T22" fmla="*/ 0 w 911"/>
                <a:gd name="T23" fmla="*/ 5 h 127"/>
                <a:gd name="T24" fmla="*/ 5 w 911"/>
                <a:gd name="T25" fmla="*/ 0 h 127"/>
                <a:gd name="T26" fmla="*/ 5 w 911"/>
                <a:gd name="T27" fmla="*/ 12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1" h="127">
                  <a:moveTo>
                    <a:pt x="0" y="0"/>
                  </a:moveTo>
                  <a:lnTo>
                    <a:pt x="911" y="0"/>
                  </a:lnTo>
                  <a:lnTo>
                    <a:pt x="911" y="127"/>
                  </a:lnTo>
                  <a:lnTo>
                    <a:pt x="0" y="127"/>
                  </a:lnTo>
                  <a:lnTo>
                    <a:pt x="0" y="0"/>
                  </a:lnTo>
                  <a:close/>
                  <a:moveTo>
                    <a:pt x="5" y="123"/>
                  </a:moveTo>
                  <a:lnTo>
                    <a:pt x="0" y="123"/>
                  </a:lnTo>
                  <a:lnTo>
                    <a:pt x="907" y="123"/>
                  </a:lnTo>
                  <a:lnTo>
                    <a:pt x="907" y="123"/>
                  </a:lnTo>
                  <a:lnTo>
                    <a:pt x="907" y="0"/>
                  </a:lnTo>
                  <a:lnTo>
                    <a:pt x="907" y="5"/>
                  </a:lnTo>
                  <a:lnTo>
                    <a:pt x="0" y="5"/>
                  </a:lnTo>
                  <a:lnTo>
                    <a:pt x="5" y="0"/>
                  </a:lnTo>
                  <a:lnTo>
                    <a:pt x="5" y="12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800"/>
            </a:p>
          </p:txBody>
        </p:sp>
        <p:sp>
          <p:nvSpPr>
            <p:cNvPr id="30" name="Freeform 28"/>
            <p:cNvSpPr>
              <a:spLocks noEditPoints="1"/>
            </p:cNvSpPr>
            <p:nvPr/>
          </p:nvSpPr>
          <p:spPr bwMode="auto">
            <a:xfrm>
              <a:off x="3638" y="1591"/>
              <a:ext cx="199" cy="368"/>
            </a:xfrm>
            <a:custGeom>
              <a:avLst/>
              <a:gdLst>
                <a:gd name="T0" fmla="*/ 199 w 199"/>
                <a:gd name="T1" fmla="*/ 5 h 368"/>
                <a:gd name="T2" fmla="*/ 127 w 199"/>
                <a:gd name="T3" fmla="*/ 5 h 368"/>
                <a:gd name="T4" fmla="*/ 127 w 199"/>
                <a:gd name="T5" fmla="*/ 5 h 368"/>
                <a:gd name="T6" fmla="*/ 17 w 199"/>
                <a:gd name="T7" fmla="*/ 339 h 368"/>
                <a:gd name="T8" fmla="*/ 13 w 199"/>
                <a:gd name="T9" fmla="*/ 339 h 368"/>
                <a:gd name="T10" fmla="*/ 123 w 199"/>
                <a:gd name="T11" fmla="*/ 0 h 368"/>
                <a:gd name="T12" fmla="*/ 199 w 199"/>
                <a:gd name="T13" fmla="*/ 0 h 368"/>
                <a:gd name="T14" fmla="*/ 199 w 199"/>
                <a:gd name="T15" fmla="*/ 5 h 368"/>
                <a:gd name="T16" fmla="*/ 34 w 199"/>
                <a:gd name="T17" fmla="*/ 339 h 368"/>
                <a:gd name="T18" fmla="*/ 4 w 199"/>
                <a:gd name="T19" fmla="*/ 368 h 368"/>
                <a:gd name="T20" fmla="*/ 0 w 199"/>
                <a:gd name="T21" fmla="*/ 330 h 368"/>
                <a:gd name="T22" fmla="*/ 34 w 199"/>
                <a:gd name="T23" fmla="*/ 339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9" h="368">
                  <a:moveTo>
                    <a:pt x="199" y="5"/>
                  </a:moveTo>
                  <a:lnTo>
                    <a:pt x="127" y="5"/>
                  </a:lnTo>
                  <a:lnTo>
                    <a:pt x="127" y="5"/>
                  </a:lnTo>
                  <a:lnTo>
                    <a:pt x="17" y="339"/>
                  </a:lnTo>
                  <a:lnTo>
                    <a:pt x="13" y="339"/>
                  </a:lnTo>
                  <a:lnTo>
                    <a:pt x="123" y="0"/>
                  </a:lnTo>
                  <a:lnTo>
                    <a:pt x="199" y="0"/>
                  </a:lnTo>
                  <a:lnTo>
                    <a:pt x="199" y="5"/>
                  </a:lnTo>
                  <a:close/>
                  <a:moveTo>
                    <a:pt x="34" y="339"/>
                  </a:moveTo>
                  <a:lnTo>
                    <a:pt x="4" y="368"/>
                  </a:lnTo>
                  <a:lnTo>
                    <a:pt x="0" y="330"/>
                  </a:lnTo>
                  <a:lnTo>
                    <a:pt x="34" y="33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800"/>
            </a:p>
          </p:txBody>
        </p:sp>
        <p:sp>
          <p:nvSpPr>
            <p:cNvPr id="31" name="Rectangle 29"/>
            <p:cNvSpPr>
              <a:spLocks noChangeArrowheads="1"/>
            </p:cNvSpPr>
            <p:nvPr/>
          </p:nvSpPr>
          <p:spPr bwMode="auto">
            <a:xfrm>
              <a:off x="3884" y="1600"/>
              <a:ext cx="741"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Arial" pitchFamily="34" charset="0"/>
                  <a:cs typeface="Arial" pitchFamily="34" charset="0"/>
                </a:rPr>
                <a:t>Sunlight Across Petal Edge</a:t>
              </a:r>
              <a:endParaRPr kumimoji="0" lang="en-US" altLang="en-US" sz="2800" b="0" i="0" u="none" strike="noStrike" cap="none" normalizeH="0" baseline="0" smtClean="0">
                <a:ln>
                  <a:noFill/>
                </a:ln>
                <a:solidFill>
                  <a:schemeClr val="tx1"/>
                </a:solidFill>
                <a:effectLst/>
                <a:latin typeface="Arial" pitchFamily="34" charset="0"/>
                <a:cs typeface="Arial" pitchFamily="34" charset="0"/>
              </a:endParaRPr>
            </a:p>
          </p:txBody>
        </p:sp>
        <p:sp>
          <p:nvSpPr>
            <p:cNvPr id="17408" name="Rectangle 30"/>
            <p:cNvSpPr>
              <a:spLocks noChangeArrowheads="1"/>
            </p:cNvSpPr>
            <p:nvPr/>
          </p:nvSpPr>
          <p:spPr bwMode="auto">
            <a:xfrm>
              <a:off x="3528" y="2496"/>
              <a:ext cx="1220" cy="19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800"/>
            </a:p>
          </p:txBody>
        </p:sp>
        <p:sp>
          <p:nvSpPr>
            <p:cNvPr id="17409" name="Freeform 31"/>
            <p:cNvSpPr>
              <a:spLocks noEditPoints="1"/>
            </p:cNvSpPr>
            <p:nvPr/>
          </p:nvSpPr>
          <p:spPr bwMode="auto">
            <a:xfrm>
              <a:off x="3528" y="2496"/>
              <a:ext cx="1224" cy="195"/>
            </a:xfrm>
            <a:custGeom>
              <a:avLst/>
              <a:gdLst>
                <a:gd name="T0" fmla="*/ 0 w 1224"/>
                <a:gd name="T1" fmla="*/ 0 h 195"/>
                <a:gd name="T2" fmla="*/ 1224 w 1224"/>
                <a:gd name="T3" fmla="*/ 0 h 195"/>
                <a:gd name="T4" fmla="*/ 1224 w 1224"/>
                <a:gd name="T5" fmla="*/ 195 h 195"/>
                <a:gd name="T6" fmla="*/ 0 w 1224"/>
                <a:gd name="T7" fmla="*/ 195 h 195"/>
                <a:gd name="T8" fmla="*/ 0 w 1224"/>
                <a:gd name="T9" fmla="*/ 0 h 195"/>
                <a:gd name="T10" fmla="*/ 4 w 1224"/>
                <a:gd name="T11" fmla="*/ 190 h 195"/>
                <a:gd name="T12" fmla="*/ 0 w 1224"/>
                <a:gd name="T13" fmla="*/ 190 h 195"/>
                <a:gd name="T14" fmla="*/ 1220 w 1224"/>
                <a:gd name="T15" fmla="*/ 190 h 195"/>
                <a:gd name="T16" fmla="*/ 1220 w 1224"/>
                <a:gd name="T17" fmla="*/ 190 h 195"/>
                <a:gd name="T18" fmla="*/ 1220 w 1224"/>
                <a:gd name="T19" fmla="*/ 0 h 195"/>
                <a:gd name="T20" fmla="*/ 1220 w 1224"/>
                <a:gd name="T21" fmla="*/ 4 h 195"/>
                <a:gd name="T22" fmla="*/ 0 w 1224"/>
                <a:gd name="T23" fmla="*/ 4 h 195"/>
                <a:gd name="T24" fmla="*/ 4 w 1224"/>
                <a:gd name="T25" fmla="*/ 0 h 195"/>
                <a:gd name="T26" fmla="*/ 4 w 1224"/>
                <a:gd name="T27" fmla="*/ 19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24" h="195">
                  <a:moveTo>
                    <a:pt x="0" y="0"/>
                  </a:moveTo>
                  <a:lnTo>
                    <a:pt x="1224" y="0"/>
                  </a:lnTo>
                  <a:lnTo>
                    <a:pt x="1224" y="195"/>
                  </a:lnTo>
                  <a:lnTo>
                    <a:pt x="0" y="195"/>
                  </a:lnTo>
                  <a:lnTo>
                    <a:pt x="0" y="0"/>
                  </a:lnTo>
                  <a:close/>
                  <a:moveTo>
                    <a:pt x="4" y="190"/>
                  </a:moveTo>
                  <a:lnTo>
                    <a:pt x="0" y="190"/>
                  </a:lnTo>
                  <a:lnTo>
                    <a:pt x="1220" y="190"/>
                  </a:lnTo>
                  <a:lnTo>
                    <a:pt x="1220" y="190"/>
                  </a:lnTo>
                  <a:lnTo>
                    <a:pt x="1220" y="0"/>
                  </a:lnTo>
                  <a:lnTo>
                    <a:pt x="1220" y="4"/>
                  </a:lnTo>
                  <a:lnTo>
                    <a:pt x="0" y="4"/>
                  </a:lnTo>
                  <a:lnTo>
                    <a:pt x="4" y="0"/>
                  </a:lnTo>
                  <a:lnTo>
                    <a:pt x="4" y="19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800"/>
            </a:p>
          </p:txBody>
        </p:sp>
        <p:sp>
          <p:nvSpPr>
            <p:cNvPr id="17410" name="Freeform 32"/>
            <p:cNvSpPr>
              <a:spLocks noEditPoints="1"/>
            </p:cNvSpPr>
            <p:nvPr/>
          </p:nvSpPr>
          <p:spPr bwMode="auto">
            <a:xfrm>
              <a:off x="3206" y="2192"/>
              <a:ext cx="318" cy="376"/>
            </a:xfrm>
            <a:custGeom>
              <a:avLst/>
              <a:gdLst>
                <a:gd name="T0" fmla="*/ 318 w 318"/>
                <a:gd name="T1" fmla="*/ 376 h 376"/>
                <a:gd name="T2" fmla="*/ 208 w 318"/>
                <a:gd name="T3" fmla="*/ 376 h 376"/>
                <a:gd name="T4" fmla="*/ 9 w 318"/>
                <a:gd name="T5" fmla="*/ 25 h 376"/>
                <a:gd name="T6" fmla="*/ 13 w 318"/>
                <a:gd name="T7" fmla="*/ 21 h 376"/>
                <a:gd name="T8" fmla="*/ 212 w 318"/>
                <a:gd name="T9" fmla="*/ 372 h 376"/>
                <a:gd name="T10" fmla="*/ 212 w 318"/>
                <a:gd name="T11" fmla="*/ 372 h 376"/>
                <a:gd name="T12" fmla="*/ 318 w 318"/>
                <a:gd name="T13" fmla="*/ 372 h 376"/>
                <a:gd name="T14" fmla="*/ 318 w 318"/>
                <a:gd name="T15" fmla="*/ 376 h 376"/>
                <a:gd name="T16" fmla="*/ 0 w 318"/>
                <a:gd name="T17" fmla="*/ 38 h 376"/>
                <a:gd name="T18" fmla="*/ 0 w 318"/>
                <a:gd name="T19" fmla="*/ 0 h 376"/>
                <a:gd name="T20" fmla="*/ 30 w 318"/>
                <a:gd name="T21" fmla="*/ 21 h 376"/>
                <a:gd name="T22" fmla="*/ 0 w 318"/>
                <a:gd name="T23" fmla="*/ 38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8" h="376">
                  <a:moveTo>
                    <a:pt x="318" y="376"/>
                  </a:moveTo>
                  <a:lnTo>
                    <a:pt x="208" y="376"/>
                  </a:lnTo>
                  <a:lnTo>
                    <a:pt x="9" y="25"/>
                  </a:lnTo>
                  <a:lnTo>
                    <a:pt x="13" y="21"/>
                  </a:lnTo>
                  <a:lnTo>
                    <a:pt x="212" y="372"/>
                  </a:lnTo>
                  <a:lnTo>
                    <a:pt x="212" y="372"/>
                  </a:lnTo>
                  <a:lnTo>
                    <a:pt x="318" y="372"/>
                  </a:lnTo>
                  <a:lnTo>
                    <a:pt x="318" y="376"/>
                  </a:lnTo>
                  <a:close/>
                  <a:moveTo>
                    <a:pt x="0" y="38"/>
                  </a:moveTo>
                  <a:lnTo>
                    <a:pt x="0" y="0"/>
                  </a:lnTo>
                  <a:lnTo>
                    <a:pt x="30" y="21"/>
                  </a:lnTo>
                  <a:lnTo>
                    <a:pt x="0" y="3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800"/>
            </a:p>
          </p:txBody>
        </p:sp>
        <p:sp>
          <p:nvSpPr>
            <p:cNvPr id="17411" name="Rectangle 33"/>
            <p:cNvSpPr>
              <a:spLocks noChangeArrowheads="1"/>
            </p:cNvSpPr>
            <p:nvPr/>
          </p:nvSpPr>
          <p:spPr bwMode="auto">
            <a:xfrm>
              <a:off x="3570" y="2522"/>
              <a:ext cx="893"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Arial" pitchFamily="34" charset="0"/>
                  <a:cs typeface="Arial" pitchFamily="34" charset="0"/>
                </a:rPr>
                <a:t>Slack &amp; Mechanically Separated </a:t>
              </a:r>
              <a:endParaRPr kumimoji="0" lang="en-US" alt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17412" name="Rectangle 34"/>
            <p:cNvSpPr>
              <a:spLocks noChangeArrowheads="1"/>
            </p:cNvSpPr>
            <p:nvPr/>
          </p:nvSpPr>
          <p:spPr bwMode="auto">
            <a:xfrm>
              <a:off x="3570" y="2602"/>
              <a:ext cx="129"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Arial" pitchFamily="34" charset="0"/>
                  <a:cs typeface="Arial" pitchFamily="34" charset="0"/>
                </a:rPr>
                <a:t>Multi</a:t>
              </a:r>
              <a:endParaRPr kumimoji="0" lang="en-US" alt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17414" name="Rectangle 35"/>
            <p:cNvSpPr>
              <a:spLocks noChangeArrowheads="1"/>
            </p:cNvSpPr>
            <p:nvPr/>
          </p:nvSpPr>
          <p:spPr bwMode="auto">
            <a:xfrm>
              <a:off x="3719" y="2602"/>
              <a:ext cx="20"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Arial" pitchFamily="34" charset="0"/>
                  <a:cs typeface="Arial" pitchFamily="34" charset="0"/>
                </a:rPr>
                <a:t>-</a:t>
              </a:r>
              <a:endParaRPr kumimoji="0" lang="en-US" altLang="en-US" sz="2800" b="0" i="0" u="none" strike="noStrike" cap="none" normalizeH="0" baseline="0" smtClean="0">
                <a:ln>
                  <a:noFill/>
                </a:ln>
                <a:solidFill>
                  <a:schemeClr val="tx1"/>
                </a:solidFill>
                <a:effectLst/>
                <a:latin typeface="Arial" pitchFamily="34" charset="0"/>
                <a:cs typeface="Arial" pitchFamily="34" charset="0"/>
              </a:endParaRPr>
            </a:p>
          </p:txBody>
        </p:sp>
        <p:sp>
          <p:nvSpPr>
            <p:cNvPr id="17415" name="Rectangle 36"/>
            <p:cNvSpPr>
              <a:spLocks noChangeArrowheads="1"/>
            </p:cNvSpPr>
            <p:nvPr/>
          </p:nvSpPr>
          <p:spPr bwMode="auto">
            <a:xfrm>
              <a:off x="3740" y="2602"/>
              <a:ext cx="846"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Arial" pitchFamily="34" charset="0"/>
                  <a:cs typeface="Arial" pitchFamily="34" charset="0"/>
                </a:rPr>
                <a:t>layer </a:t>
              </a:r>
              <a:r>
                <a:rPr kumimoji="0" lang="en-US" altLang="en-US" sz="1100" b="0" i="0" u="none" strike="noStrike" cap="none" normalizeH="0" baseline="0" dirty="0" err="1" smtClean="0">
                  <a:ln>
                    <a:noFill/>
                  </a:ln>
                  <a:solidFill>
                    <a:srgbClr val="000000"/>
                  </a:solidFill>
                  <a:effectLst/>
                  <a:latin typeface="Arial" pitchFamily="34" charset="0"/>
                  <a:cs typeface="Arial" pitchFamily="34" charset="0"/>
                </a:rPr>
                <a:t>Kapton</a:t>
              </a:r>
              <a:r>
                <a:rPr kumimoji="0" lang="en-US" altLang="en-US" sz="1100" b="0" i="0" u="none" strike="noStrike" cap="none" normalizeH="0" baseline="0" dirty="0" smtClean="0">
                  <a:ln>
                    <a:noFill/>
                  </a:ln>
                  <a:solidFill>
                    <a:srgbClr val="000000"/>
                  </a:solidFill>
                  <a:effectLst/>
                  <a:latin typeface="Arial" pitchFamily="34" charset="0"/>
                  <a:cs typeface="Arial" pitchFamily="34" charset="0"/>
                </a:rPr>
                <a:t> Blanket Assembly</a:t>
              </a:r>
              <a:endParaRPr kumimoji="0" lang="en-US" alt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17416" name="Rectangle 37"/>
            <p:cNvSpPr>
              <a:spLocks noChangeArrowheads="1"/>
            </p:cNvSpPr>
            <p:nvPr/>
          </p:nvSpPr>
          <p:spPr bwMode="auto">
            <a:xfrm>
              <a:off x="1398" y="1820"/>
              <a:ext cx="177"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Arial" pitchFamily="34" charset="0"/>
                  <a:cs typeface="Arial" pitchFamily="34" charset="0"/>
                </a:rPr>
                <a:t>Shade</a:t>
              </a:r>
              <a:endParaRPr kumimoji="0" lang="en-US" altLang="en-US" sz="2800" b="0" i="0" u="none" strike="noStrike" cap="none" normalizeH="0" baseline="0" smtClean="0">
                <a:ln>
                  <a:noFill/>
                </a:ln>
                <a:solidFill>
                  <a:schemeClr val="tx1"/>
                </a:solidFill>
                <a:effectLst/>
                <a:latin typeface="Arial" pitchFamily="34" charset="0"/>
                <a:cs typeface="Arial" pitchFamily="34" charset="0"/>
              </a:endParaRPr>
            </a:p>
          </p:txBody>
        </p:sp>
        <p:sp>
          <p:nvSpPr>
            <p:cNvPr id="17417" name="Rectangle 38"/>
            <p:cNvSpPr>
              <a:spLocks noChangeArrowheads="1"/>
            </p:cNvSpPr>
            <p:nvPr/>
          </p:nvSpPr>
          <p:spPr bwMode="auto">
            <a:xfrm>
              <a:off x="1520" y="1621"/>
              <a:ext cx="109"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Arial" pitchFamily="34" charset="0"/>
                  <a:cs typeface="Arial" pitchFamily="34" charset="0"/>
                </a:rPr>
                <a:t>Sun</a:t>
              </a:r>
              <a:endParaRPr kumimoji="0" lang="en-US" altLang="en-US" sz="2800" b="0" i="0" u="none" strike="noStrike" cap="none" normalizeH="0" baseline="0" smtClean="0">
                <a:ln>
                  <a:noFill/>
                </a:ln>
                <a:solidFill>
                  <a:schemeClr val="tx1"/>
                </a:solidFill>
                <a:effectLst/>
                <a:latin typeface="Arial" pitchFamily="34" charset="0"/>
                <a:cs typeface="Arial" pitchFamily="34" charset="0"/>
              </a:endParaRPr>
            </a:p>
          </p:txBody>
        </p:sp>
      </p:grpSp>
      <p:sp>
        <p:nvSpPr>
          <p:cNvPr id="17418" name="TextBox 17417"/>
          <p:cNvSpPr txBox="1"/>
          <p:nvPr/>
        </p:nvSpPr>
        <p:spPr>
          <a:xfrm>
            <a:off x="220332" y="4474739"/>
            <a:ext cx="4849091" cy="1723549"/>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en-US" sz="1600" dirty="0" smtClean="0">
                <a:latin typeface="Arial" pitchFamily="34" charset="0"/>
                <a:cs typeface="Arial" pitchFamily="34" charset="0"/>
              </a:rPr>
              <a:t>Minimal Telescope side protrusions and limitations on membrane billowing define the maximum sun angle</a:t>
            </a:r>
          </a:p>
          <a:p>
            <a:pPr marL="285750" indent="-285750">
              <a:spcBef>
                <a:spcPts val="1200"/>
              </a:spcBef>
              <a:buFont typeface="Arial" panose="020B0604020202020204" pitchFamily="34" charset="0"/>
              <a:buChar char="•"/>
            </a:pPr>
            <a:r>
              <a:rPr lang="en-US" sz="1600" dirty="0" err="1" smtClean="0">
                <a:latin typeface="Arial" pitchFamily="34" charset="0"/>
                <a:cs typeface="Arial" pitchFamily="34" charset="0"/>
              </a:rPr>
              <a:t>Starshade</a:t>
            </a:r>
            <a:r>
              <a:rPr lang="en-US" sz="1600" dirty="0" smtClean="0">
                <a:latin typeface="Arial" pitchFamily="34" charset="0"/>
                <a:cs typeface="Arial" pitchFamily="34" charset="0"/>
              </a:rPr>
              <a:t> does not need to be perpendicular to the line of sight, allowing extension to the field of regard</a:t>
            </a:r>
            <a:endParaRPr lang="en-US" sz="1600" dirty="0">
              <a:latin typeface="Arial" pitchFamily="34" charset="0"/>
              <a:cs typeface="Arial" pitchFamily="34" charset="0"/>
            </a:endParaRPr>
          </a:p>
        </p:txBody>
      </p:sp>
      <p:grpSp>
        <p:nvGrpSpPr>
          <p:cNvPr id="43" name="Group 23"/>
          <p:cNvGrpSpPr>
            <a:grpSpLocks/>
          </p:cNvGrpSpPr>
          <p:nvPr/>
        </p:nvGrpSpPr>
        <p:grpSpPr bwMode="auto">
          <a:xfrm>
            <a:off x="5235677" y="3828551"/>
            <a:ext cx="3896913" cy="3055190"/>
            <a:chOff x="0" y="2990851"/>
            <a:chExt cx="5007356" cy="3867150"/>
          </a:xfrm>
        </p:grpSpPr>
        <p:sp>
          <p:nvSpPr>
            <p:cNvPr id="44" name="AutoShape 17"/>
            <p:cNvSpPr>
              <a:spLocks noChangeAspect="1" noChangeArrowheads="1" noTextEdit="1"/>
            </p:cNvSpPr>
            <p:nvPr/>
          </p:nvSpPr>
          <p:spPr bwMode="auto">
            <a:xfrm>
              <a:off x="0" y="2990851"/>
              <a:ext cx="5007356" cy="3867150"/>
            </a:xfrm>
            <a:prstGeom prst="rect">
              <a:avLst/>
            </a:prstGeom>
            <a:noFill/>
            <a:ln w="9525">
              <a:noFill/>
              <a:miter lim="800000"/>
              <a:headEnd/>
              <a:tailEnd/>
            </a:ln>
          </p:spPr>
          <p:txBody>
            <a:bodyPr/>
            <a:lstStyle/>
            <a:p>
              <a:endParaRPr lang="en-US"/>
            </a:p>
          </p:txBody>
        </p:sp>
        <p:pic>
          <p:nvPicPr>
            <p:cNvPr id="45" name="Picture 16"/>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0" y="2990851"/>
              <a:ext cx="5007356" cy="3867150"/>
            </a:xfrm>
            <a:prstGeom prst="rect">
              <a:avLst/>
            </a:prstGeom>
            <a:noFill/>
            <a:ln w="9525">
              <a:solidFill>
                <a:schemeClr val="bg1"/>
              </a:solidFill>
              <a:miter lim="800000"/>
              <a:headEnd/>
              <a:tailEnd/>
            </a:ln>
          </p:spPr>
        </p:pic>
        <p:sp>
          <p:nvSpPr>
            <p:cNvPr id="46" name="Text Box 15"/>
            <p:cNvSpPr txBox="1">
              <a:spLocks noChangeArrowheads="1"/>
            </p:cNvSpPr>
            <p:nvPr/>
          </p:nvSpPr>
          <p:spPr bwMode="auto">
            <a:xfrm>
              <a:off x="2485649" y="3219532"/>
              <a:ext cx="1734647" cy="576364"/>
            </a:xfrm>
            <a:prstGeom prst="rect">
              <a:avLst/>
            </a:prstGeom>
            <a:noFill/>
            <a:ln w="9525">
              <a:noFill/>
              <a:miter lim="800000"/>
              <a:headEnd/>
              <a:tailEnd/>
            </a:ln>
          </p:spPr>
          <p:txBody>
            <a:bodyPr lIns="78638" tIns="39319" rIns="78638" bIns="39319"/>
            <a:lstStyle/>
            <a:p>
              <a:pPr algn="just" eaLnBrk="0" hangingPunct="0"/>
              <a:r>
                <a:rPr lang="en-US" sz="900" b="1" dirty="0">
                  <a:solidFill>
                    <a:srgbClr val="00B050"/>
                  </a:solidFill>
                  <a:cs typeface="Times New Roman" pitchFamily="18" charset="0"/>
                </a:rPr>
                <a:t>Field of Regard: </a:t>
              </a:r>
              <a:r>
                <a:rPr lang="en-US" sz="1000" b="1" dirty="0">
                  <a:solidFill>
                    <a:srgbClr val="00B050"/>
                  </a:solidFill>
                  <a:cs typeface="Times New Roman" pitchFamily="18" charset="0"/>
                </a:rPr>
                <a:t>45º to 105</a:t>
              </a:r>
              <a:r>
                <a:rPr lang="en-US" sz="1000" b="1" dirty="0">
                  <a:solidFill>
                    <a:srgbClr val="00B050"/>
                  </a:solidFill>
                  <a:cs typeface="Times New Roman" pitchFamily="18" charset="0"/>
                  <a:sym typeface="Symbol" pitchFamily="18" charset="2"/>
                </a:rPr>
                <a:t></a:t>
              </a:r>
              <a:r>
                <a:rPr lang="en-US" sz="1000" b="1" dirty="0">
                  <a:solidFill>
                    <a:srgbClr val="00B050"/>
                  </a:solidFill>
                  <a:cs typeface="Times New Roman" pitchFamily="18" charset="0"/>
                </a:rPr>
                <a:t> from Sun</a:t>
              </a:r>
              <a:endParaRPr lang="en-US" sz="1000" b="1" dirty="0">
                <a:solidFill>
                  <a:srgbClr val="00B050"/>
                </a:solidFill>
                <a:cs typeface="Times New Roman" pitchFamily="18" charset="0"/>
                <a:sym typeface="Symbol" pitchFamily="18" charset="2"/>
              </a:endParaRPr>
            </a:p>
          </p:txBody>
        </p:sp>
        <p:sp>
          <p:nvSpPr>
            <p:cNvPr id="47" name="Line 14"/>
            <p:cNvSpPr>
              <a:spLocks noChangeShapeType="1"/>
            </p:cNvSpPr>
            <p:nvPr/>
          </p:nvSpPr>
          <p:spPr bwMode="auto">
            <a:xfrm flipH="1">
              <a:off x="3122154" y="4162681"/>
              <a:ext cx="770708" cy="779722"/>
            </a:xfrm>
            <a:prstGeom prst="line">
              <a:avLst/>
            </a:prstGeom>
            <a:noFill/>
            <a:ln w="19050">
              <a:solidFill>
                <a:srgbClr val="00B050"/>
              </a:solidFill>
              <a:round/>
              <a:headEnd/>
              <a:tailEnd type="triangle" w="med" len="med"/>
            </a:ln>
          </p:spPr>
          <p:txBody>
            <a:bodyPr/>
            <a:lstStyle/>
            <a:p>
              <a:endParaRPr lang="en-US"/>
            </a:p>
          </p:txBody>
        </p:sp>
        <p:sp>
          <p:nvSpPr>
            <p:cNvPr id="48" name="Text Box 13"/>
            <p:cNvSpPr txBox="1">
              <a:spLocks noChangeArrowheads="1"/>
            </p:cNvSpPr>
            <p:nvPr/>
          </p:nvSpPr>
          <p:spPr bwMode="auto">
            <a:xfrm>
              <a:off x="3928814" y="3989097"/>
              <a:ext cx="520172" cy="417387"/>
            </a:xfrm>
            <a:prstGeom prst="rect">
              <a:avLst/>
            </a:prstGeom>
            <a:noFill/>
            <a:ln w="9525">
              <a:noFill/>
              <a:miter lim="800000"/>
              <a:headEnd/>
              <a:tailEnd/>
            </a:ln>
          </p:spPr>
          <p:txBody>
            <a:bodyPr lIns="78638" tIns="39319" rIns="78638" bIns="39319"/>
            <a:lstStyle/>
            <a:p>
              <a:pPr algn="just" eaLnBrk="0" hangingPunct="0"/>
              <a:r>
                <a:rPr lang="en-US" sz="900" b="1" dirty="0">
                  <a:solidFill>
                    <a:srgbClr val="00B050"/>
                  </a:solidFill>
                  <a:cs typeface="Times New Roman" pitchFamily="18" charset="0"/>
                </a:rPr>
                <a:t>Sun</a:t>
              </a:r>
              <a:endParaRPr lang="en-US" dirty="0">
                <a:solidFill>
                  <a:srgbClr val="00B050"/>
                </a:solidFill>
              </a:endParaRPr>
            </a:p>
          </p:txBody>
        </p:sp>
        <p:sp>
          <p:nvSpPr>
            <p:cNvPr id="49" name="Freeform 12"/>
            <p:cNvSpPr>
              <a:spLocks/>
            </p:cNvSpPr>
            <p:nvPr/>
          </p:nvSpPr>
          <p:spPr bwMode="auto">
            <a:xfrm>
              <a:off x="692064" y="3116685"/>
              <a:ext cx="1848688" cy="616250"/>
            </a:xfrm>
            <a:custGeom>
              <a:avLst/>
              <a:gdLst>
                <a:gd name="T0" fmla="*/ 2147483647 w 1536"/>
                <a:gd name="T1" fmla="*/ 2147483647 h 512"/>
                <a:gd name="T2" fmla="*/ 2147483647 w 1536"/>
                <a:gd name="T3" fmla="*/ 2147483647 h 512"/>
                <a:gd name="T4" fmla="*/ 0 w 1536"/>
                <a:gd name="T5" fmla="*/ 2147483647 h 512"/>
                <a:gd name="T6" fmla="*/ 0 60000 65536"/>
                <a:gd name="T7" fmla="*/ 0 60000 65536"/>
                <a:gd name="T8" fmla="*/ 0 60000 65536"/>
                <a:gd name="T9" fmla="*/ 0 w 1536"/>
                <a:gd name="T10" fmla="*/ 0 h 512"/>
                <a:gd name="T11" fmla="*/ 1536 w 1536"/>
                <a:gd name="T12" fmla="*/ 512 h 512"/>
              </a:gdLst>
              <a:ahLst/>
              <a:cxnLst>
                <a:cxn ang="T6">
                  <a:pos x="T0" y="T1"/>
                </a:cxn>
                <a:cxn ang="T7">
                  <a:pos x="T2" y="T3"/>
                </a:cxn>
                <a:cxn ang="T8">
                  <a:pos x="T4" y="T5"/>
                </a:cxn>
              </a:cxnLst>
              <a:rect l="T9" t="T10" r="T11" b="T12"/>
              <a:pathLst>
                <a:path w="1536" h="512">
                  <a:moveTo>
                    <a:pt x="1536" y="512"/>
                  </a:moveTo>
                  <a:cubicBezTo>
                    <a:pt x="1328" y="336"/>
                    <a:pt x="1120" y="160"/>
                    <a:pt x="864" y="80"/>
                  </a:cubicBezTo>
                  <a:cubicBezTo>
                    <a:pt x="608" y="0"/>
                    <a:pt x="304" y="16"/>
                    <a:pt x="0" y="32"/>
                  </a:cubicBezTo>
                </a:path>
              </a:pathLst>
            </a:custGeom>
            <a:noFill/>
            <a:ln w="38100">
              <a:solidFill>
                <a:srgbClr val="00B050"/>
              </a:solidFill>
              <a:round/>
              <a:headEnd type="triangle" w="med" len="med"/>
              <a:tailEnd type="triangle" w="med" len="med"/>
            </a:ln>
          </p:spPr>
          <p:txBody>
            <a:bodyPr/>
            <a:lstStyle/>
            <a:p>
              <a:endParaRPr lang="en-US">
                <a:solidFill>
                  <a:srgbClr val="00B050"/>
                </a:solidFill>
              </a:endParaRPr>
            </a:p>
          </p:txBody>
        </p:sp>
        <p:sp>
          <p:nvSpPr>
            <p:cNvPr id="50" name="Line 11"/>
            <p:cNvSpPr>
              <a:spLocks noChangeShapeType="1"/>
            </p:cNvSpPr>
            <p:nvPr/>
          </p:nvSpPr>
          <p:spPr bwMode="auto">
            <a:xfrm flipH="1" flipV="1">
              <a:off x="3459761" y="5261481"/>
              <a:ext cx="809468" cy="577488"/>
            </a:xfrm>
            <a:prstGeom prst="line">
              <a:avLst/>
            </a:prstGeom>
            <a:noFill/>
            <a:ln w="19050">
              <a:solidFill>
                <a:srgbClr val="00B050"/>
              </a:solidFill>
              <a:round/>
              <a:headEnd/>
              <a:tailEnd type="triangle" w="med" len="med"/>
            </a:ln>
          </p:spPr>
          <p:txBody>
            <a:bodyPr/>
            <a:lstStyle/>
            <a:p>
              <a:endParaRPr lang="en-US"/>
            </a:p>
          </p:txBody>
        </p:sp>
        <p:sp>
          <p:nvSpPr>
            <p:cNvPr id="51" name="Text Box 10"/>
            <p:cNvSpPr txBox="1">
              <a:spLocks noChangeArrowheads="1"/>
            </p:cNvSpPr>
            <p:nvPr/>
          </p:nvSpPr>
          <p:spPr bwMode="auto">
            <a:xfrm>
              <a:off x="4129917" y="5835038"/>
              <a:ext cx="781943" cy="330876"/>
            </a:xfrm>
            <a:prstGeom prst="rect">
              <a:avLst/>
            </a:prstGeom>
            <a:noFill/>
            <a:ln w="9525">
              <a:noFill/>
              <a:miter lim="800000"/>
              <a:headEnd/>
              <a:tailEnd/>
            </a:ln>
          </p:spPr>
          <p:txBody>
            <a:bodyPr lIns="78638" tIns="39319" rIns="78638" bIns="39319"/>
            <a:lstStyle/>
            <a:p>
              <a:pPr algn="just" eaLnBrk="0" hangingPunct="0"/>
              <a:r>
                <a:rPr lang="en-US" sz="900" b="1" dirty="0">
                  <a:solidFill>
                    <a:srgbClr val="00B050"/>
                  </a:solidFill>
                  <a:cs typeface="Times New Roman" pitchFamily="18" charset="0"/>
                </a:rPr>
                <a:t>Earth Orbit</a:t>
              </a:r>
              <a:endParaRPr lang="en-US" dirty="0">
                <a:solidFill>
                  <a:srgbClr val="00B050"/>
                </a:solidFill>
              </a:endParaRPr>
            </a:p>
          </p:txBody>
        </p:sp>
        <p:sp>
          <p:nvSpPr>
            <p:cNvPr id="52" name="Line 9"/>
            <p:cNvSpPr>
              <a:spLocks noChangeShapeType="1"/>
            </p:cNvSpPr>
            <p:nvPr/>
          </p:nvSpPr>
          <p:spPr bwMode="auto">
            <a:xfrm>
              <a:off x="1276275" y="4956446"/>
              <a:ext cx="1617813" cy="562"/>
            </a:xfrm>
            <a:prstGeom prst="line">
              <a:avLst/>
            </a:prstGeom>
            <a:noFill/>
            <a:ln w="12700">
              <a:solidFill>
                <a:srgbClr val="FF0000"/>
              </a:solidFill>
              <a:round/>
              <a:headEnd/>
              <a:tailEnd type="triangle" w="med" len="med"/>
            </a:ln>
          </p:spPr>
          <p:txBody>
            <a:bodyPr/>
            <a:lstStyle/>
            <a:p>
              <a:endParaRPr lang="en-US"/>
            </a:p>
          </p:txBody>
        </p:sp>
        <p:pic>
          <p:nvPicPr>
            <p:cNvPr id="53" name="Picture 8"/>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1053825" y="4131222"/>
              <a:ext cx="773517" cy="841515"/>
            </a:xfrm>
            <a:prstGeom prst="rect">
              <a:avLst/>
            </a:prstGeom>
            <a:noFill/>
            <a:ln w="9525">
              <a:noFill/>
              <a:miter lim="800000"/>
              <a:headEnd/>
              <a:tailEnd/>
            </a:ln>
          </p:spPr>
        </p:pic>
        <p:pic>
          <p:nvPicPr>
            <p:cNvPr id="54" name="Picture 7"/>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1829028" y="4319973"/>
              <a:ext cx="456133" cy="660629"/>
            </a:xfrm>
            <a:prstGeom prst="rect">
              <a:avLst/>
            </a:prstGeom>
            <a:noFill/>
            <a:ln w="9525">
              <a:noFill/>
              <a:miter lim="800000"/>
              <a:headEnd/>
              <a:tailEnd/>
            </a:ln>
          </p:spPr>
        </p:pic>
        <p:sp>
          <p:nvSpPr>
            <p:cNvPr id="55" name="Text Box 6"/>
            <p:cNvSpPr txBox="1">
              <a:spLocks noChangeArrowheads="1"/>
            </p:cNvSpPr>
            <p:nvPr/>
          </p:nvSpPr>
          <p:spPr bwMode="auto">
            <a:xfrm>
              <a:off x="1975701" y="4181043"/>
              <a:ext cx="577696" cy="216372"/>
            </a:xfrm>
            <a:prstGeom prst="rect">
              <a:avLst/>
            </a:prstGeom>
            <a:noFill/>
            <a:ln w="9525">
              <a:noFill/>
              <a:miter lim="800000"/>
              <a:headEnd/>
              <a:tailEnd/>
            </a:ln>
          </p:spPr>
          <p:txBody>
            <a:bodyPr lIns="78638" tIns="39319" rIns="78638" bIns="39319"/>
            <a:lstStyle/>
            <a:p>
              <a:pPr algn="just" eaLnBrk="0" hangingPunct="0"/>
              <a:r>
                <a:rPr lang="en-US" sz="900" b="1" dirty="0" smtClean="0">
                  <a:solidFill>
                    <a:srgbClr val="FF0000"/>
                  </a:solidFill>
                  <a:cs typeface="Times New Roman" pitchFamily="18" charset="0"/>
                </a:rPr>
                <a:t>45</a:t>
              </a:r>
              <a:r>
                <a:rPr lang="en-US" sz="1000" b="1" dirty="0" smtClean="0">
                  <a:solidFill>
                    <a:srgbClr val="FF0000"/>
                  </a:solidFill>
                  <a:cs typeface="Times New Roman" pitchFamily="18" charset="0"/>
                </a:rPr>
                <a:t>º</a:t>
              </a:r>
              <a:endParaRPr lang="en-US" dirty="0"/>
            </a:p>
          </p:txBody>
        </p:sp>
        <p:sp>
          <p:nvSpPr>
            <p:cNvPr id="56" name="Text Box 5"/>
            <p:cNvSpPr txBox="1">
              <a:spLocks noChangeArrowheads="1"/>
            </p:cNvSpPr>
            <p:nvPr/>
          </p:nvSpPr>
          <p:spPr bwMode="auto">
            <a:xfrm>
              <a:off x="1257175" y="3983635"/>
              <a:ext cx="714860" cy="225810"/>
            </a:xfrm>
            <a:prstGeom prst="rect">
              <a:avLst/>
            </a:prstGeom>
            <a:noFill/>
            <a:ln w="9525">
              <a:noFill/>
              <a:miter lim="800000"/>
              <a:headEnd/>
              <a:tailEnd/>
            </a:ln>
          </p:spPr>
          <p:txBody>
            <a:bodyPr lIns="78638" tIns="39319" rIns="78638" bIns="39319"/>
            <a:lstStyle/>
            <a:p>
              <a:pPr algn="just" eaLnBrk="0" hangingPunct="0"/>
              <a:r>
                <a:rPr lang="en-US" sz="900" b="1" dirty="0" smtClean="0">
                  <a:solidFill>
                    <a:srgbClr val="FF0000"/>
                  </a:solidFill>
                  <a:cs typeface="Times New Roman" pitchFamily="18" charset="0"/>
                </a:rPr>
                <a:t>105</a:t>
              </a:r>
              <a:r>
                <a:rPr lang="en-US" sz="1000" b="1" dirty="0" smtClean="0">
                  <a:solidFill>
                    <a:srgbClr val="FF0000"/>
                  </a:solidFill>
                  <a:cs typeface="Times New Roman" pitchFamily="18" charset="0"/>
                </a:rPr>
                <a:t>º</a:t>
              </a:r>
              <a:endParaRPr lang="en-US" dirty="0"/>
            </a:p>
          </p:txBody>
        </p:sp>
        <p:sp>
          <p:nvSpPr>
            <p:cNvPr id="57" name="Line 4"/>
            <p:cNvSpPr>
              <a:spLocks noChangeShapeType="1"/>
            </p:cNvSpPr>
            <p:nvPr/>
          </p:nvSpPr>
          <p:spPr bwMode="auto">
            <a:xfrm flipV="1">
              <a:off x="1242570" y="3808772"/>
              <a:ext cx="1211113" cy="1124642"/>
            </a:xfrm>
            <a:prstGeom prst="line">
              <a:avLst/>
            </a:prstGeom>
            <a:noFill/>
            <a:ln w="12700">
              <a:solidFill>
                <a:srgbClr val="FF0000"/>
              </a:solidFill>
              <a:round/>
              <a:headEnd/>
              <a:tailEnd type="triangle" w="med" len="med"/>
            </a:ln>
          </p:spPr>
          <p:txBody>
            <a:bodyPr/>
            <a:lstStyle/>
            <a:p>
              <a:endParaRPr lang="en-US"/>
            </a:p>
          </p:txBody>
        </p:sp>
      </p:grpSp>
      <p:sp>
        <p:nvSpPr>
          <p:cNvPr id="58" name="TextBox 57"/>
          <p:cNvSpPr txBox="1"/>
          <p:nvPr/>
        </p:nvSpPr>
        <p:spPr>
          <a:xfrm>
            <a:off x="2307425" y="6679377"/>
            <a:ext cx="4414837" cy="200055"/>
          </a:xfrm>
          <a:prstGeom prst="rect">
            <a:avLst/>
          </a:prstGeom>
          <a:noFill/>
        </p:spPr>
        <p:txBody>
          <a:bodyPr wrap="square" rtlCol="0">
            <a:spAutoFit/>
          </a:bodyPr>
          <a:lstStyle/>
          <a:p>
            <a:pPr algn="ctr"/>
            <a:r>
              <a:rPr lang="en-US" sz="700" dirty="0" smtClean="0">
                <a:latin typeface="Arial" pitchFamily="34" charset="0"/>
                <a:cs typeface="Arial" pitchFamily="34" charset="0"/>
              </a:rPr>
              <a:t>Approved for public release; NGAS 16-0337 dated 2/18/16.</a:t>
            </a:r>
            <a:endParaRPr lang="en-US" sz="700" dirty="0">
              <a:latin typeface="Arial" pitchFamily="34" charset="0"/>
              <a:cs typeface="Arial" pitchFamily="34" charset="0"/>
            </a:endParaRPr>
          </a:p>
        </p:txBody>
      </p:sp>
    </p:spTree>
    <p:extLst>
      <p:ext uri="{BB962C8B-B14F-4D97-AF65-F5344CB8AC3E}">
        <p14:creationId xmlns:p14="http://schemas.microsoft.com/office/powerpoint/2010/main" val="117252764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Error Budget Analysis</a:t>
            </a:r>
            <a:endParaRPr lang="en-US" dirty="0"/>
          </a:p>
        </p:txBody>
      </p:sp>
      <p:sp>
        <p:nvSpPr>
          <p:cNvPr id="3" name="Content Placeholder 2"/>
          <p:cNvSpPr>
            <a:spLocks noGrp="1"/>
          </p:cNvSpPr>
          <p:nvPr>
            <p:ph idx="1"/>
          </p:nvPr>
        </p:nvSpPr>
        <p:spPr>
          <a:xfrm>
            <a:off x="284389" y="3405674"/>
            <a:ext cx="8382000" cy="2698021"/>
          </a:xfrm>
        </p:spPr>
        <p:txBody>
          <a:bodyPr/>
          <a:lstStyle/>
          <a:p>
            <a:r>
              <a:rPr lang="en-US" dirty="0" smtClean="0"/>
              <a:t>Analysis here focusses on the contribution to detection limit from Diffraction from Shape Errors</a:t>
            </a:r>
          </a:p>
          <a:p>
            <a:pPr lvl="1"/>
            <a:r>
              <a:rPr lang="en-US" dirty="0" smtClean="0"/>
              <a:t>Dynamics and Jitter analysis</a:t>
            </a:r>
          </a:p>
          <a:p>
            <a:pPr lvl="1"/>
            <a:r>
              <a:rPr lang="en-US" dirty="0" smtClean="0"/>
              <a:t>Thermal Distortion</a:t>
            </a:r>
          </a:p>
          <a:p>
            <a:pPr lvl="1"/>
            <a:r>
              <a:rPr lang="en-US" dirty="0" smtClean="0"/>
              <a:t>Simple Shape Errors</a:t>
            </a:r>
          </a:p>
          <a:p>
            <a:pPr lvl="1"/>
            <a:endParaRPr lang="en-US" dirty="0"/>
          </a:p>
        </p:txBody>
      </p:sp>
      <p:sp>
        <p:nvSpPr>
          <p:cNvPr id="4" name="Slide Number Placeholder 3"/>
          <p:cNvSpPr>
            <a:spLocks noGrp="1"/>
          </p:cNvSpPr>
          <p:nvPr>
            <p:ph type="sldNum" sz="quarter" idx="11"/>
          </p:nvPr>
        </p:nvSpPr>
        <p:spPr/>
        <p:txBody>
          <a:bodyPr/>
          <a:lstStyle/>
          <a:p>
            <a:fld id="{F6EFC63E-F8D9-44BB-A462-AC735E845F95}" type="slidenum">
              <a:rPr lang="en-US" smtClean="0"/>
              <a:pPr/>
              <a:t>31</a:t>
            </a:fld>
            <a:endParaRPr lang="en-US"/>
          </a:p>
        </p:txBody>
      </p:sp>
      <p:pic>
        <p:nvPicPr>
          <p:cNvPr id="7" name="Picture 2"/>
          <p:cNvPicPr>
            <a:picLocks noChangeAspect="1" noChangeArrowheads="1"/>
          </p:cNvPicPr>
          <p:nvPr/>
        </p:nvPicPr>
        <p:blipFill>
          <a:blip r:embed="rId2" cstate="print"/>
          <a:srcRect/>
          <a:stretch>
            <a:fillRect/>
          </a:stretch>
        </p:blipFill>
        <p:spPr bwMode="auto">
          <a:xfrm>
            <a:off x="2008803" y="1131394"/>
            <a:ext cx="4933172" cy="1878467"/>
          </a:xfrm>
          <a:prstGeom prst="rect">
            <a:avLst/>
          </a:prstGeom>
          <a:noFill/>
          <a:ln w="9525">
            <a:noFill/>
            <a:miter lim="800000"/>
            <a:headEnd/>
            <a:tailEnd/>
          </a:ln>
        </p:spPr>
      </p:pic>
      <p:sp>
        <p:nvSpPr>
          <p:cNvPr id="6" name="TextBox 5"/>
          <p:cNvSpPr txBox="1"/>
          <p:nvPr/>
        </p:nvSpPr>
        <p:spPr>
          <a:xfrm>
            <a:off x="2414585" y="6657945"/>
            <a:ext cx="4414837" cy="200055"/>
          </a:xfrm>
          <a:prstGeom prst="rect">
            <a:avLst/>
          </a:prstGeom>
          <a:noFill/>
        </p:spPr>
        <p:txBody>
          <a:bodyPr wrap="square" rtlCol="0">
            <a:spAutoFit/>
          </a:bodyPr>
          <a:lstStyle/>
          <a:p>
            <a:pPr algn="ctr"/>
            <a:r>
              <a:rPr lang="en-US" sz="700" dirty="0" smtClean="0">
                <a:latin typeface="Arial" pitchFamily="34" charset="0"/>
                <a:cs typeface="Arial" pitchFamily="34" charset="0"/>
              </a:rPr>
              <a:t>Approved for public release; NGAS 16-0337 dated 2/18/16.</a:t>
            </a:r>
            <a:endParaRPr lang="en-US" sz="700" dirty="0">
              <a:latin typeface="Arial" pitchFamily="34" charset="0"/>
              <a:cs typeface="Arial" pitchFamily="34" charset="0"/>
            </a:endParaRPr>
          </a:p>
        </p:txBody>
      </p:sp>
    </p:spTree>
    <p:extLst>
      <p:ext uri="{BB962C8B-B14F-4D97-AF65-F5344CB8AC3E}">
        <p14:creationId xmlns:p14="http://schemas.microsoft.com/office/powerpoint/2010/main" val="234666846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Starshade Contrast with Disturbance</a:t>
            </a:r>
            <a:endParaRPr lang="en-US" dirty="0"/>
          </a:p>
        </p:txBody>
      </p:sp>
      <p:sp>
        <p:nvSpPr>
          <p:cNvPr id="3" name="Content Placeholder 2"/>
          <p:cNvSpPr>
            <a:spLocks noGrp="1"/>
          </p:cNvSpPr>
          <p:nvPr>
            <p:ph idx="1"/>
          </p:nvPr>
        </p:nvSpPr>
        <p:spPr>
          <a:xfrm>
            <a:off x="304800" y="1402080"/>
            <a:ext cx="3830320" cy="4524333"/>
          </a:xfrm>
        </p:spPr>
        <p:txBody>
          <a:bodyPr>
            <a:normAutofit/>
          </a:bodyPr>
          <a:lstStyle/>
          <a:p>
            <a:pPr lvl="0">
              <a:spcBef>
                <a:spcPts val="600"/>
              </a:spcBef>
            </a:pPr>
            <a:r>
              <a:rPr lang="en-US" dirty="0" smtClean="0"/>
              <a:t>The four dynamic modes of the starshade with the biggest contrast impact, with the vertical axis exaggerated by </a:t>
            </a:r>
            <a:r>
              <a:rPr lang="en-US" dirty="0" smtClean="0">
                <a:solidFill>
                  <a:srgbClr val="FF0000"/>
                </a:solidFill>
              </a:rPr>
              <a:t>100x</a:t>
            </a:r>
          </a:p>
          <a:p>
            <a:pPr lvl="0">
              <a:spcBef>
                <a:spcPts val="600"/>
              </a:spcBef>
            </a:pPr>
            <a:r>
              <a:rPr lang="en-US" dirty="0" smtClean="0"/>
              <a:t>The full contrast map for one dynamics mode (mode 2) </a:t>
            </a:r>
          </a:p>
          <a:p>
            <a:pPr>
              <a:spcBef>
                <a:spcPts val="600"/>
              </a:spcBef>
            </a:pPr>
            <a:endParaRPr lang="en-US" dirty="0"/>
          </a:p>
        </p:txBody>
      </p:sp>
      <p:sp>
        <p:nvSpPr>
          <p:cNvPr id="4" name="Slide Number Placeholder 3"/>
          <p:cNvSpPr>
            <a:spLocks noGrp="1"/>
          </p:cNvSpPr>
          <p:nvPr>
            <p:ph type="sldNum" sz="quarter" idx="11"/>
          </p:nvPr>
        </p:nvSpPr>
        <p:spPr/>
        <p:txBody>
          <a:bodyPr/>
          <a:lstStyle/>
          <a:p>
            <a:fld id="{F6EFC63E-F8D9-44BB-A462-AC735E845F95}" type="slidenum">
              <a:rPr lang="en-US" smtClean="0"/>
              <a:pPr/>
              <a:t>32</a:t>
            </a:fld>
            <a:endParaRPr lang="en-US"/>
          </a:p>
        </p:txBody>
      </p:sp>
      <p:pic>
        <p:nvPicPr>
          <p:cNvPr id="13"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114800" y="1310640"/>
            <a:ext cx="4897120" cy="2650704"/>
          </a:xfrm>
          <a:prstGeom prst="rect">
            <a:avLst/>
          </a:prstGeom>
          <a:noFill/>
        </p:spPr>
      </p:pic>
      <p:pic>
        <p:nvPicPr>
          <p:cNvPr id="17" name="Picture 5"/>
          <p:cNvPicPr>
            <a:picLocks noChangeAspect="1" noChangeArrowheads="1"/>
          </p:cNvPicPr>
          <p:nvPr/>
        </p:nvPicPr>
        <p:blipFill>
          <a:blip r:embed="rId4" cstate="print">
            <a:clrChange>
              <a:clrFrom>
                <a:srgbClr val="FFFFFF"/>
              </a:clrFrom>
              <a:clrTo>
                <a:srgbClr val="FFFFFF">
                  <a:alpha val="0"/>
                </a:srgbClr>
              </a:clrTo>
            </a:clrChange>
          </a:blip>
          <a:srcRect r="15858"/>
          <a:stretch>
            <a:fillRect/>
          </a:stretch>
        </p:blipFill>
        <p:spPr bwMode="auto">
          <a:xfrm>
            <a:off x="5684839" y="3610956"/>
            <a:ext cx="2614704" cy="2478280"/>
          </a:xfrm>
          <a:prstGeom prst="rect">
            <a:avLst/>
          </a:prstGeom>
          <a:noFill/>
        </p:spPr>
      </p:pic>
      <p:sp>
        <p:nvSpPr>
          <p:cNvPr id="21" name="Text Box 39"/>
          <p:cNvSpPr txBox="1">
            <a:spLocks noChangeArrowheads="1"/>
          </p:cNvSpPr>
          <p:nvPr/>
        </p:nvSpPr>
        <p:spPr bwMode="auto">
          <a:xfrm>
            <a:off x="674703" y="6175745"/>
            <a:ext cx="7634796" cy="461665"/>
          </a:xfrm>
          <a:prstGeom prst="rect">
            <a:avLst/>
          </a:prstGeom>
          <a:solidFill>
            <a:srgbClr val="002060"/>
          </a:solidFill>
          <a:ln w="9525">
            <a:noFill/>
            <a:miter lim="800000"/>
            <a:headEnd/>
            <a:tailEnd/>
          </a:ln>
          <a:effectLst>
            <a:outerShdw dist="107763" dir="2700000" algn="ctr" rotWithShape="0">
              <a:schemeClr val="bg2">
                <a:alpha val="50000"/>
              </a:schemeClr>
            </a:outerShdw>
          </a:effectLst>
        </p:spPr>
        <p:txBody>
          <a:bodyPr wrap="square">
            <a:spAutoFit/>
          </a:bodyPr>
          <a:lstStyle/>
          <a:p>
            <a:pPr algn="ctr"/>
            <a:r>
              <a:rPr lang="en-US" sz="2400" b="1" dirty="0" smtClean="0">
                <a:solidFill>
                  <a:schemeClr val="bg1"/>
                </a:solidFill>
                <a:latin typeface="Arial" pitchFamily="34" charset="0"/>
              </a:rPr>
              <a:t>Dynamics Do NOT Contribute Significant Error</a:t>
            </a:r>
            <a:endParaRPr lang="en-US" sz="2400" b="1" dirty="0">
              <a:solidFill>
                <a:schemeClr val="bg1"/>
              </a:solidFill>
              <a:latin typeface="Arial" pitchFamily="34" charset="0"/>
            </a:endParaRPr>
          </a:p>
        </p:txBody>
      </p:sp>
      <p:sp>
        <p:nvSpPr>
          <p:cNvPr id="22" name="Rectangle 21"/>
          <p:cNvSpPr/>
          <p:nvPr/>
        </p:nvSpPr>
        <p:spPr>
          <a:xfrm>
            <a:off x="3508038" y="3905599"/>
            <a:ext cx="2201648" cy="2031325"/>
          </a:xfrm>
          <a:prstGeom prst="rect">
            <a:avLst/>
          </a:prstGeom>
        </p:spPr>
        <p:txBody>
          <a:bodyPr wrap="square">
            <a:spAutoFit/>
          </a:bodyPr>
          <a:lstStyle/>
          <a:p>
            <a:pPr lvl="0"/>
            <a:r>
              <a:rPr lang="en-US" dirty="0" smtClean="0"/>
              <a:t>Valleys and tips contribute the most to the contrast loss, seen here as  relatively bright rings, but still below 10</a:t>
            </a:r>
            <a:r>
              <a:rPr lang="en-US" baseline="30000" dirty="0" smtClean="0"/>
              <a:t>-12</a:t>
            </a:r>
            <a:r>
              <a:rPr lang="en-US" dirty="0" smtClean="0"/>
              <a:t>.</a:t>
            </a:r>
          </a:p>
        </p:txBody>
      </p:sp>
      <p:pic>
        <p:nvPicPr>
          <p:cNvPr id="1026" name="Picture 2" descr="\\share01\SP\Snipe-CivilSpace\Civil Space\Space Science Studies\Mission and System Files\New Worlds Observer\2011 IRAD\donovan\dynamics\2011_dynamics_contrast.jpg"/>
          <p:cNvPicPr>
            <a:picLocks noChangeAspect="1" noChangeArrowheads="1"/>
          </p:cNvPicPr>
          <p:nvPr/>
        </p:nvPicPr>
        <p:blipFill>
          <a:blip r:embed="rId5" cstate="print"/>
          <a:srcRect t="1904" r="6759"/>
          <a:stretch>
            <a:fillRect/>
          </a:stretch>
        </p:blipFill>
        <p:spPr bwMode="auto">
          <a:xfrm>
            <a:off x="374878" y="3713864"/>
            <a:ext cx="3108550" cy="2452808"/>
          </a:xfrm>
          <a:prstGeom prst="rect">
            <a:avLst/>
          </a:prstGeom>
          <a:noFill/>
        </p:spPr>
      </p:pic>
      <p:pic>
        <p:nvPicPr>
          <p:cNvPr id="11" name="Picture 8" descr="\\share01\SP\Snipe-CivilSpace\Civil Space\Space Science Studies\Mission and System Files\New Worlds Observer\2011 IRAD\donovan\dynamics\figures\550nm\contrastmap_m11t6_550nm.png"/>
          <p:cNvPicPr>
            <a:picLocks noChangeAspect="1" noChangeArrowheads="1"/>
          </p:cNvPicPr>
          <p:nvPr/>
        </p:nvPicPr>
        <p:blipFill>
          <a:blip r:embed="rId6" cstate="print">
            <a:clrChange>
              <a:clrFrom>
                <a:srgbClr val="FFFFFF"/>
              </a:clrFrom>
              <a:clrTo>
                <a:srgbClr val="FFFFFF">
                  <a:alpha val="0"/>
                </a:srgbClr>
              </a:clrTo>
            </a:clrChange>
          </a:blip>
          <a:srcRect l="17022" t="6667" r="11251" b="10717"/>
          <a:stretch>
            <a:fillRect/>
          </a:stretch>
        </p:blipFill>
        <p:spPr bwMode="auto">
          <a:xfrm>
            <a:off x="6262687" y="3771899"/>
            <a:ext cx="2332025" cy="2014539"/>
          </a:xfrm>
          <a:prstGeom prst="rect">
            <a:avLst/>
          </a:prstGeom>
          <a:noFill/>
        </p:spPr>
      </p:pic>
      <p:sp>
        <p:nvSpPr>
          <p:cNvPr id="14" name="TextBox 13"/>
          <p:cNvSpPr txBox="1"/>
          <p:nvPr/>
        </p:nvSpPr>
        <p:spPr>
          <a:xfrm>
            <a:off x="2414585" y="6665089"/>
            <a:ext cx="4414837" cy="200055"/>
          </a:xfrm>
          <a:prstGeom prst="rect">
            <a:avLst/>
          </a:prstGeom>
          <a:noFill/>
        </p:spPr>
        <p:txBody>
          <a:bodyPr wrap="square" rtlCol="0">
            <a:spAutoFit/>
          </a:bodyPr>
          <a:lstStyle/>
          <a:p>
            <a:pPr algn="ctr"/>
            <a:r>
              <a:rPr lang="en-US" sz="700" dirty="0" smtClean="0">
                <a:latin typeface="Arial" pitchFamily="34" charset="0"/>
                <a:cs typeface="Arial" pitchFamily="34" charset="0"/>
              </a:rPr>
              <a:t>Approved for public release; NGAS 16-0337 dated 2/18/16.</a:t>
            </a:r>
            <a:endParaRPr lang="en-US" sz="700" dirty="0">
              <a:latin typeface="Arial" pitchFamily="34" charset="0"/>
              <a:cs typeface="Arial" pitchFamily="34" charset="0"/>
            </a:endParaRPr>
          </a:p>
        </p:txBody>
      </p:sp>
    </p:spTree>
    <p:extLst>
      <p:ext uri="{BB962C8B-B14F-4D97-AF65-F5344CB8AC3E}">
        <p14:creationId xmlns:p14="http://schemas.microsoft.com/office/powerpoint/2010/main" val="427567816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Starshade Contrast Due to CTE</a:t>
            </a:r>
            <a:endParaRPr lang="en-US" dirty="0"/>
          </a:p>
        </p:txBody>
      </p:sp>
      <p:sp>
        <p:nvSpPr>
          <p:cNvPr id="4" name="Slide Number Placeholder 3"/>
          <p:cNvSpPr>
            <a:spLocks noGrp="1"/>
          </p:cNvSpPr>
          <p:nvPr>
            <p:ph type="sldNum" sz="quarter" idx="11"/>
          </p:nvPr>
        </p:nvSpPr>
        <p:spPr/>
        <p:txBody>
          <a:bodyPr/>
          <a:lstStyle/>
          <a:p>
            <a:fld id="{F6EFC63E-F8D9-44BB-A462-AC735E845F95}" type="slidenum">
              <a:rPr lang="en-US" smtClean="0"/>
              <a:pPr/>
              <a:t>33</a:t>
            </a:fld>
            <a:endParaRPr lang="en-US"/>
          </a:p>
        </p:txBody>
      </p:sp>
      <p:pic>
        <p:nvPicPr>
          <p:cNvPr id="17" name="Content Placeholder 5" descr="5deg-EOL-displacement.jpg"/>
          <p:cNvPicPr>
            <a:picLocks noChangeAspect="1"/>
          </p:cNvPicPr>
          <p:nvPr/>
        </p:nvPicPr>
        <p:blipFill>
          <a:blip r:embed="rId3" cstate="print"/>
          <a:srcRect l="20282" t="18726" r="32451"/>
          <a:stretch>
            <a:fillRect/>
          </a:stretch>
        </p:blipFill>
        <p:spPr bwMode="auto">
          <a:xfrm>
            <a:off x="3366892" y="1686560"/>
            <a:ext cx="2458030" cy="2288858"/>
          </a:xfrm>
          <a:prstGeom prst="rect">
            <a:avLst/>
          </a:prstGeom>
          <a:noFill/>
          <a:ln w="9525">
            <a:noFill/>
            <a:miter lim="800000"/>
            <a:headEnd/>
            <a:tailEnd/>
          </a:ln>
        </p:spPr>
      </p:pic>
      <p:pic>
        <p:nvPicPr>
          <p:cNvPr id="18" name="Picture 2" descr="\\share01\SP\Snipe-CivilSpace\Civil Space\Space Science Studies\Mission and System Files\New Worlds Observer\2011 IRAD\donovan\thermal\figures\contrastmap_EOL5deg_550nm.png"/>
          <p:cNvPicPr>
            <a:picLocks noChangeAspect="1" noChangeArrowheads="1"/>
          </p:cNvPicPr>
          <p:nvPr/>
        </p:nvPicPr>
        <p:blipFill>
          <a:blip r:embed="rId4" cstate="print"/>
          <a:srcRect l="8751" t="6667" r="11251" b="5000"/>
          <a:stretch>
            <a:fillRect/>
          </a:stretch>
        </p:blipFill>
        <p:spPr bwMode="auto">
          <a:xfrm>
            <a:off x="5858640" y="1920240"/>
            <a:ext cx="2555282" cy="2116138"/>
          </a:xfrm>
          <a:prstGeom prst="rect">
            <a:avLst/>
          </a:prstGeom>
          <a:noFill/>
          <a:ln w="9525">
            <a:noFill/>
            <a:miter lim="800000"/>
            <a:headEnd/>
            <a:tailEnd/>
          </a:ln>
        </p:spPr>
      </p:pic>
      <p:pic>
        <p:nvPicPr>
          <p:cNvPr id="19" name="Picture 3"/>
          <p:cNvPicPr>
            <a:picLocks noChangeAspect="1" noChangeArrowheads="1"/>
          </p:cNvPicPr>
          <p:nvPr/>
        </p:nvPicPr>
        <p:blipFill>
          <a:blip r:embed="rId5" cstate="print"/>
          <a:srcRect t="3363" r="2927" b="3363"/>
          <a:stretch>
            <a:fillRect/>
          </a:stretch>
        </p:blipFill>
        <p:spPr bwMode="auto">
          <a:xfrm>
            <a:off x="562873" y="1574799"/>
            <a:ext cx="2956153" cy="2472415"/>
          </a:xfrm>
          <a:prstGeom prst="rect">
            <a:avLst/>
          </a:prstGeom>
          <a:noFill/>
          <a:ln w="9525">
            <a:noFill/>
            <a:miter lim="800000"/>
            <a:headEnd/>
            <a:tailEnd/>
          </a:ln>
        </p:spPr>
      </p:pic>
      <p:graphicFrame>
        <p:nvGraphicFramePr>
          <p:cNvPr id="22" name="Content Placeholder 4"/>
          <p:cNvGraphicFramePr>
            <a:graphicFrameLocks/>
          </p:cNvGraphicFramePr>
          <p:nvPr/>
        </p:nvGraphicFramePr>
        <p:xfrm>
          <a:off x="1016001" y="4282123"/>
          <a:ext cx="7426961" cy="1734820"/>
        </p:xfrm>
        <a:graphic>
          <a:graphicData uri="http://schemas.openxmlformats.org/drawingml/2006/table">
            <a:tbl>
              <a:tblPr/>
              <a:tblGrid>
                <a:gridCol w="1107439"/>
                <a:gridCol w="1371600"/>
                <a:gridCol w="1442720"/>
                <a:gridCol w="1079176"/>
                <a:gridCol w="1213013"/>
                <a:gridCol w="1213013"/>
              </a:tblGrid>
              <a:tr h="668046">
                <a:tc>
                  <a:txBody>
                    <a:bodyPr/>
                    <a:lstStyle/>
                    <a:p>
                      <a:pPr marL="0" marR="0" algn="ctr">
                        <a:lnSpc>
                          <a:spcPct val="100000"/>
                        </a:lnSpc>
                        <a:spcBef>
                          <a:spcPts val="0"/>
                        </a:spcBef>
                        <a:spcAft>
                          <a:spcPts val="0"/>
                        </a:spcAft>
                      </a:pPr>
                      <a:r>
                        <a:rPr lang="en-US" sz="1600" dirty="0">
                          <a:latin typeface="Arial"/>
                          <a:ea typeface="Times New Roman"/>
                          <a:cs typeface="Times New Roman"/>
                        </a:rPr>
                        <a:t>Case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600" dirty="0" smtClean="0">
                          <a:latin typeface="+mn-lt"/>
                          <a:ea typeface="Times New Roman"/>
                          <a:cs typeface="Times New Roman"/>
                        </a:rPr>
                        <a:t>RMS motion   </a:t>
                      </a:r>
                    </a:p>
                    <a:p>
                      <a:pPr marL="0" marR="0" algn="ctr">
                        <a:lnSpc>
                          <a:spcPct val="100000"/>
                        </a:lnSpc>
                        <a:spcBef>
                          <a:spcPts val="0"/>
                        </a:spcBef>
                        <a:spcAft>
                          <a:spcPts val="0"/>
                        </a:spcAft>
                      </a:pPr>
                      <a:r>
                        <a:rPr lang="en-US" sz="1600" dirty="0" smtClean="0">
                          <a:latin typeface="+mn-lt"/>
                          <a:ea typeface="Times New Roman"/>
                          <a:cs typeface="Times New Roman"/>
                        </a:rPr>
                        <a:t>in plane (mm)</a:t>
                      </a:r>
                      <a:endParaRPr lang="en-US" sz="1600" dirty="0">
                        <a:latin typeface="+mn-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600" dirty="0" smtClean="0">
                          <a:latin typeface="+mn-lt"/>
                          <a:ea typeface="Times New Roman"/>
                          <a:cs typeface="Times New Roman"/>
                        </a:rPr>
                        <a:t>RMS motion </a:t>
                      </a:r>
                    </a:p>
                    <a:p>
                      <a:pPr marL="0" marR="0" algn="ctr">
                        <a:lnSpc>
                          <a:spcPct val="100000"/>
                        </a:lnSpc>
                        <a:spcBef>
                          <a:spcPts val="0"/>
                        </a:spcBef>
                        <a:spcAft>
                          <a:spcPts val="0"/>
                        </a:spcAft>
                      </a:pPr>
                      <a:r>
                        <a:rPr lang="en-US" sz="1600" dirty="0" smtClean="0">
                          <a:latin typeface="+mn-lt"/>
                          <a:ea typeface="Times New Roman"/>
                          <a:cs typeface="Times New Roman"/>
                        </a:rPr>
                        <a:t>out of plane (mm)</a:t>
                      </a:r>
                      <a:endParaRPr lang="en-US" sz="1600" dirty="0">
                        <a:latin typeface="+mn-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600" dirty="0">
                          <a:latin typeface="Arial"/>
                          <a:ea typeface="Times New Roman"/>
                          <a:cs typeface="Times New Roman"/>
                        </a:rPr>
                        <a:t>Max </a:t>
                      </a:r>
                      <a:r>
                        <a:rPr lang="en-US" sz="1600" dirty="0" smtClean="0">
                          <a:latin typeface="Arial"/>
                          <a:ea typeface="Times New Roman"/>
                          <a:cs typeface="Times New Roman"/>
                        </a:rPr>
                        <a:t>contrast</a:t>
                      </a:r>
                    </a:p>
                    <a:p>
                      <a:pPr marL="0" marR="0" algn="ctr">
                        <a:lnSpc>
                          <a:spcPct val="100000"/>
                        </a:lnSpc>
                        <a:spcBef>
                          <a:spcPts val="0"/>
                        </a:spcBef>
                        <a:spcAft>
                          <a:spcPts val="0"/>
                        </a:spcAft>
                      </a:pPr>
                      <a:r>
                        <a:rPr lang="en-US" sz="1600" dirty="0" smtClean="0">
                          <a:latin typeface="Arial"/>
                          <a:ea typeface="Times New Roman"/>
                          <a:cs typeface="Times New Roman"/>
                        </a:rPr>
                        <a:t>0.3</a:t>
                      </a:r>
                      <a:r>
                        <a:rPr lang="el-GR" sz="1600" dirty="0" smtClean="0">
                          <a:latin typeface="Arial"/>
                          <a:ea typeface="Times New Roman"/>
                          <a:cs typeface="Times New Roman"/>
                        </a:rPr>
                        <a:t>μ</a:t>
                      </a:r>
                      <a:r>
                        <a:rPr lang="en-US" sz="1600" dirty="0" smtClean="0">
                          <a:latin typeface="Arial"/>
                          <a:ea typeface="Times New Roman"/>
                          <a:cs typeface="Times New Roman"/>
                        </a:rPr>
                        <a:t>m</a:t>
                      </a:r>
                      <a:endParaRPr lang="en-US" sz="16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600" dirty="0">
                          <a:latin typeface="Arial"/>
                          <a:ea typeface="Times New Roman"/>
                          <a:cs typeface="Times New Roman"/>
                        </a:rPr>
                        <a:t>Max </a:t>
                      </a:r>
                      <a:r>
                        <a:rPr lang="en-US" sz="1600" dirty="0" smtClean="0">
                          <a:latin typeface="Arial"/>
                          <a:ea typeface="Times New Roman"/>
                          <a:cs typeface="Times New Roman"/>
                        </a:rPr>
                        <a:t>contrast</a:t>
                      </a:r>
                    </a:p>
                    <a:p>
                      <a:pPr marL="0" marR="0" algn="ctr">
                        <a:lnSpc>
                          <a:spcPct val="100000"/>
                        </a:lnSpc>
                        <a:spcBef>
                          <a:spcPts val="0"/>
                        </a:spcBef>
                        <a:spcAft>
                          <a:spcPts val="0"/>
                        </a:spcAft>
                      </a:pPr>
                      <a:r>
                        <a:rPr lang="en-US" sz="1600" dirty="0" smtClean="0">
                          <a:latin typeface="Arial"/>
                          <a:ea typeface="Times New Roman"/>
                          <a:cs typeface="Times New Roman"/>
                        </a:rPr>
                        <a:t>0.55</a:t>
                      </a:r>
                      <a:r>
                        <a:rPr lang="el-GR" sz="1600" dirty="0" smtClean="0">
                          <a:latin typeface="+mn-lt"/>
                          <a:ea typeface="Times New Roman"/>
                          <a:cs typeface="Times New Roman"/>
                        </a:rPr>
                        <a:t>μ</a:t>
                      </a:r>
                      <a:r>
                        <a:rPr lang="en-US" sz="1600" dirty="0" smtClean="0">
                          <a:latin typeface="Arial"/>
                          <a:ea typeface="Times New Roman"/>
                          <a:cs typeface="Times New Roman"/>
                        </a:rPr>
                        <a:t>m</a:t>
                      </a:r>
                      <a:endParaRPr lang="en-US" sz="16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600" dirty="0">
                          <a:latin typeface="Arial"/>
                          <a:ea typeface="Times New Roman"/>
                          <a:cs typeface="Times New Roman"/>
                        </a:rPr>
                        <a:t>Max </a:t>
                      </a:r>
                      <a:r>
                        <a:rPr lang="en-US" sz="1600" dirty="0" smtClean="0">
                          <a:latin typeface="Arial"/>
                          <a:ea typeface="Times New Roman"/>
                          <a:cs typeface="Times New Roman"/>
                        </a:rPr>
                        <a:t>contrast</a:t>
                      </a:r>
                    </a:p>
                    <a:p>
                      <a:pPr marL="0" marR="0" algn="ctr">
                        <a:lnSpc>
                          <a:spcPct val="100000"/>
                        </a:lnSpc>
                        <a:spcBef>
                          <a:spcPts val="0"/>
                        </a:spcBef>
                        <a:spcAft>
                          <a:spcPts val="0"/>
                        </a:spcAft>
                      </a:pPr>
                      <a:r>
                        <a:rPr lang="en-US" sz="1600" dirty="0" smtClean="0">
                          <a:latin typeface="Arial"/>
                          <a:ea typeface="Times New Roman"/>
                          <a:cs typeface="Times New Roman"/>
                        </a:rPr>
                        <a:t>0.8</a:t>
                      </a:r>
                      <a:r>
                        <a:rPr lang="el-GR" sz="1600" dirty="0" smtClean="0">
                          <a:latin typeface="+mn-lt"/>
                          <a:ea typeface="Times New Roman"/>
                          <a:cs typeface="Times New Roman"/>
                        </a:rPr>
                        <a:t>μ</a:t>
                      </a:r>
                      <a:r>
                        <a:rPr lang="en-US" sz="1600" dirty="0" smtClean="0">
                          <a:latin typeface="Arial"/>
                          <a:ea typeface="Times New Roman"/>
                          <a:cs typeface="Times New Roman"/>
                        </a:rPr>
                        <a:t>m</a:t>
                      </a:r>
                      <a:endParaRPr lang="en-US" sz="16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86364">
                <a:tc>
                  <a:txBody>
                    <a:bodyPr/>
                    <a:lstStyle/>
                    <a:p>
                      <a:pPr marL="0" marR="0" algn="ctr">
                        <a:lnSpc>
                          <a:spcPct val="100000"/>
                        </a:lnSpc>
                        <a:spcBef>
                          <a:spcPts val="0"/>
                        </a:spcBef>
                        <a:spcAft>
                          <a:spcPts val="0"/>
                        </a:spcAft>
                      </a:pPr>
                      <a:r>
                        <a:rPr lang="en-US" sz="1600" dirty="0">
                          <a:latin typeface="Arial"/>
                          <a:ea typeface="Times New Roman"/>
                          <a:cs typeface="Times New Roman"/>
                        </a:rPr>
                        <a:t>5° BOL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600" dirty="0" smtClean="0">
                          <a:latin typeface="Arial"/>
                          <a:ea typeface="Times New Roman"/>
                          <a:cs typeface="Times New Roman"/>
                        </a:rPr>
                        <a:t>1.2</a:t>
                      </a:r>
                      <a:endParaRPr lang="en-US" sz="16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600" dirty="0" smtClean="0">
                          <a:latin typeface="Arial"/>
                          <a:ea typeface="Times New Roman"/>
                          <a:cs typeface="Times New Roman"/>
                        </a:rPr>
                        <a:t>22</a:t>
                      </a:r>
                      <a:endParaRPr lang="en-US" sz="16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600" dirty="0" smtClean="0">
                          <a:latin typeface="+mn-lt"/>
                          <a:ea typeface="Times New Roman"/>
                          <a:cs typeface="Times New Roman"/>
                        </a:rPr>
                        <a:t>1x10</a:t>
                      </a:r>
                      <a:r>
                        <a:rPr lang="en-US" sz="1600" baseline="30000" dirty="0" smtClean="0">
                          <a:latin typeface="+mn-lt"/>
                          <a:ea typeface="Times New Roman"/>
                          <a:cs typeface="Times New Roman"/>
                        </a:rPr>
                        <a:t>-11</a:t>
                      </a:r>
                      <a:endParaRPr lang="en-US" sz="1600" baseline="300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600" dirty="0" smtClean="0">
                          <a:latin typeface="+mn-lt"/>
                          <a:ea typeface="Times New Roman"/>
                          <a:cs typeface="Times New Roman"/>
                        </a:rPr>
                        <a:t>1x10</a:t>
                      </a:r>
                      <a:r>
                        <a:rPr lang="en-US" sz="1600" baseline="30000" dirty="0" smtClean="0">
                          <a:latin typeface="+mn-lt"/>
                          <a:ea typeface="Times New Roman"/>
                          <a:cs typeface="Times New Roman"/>
                        </a:rPr>
                        <a:t>-11</a:t>
                      </a:r>
                      <a:endParaRPr lang="en-US" sz="1600" baseline="300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600" dirty="0" smtClean="0">
                          <a:latin typeface="+mn-lt"/>
                          <a:ea typeface="Times New Roman"/>
                          <a:cs typeface="Times New Roman"/>
                        </a:rPr>
                        <a:t>1x10</a:t>
                      </a:r>
                      <a:r>
                        <a:rPr lang="en-US" sz="1600" baseline="30000" dirty="0" smtClean="0">
                          <a:latin typeface="+mn-lt"/>
                          <a:ea typeface="Times New Roman"/>
                          <a:cs typeface="Times New Roman"/>
                        </a:rPr>
                        <a:t>-11</a:t>
                      </a:r>
                      <a:endParaRPr lang="en-US" sz="1600" baseline="300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71780">
                <a:tc>
                  <a:txBody>
                    <a:bodyPr/>
                    <a:lstStyle/>
                    <a:p>
                      <a:pPr marL="0" marR="0" algn="ctr">
                        <a:lnSpc>
                          <a:spcPct val="100000"/>
                        </a:lnSpc>
                        <a:spcBef>
                          <a:spcPts val="0"/>
                        </a:spcBef>
                        <a:spcAft>
                          <a:spcPts val="0"/>
                        </a:spcAft>
                      </a:pPr>
                      <a:r>
                        <a:rPr lang="en-US" sz="1600" dirty="0">
                          <a:latin typeface="Arial"/>
                          <a:ea typeface="Times New Roman"/>
                          <a:cs typeface="Times New Roman"/>
                        </a:rPr>
                        <a:t>45° BOL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600" dirty="0" smtClean="0">
                          <a:latin typeface="Arial"/>
                          <a:ea typeface="Times New Roman"/>
                          <a:cs typeface="Times New Roman"/>
                        </a:rPr>
                        <a:t>0.87</a:t>
                      </a:r>
                      <a:endParaRPr lang="en-US" sz="16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600" dirty="0" smtClean="0">
                          <a:latin typeface="Arial"/>
                          <a:ea typeface="Times New Roman"/>
                          <a:cs typeface="Times New Roman"/>
                        </a:rPr>
                        <a:t>17</a:t>
                      </a:r>
                      <a:endParaRPr lang="en-US" sz="16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600" dirty="0" smtClean="0">
                          <a:latin typeface="+mn-lt"/>
                          <a:ea typeface="Times New Roman"/>
                          <a:cs typeface="Times New Roman"/>
                        </a:rPr>
                        <a:t>4x10</a:t>
                      </a:r>
                      <a:r>
                        <a:rPr lang="en-US" sz="1600" baseline="30000" dirty="0" smtClean="0">
                          <a:latin typeface="+mn-lt"/>
                          <a:ea typeface="Times New Roman"/>
                          <a:cs typeface="Times New Roman"/>
                        </a:rPr>
                        <a:t>-12</a:t>
                      </a:r>
                      <a:endParaRPr lang="en-US" sz="1600" baseline="300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600" dirty="0" smtClean="0">
                          <a:latin typeface="+mn-lt"/>
                          <a:ea typeface="Times New Roman"/>
                          <a:cs typeface="Times New Roman"/>
                        </a:rPr>
                        <a:t>5x10</a:t>
                      </a:r>
                      <a:r>
                        <a:rPr lang="en-US" sz="1600" baseline="30000" dirty="0" smtClean="0">
                          <a:latin typeface="+mn-lt"/>
                          <a:ea typeface="Times New Roman"/>
                          <a:cs typeface="Times New Roman"/>
                        </a:rPr>
                        <a:t>-12</a:t>
                      </a:r>
                      <a:endParaRPr lang="en-US" sz="1600" baseline="300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600" dirty="0" smtClean="0">
                          <a:latin typeface="+mn-lt"/>
                          <a:ea typeface="Times New Roman"/>
                          <a:cs typeface="Times New Roman"/>
                        </a:rPr>
                        <a:t>1x10</a:t>
                      </a:r>
                      <a:r>
                        <a:rPr lang="en-US" sz="1600" baseline="30000" dirty="0" smtClean="0">
                          <a:latin typeface="+mn-lt"/>
                          <a:ea typeface="Times New Roman"/>
                          <a:cs typeface="Times New Roman"/>
                        </a:rPr>
                        <a:t>-11</a:t>
                      </a:r>
                      <a:endParaRPr lang="en-US" sz="1600" baseline="300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86364">
                <a:tc>
                  <a:txBody>
                    <a:bodyPr/>
                    <a:lstStyle/>
                    <a:p>
                      <a:pPr marL="0" marR="0" algn="ctr">
                        <a:lnSpc>
                          <a:spcPct val="100000"/>
                        </a:lnSpc>
                        <a:spcBef>
                          <a:spcPts val="0"/>
                        </a:spcBef>
                        <a:spcAft>
                          <a:spcPts val="0"/>
                        </a:spcAft>
                      </a:pPr>
                      <a:r>
                        <a:rPr lang="en-US" sz="1600" dirty="0">
                          <a:latin typeface="Arial"/>
                          <a:ea typeface="Times New Roman"/>
                          <a:cs typeface="Times New Roman"/>
                        </a:rPr>
                        <a:t>5° EOL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600" dirty="0" smtClean="0">
                          <a:latin typeface="Arial"/>
                          <a:ea typeface="Times New Roman"/>
                          <a:cs typeface="Times New Roman"/>
                        </a:rPr>
                        <a:t>1.2</a:t>
                      </a:r>
                      <a:endParaRPr lang="en-US" sz="16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600" dirty="0" smtClean="0">
                          <a:latin typeface="Arial"/>
                          <a:ea typeface="Times New Roman"/>
                          <a:cs typeface="Times New Roman"/>
                        </a:rPr>
                        <a:t>22</a:t>
                      </a:r>
                      <a:endParaRPr lang="en-US" sz="16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600" dirty="0" smtClean="0">
                          <a:latin typeface="+mn-lt"/>
                          <a:ea typeface="Times New Roman"/>
                          <a:cs typeface="Times New Roman"/>
                        </a:rPr>
                        <a:t>1x10</a:t>
                      </a:r>
                      <a:r>
                        <a:rPr lang="en-US" sz="1600" baseline="30000" dirty="0" smtClean="0">
                          <a:latin typeface="+mn-lt"/>
                          <a:ea typeface="Times New Roman"/>
                          <a:cs typeface="Times New Roman"/>
                        </a:rPr>
                        <a:t>-11</a:t>
                      </a:r>
                      <a:endParaRPr lang="en-US" sz="1600" baseline="300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600" dirty="0" smtClean="0">
                          <a:latin typeface="+mn-lt"/>
                          <a:ea typeface="Times New Roman"/>
                          <a:cs typeface="Times New Roman"/>
                        </a:rPr>
                        <a:t>1x10</a:t>
                      </a:r>
                      <a:r>
                        <a:rPr lang="en-US" sz="1600" baseline="30000" dirty="0" smtClean="0">
                          <a:latin typeface="+mn-lt"/>
                          <a:ea typeface="Times New Roman"/>
                          <a:cs typeface="Times New Roman"/>
                        </a:rPr>
                        <a:t>-11</a:t>
                      </a:r>
                      <a:endParaRPr lang="en-US" sz="1600" baseline="300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600" dirty="0" smtClean="0">
                          <a:latin typeface="+mn-lt"/>
                          <a:ea typeface="Times New Roman"/>
                          <a:cs typeface="Times New Roman"/>
                        </a:rPr>
                        <a:t>1x10</a:t>
                      </a:r>
                      <a:r>
                        <a:rPr lang="en-US" sz="1600" baseline="30000" dirty="0" smtClean="0">
                          <a:latin typeface="+mn-lt"/>
                          <a:ea typeface="Times New Roman"/>
                          <a:cs typeface="Times New Roman"/>
                        </a:rPr>
                        <a:t>-11</a:t>
                      </a:r>
                      <a:endParaRPr lang="en-US" sz="1600" baseline="300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86364">
                <a:tc>
                  <a:txBody>
                    <a:bodyPr/>
                    <a:lstStyle/>
                    <a:p>
                      <a:pPr marL="0" marR="0" algn="ctr">
                        <a:lnSpc>
                          <a:spcPct val="100000"/>
                        </a:lnSpc>
                        <a:spcBef>
                          <a:spcPts val="0"/>
                        </a:spcBef>
                        <a:spcAft>
                          <a:spcPts val="0"/>
                        </a:spcAft>
                      </a:pPr>
                      <a:r>
                        <a:rPr lang="en-US" sz="1600" dirty="0">
                          <a:latin typeface="Arial"/>
                          <a:ea typeface="Times New Roman"/>
                          <a:cs typeface="Times New Roman"/>
                        </a:rPr>
                        <a:t>45° EOL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600" dirty="0" smtClean="0">
                          <a:latin typeface="Arial"/>
                          <a:ea typeface="Times New Roman"/>
                          <a:cs typeface="Times New Roman"/>
                        </a:rPr>
                        <a:t>0.80</a:t>
                      </a:r>
                      <a:endParaRPr lang="en-US" sz="16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600" dirty="0" smtClean="0">
                          <a:latin typeface="Arial"/>
                          <a:ea typeface="Times New Roman"/>
                          <a:cs typeface="Times New Roman"/>
                        </a:rPr>
                        <a:t>17</a:t>
                      </a:r>
                      <a:endParaRPr lang="en-US" sz="16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600" dirty="0" smtClean="0">
                          <a:latin typeface="+mn-lt"/>
                          <a:ea typeface="Times New Roman"/>
                          <a:cs typeface="Times New Roman"/>
                        </a:rPr>
                        <a:t>3x10</a:t>
                      </a:r>
                      <a:r>
                        <a:rPr lang="en-US" sz="1600" baseline="30000" dirty="0" smtClean="0">
                          <a:latin typeface="+mn-lt"/>
                          <a:ea typeface="Times New Roman"/>
                          <a:cs typeface="Times New Roman"/>
                        </a:rPr>
                        <a:t>-12</a:t>
                      </a:r>
                      <a:endParaRPr lang="en-US" sz="1600" baseline="300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600" dirty="0" smtClean="0">
                          <a:latin typeface="+mn-lt"/>
                          <a:ea typeface="Times New Roman"/>
                          <a:cs typeface="Times New Roman"/>
                        </a:rPr>
                        <a:t>4x10</a:t>
                      </a:r>
                      <a:r>
                        <a:rPr lang="en-US" sz="1600" baseline="30000" dirty="0" smtClean="0">
                          <a:latin typeface="+mn-lt"/>
                          <a:ea typeface="Times New Roman"/>
                          <a:cs typeface="Times New Roman"/>
                        </a:rPr>
                        <a:t>-12</a:t>
                      </a:r>
                      <a:endParaRPr lang="en-US" sz="1600" baseline="300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600" dirty="0" smtClean="0">
                          <a:latin typeface="+mn-lt"/>
                          <a:ea typeface="Times New Roman"/>
                          <a:cs typeface="Times New Roman"/>
                        </a:rPr>
                        <a:t>1x10</a:t>
                      </a:r>
                      <a:r>
                        <a:rPr lang="en-US" sz="1600" baseline="30000" dirty="0" smtClean="0">
                          <a:latin typeface="+mn-lt"/>
                          <a:ea typeface="Times New Roman"/>
                          <a:cs typeface="Times New Roman"/>
                        </a:rPr>
                        <a:t>-11</a:t>
                      </a:r>
                      <a:endParaRPr lang="en-US" sz="1600" baseline="3000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
        <p:nvSpPr>
          <p:cNvPr id="10" name="Rectangle 9"/>
          <p:cNvSpPr/>
          <p:nvPr/>
        </p:nvSpPr>
        <p:spPr>
          <a:xfrm rot="16200000">
            <a:off x="-685438" y="2539484"/>
            <a:ext cx="1968809" cy="369332"/>
          </a:xfrm>
          <a:prstGeom prst="rect">
            <a:avLst/>
          </a:prstGeom>
        </p:spPr>
        <p:txBody>
          <a:bodyPr wrap="none">
            <a:spAutoFit/>
          </a:bodyPr>
          <a:lstStyle/>
          <a:p>
            <a:r>
              <a:rPr lang="en-US" dirty="0" smtClean="0"/>
              <a:t>5</a:t>
            </a:r>
            <a:r>
              <a:rPr lang="en-US" dirty="0" smtClean="0">
                <a:latin typeface="Arial"/>
                <a:ea typeface="Times New Roman"/>
                <a:cs typeface="Times New Roman"/>
              </a:rPr>
              <a:t>°</a:t>
            </a:r>
            <a:r>
              <a:rPr lang="en-US" dirty="0" smtClean="0"/>
              <a:t> Sun, EOL Case</a:t>
            </a:r>
            <a:endParaRPr lang="en-US" dirty="0"/>
          </a:p>
        </p:txBody>
      </p:sp>
      <p:sp>
        <p:nvSpPr>
          <p:cNvPr id="11" name="Text Box 39"/>
          <p:cNvSpPr txBox="1">
            <a:spLocks noChangeArrowheads="1"/>
          </p:cNvSpPr>
          <p:nvPr/>
        </p:nvSpPr>
        <p:spPr bwMode="auto">
          <a:xfrm>
            <a:off x="674703" y="6175745"/>
            <a:ext cx="7634796" cy="461665"/>
          </a:xfrm>
          <a:prstGeom prst="rect">
            <a:avLst/>
          </a:prstGeom>
          <a:solidFill>
            <a:srgbClr val="002060"/>
          </a:solidFill>
          <a:ln w="9525">
            <a:noFill/>
            <a:miter lim="800000"/>
            <a:headEnd/>
            <a:tailEnd/>
          </a:ln>
          <a:effectLst>
            <a:outerShdw dist="107763" dir="2700000" algn="ctr" rotWithShape="0">
              <a:schemeClr val="bg2">
                <a:alpha val="50000"/>
              </a:schemeClr>
            </a:outerShdw>
          </a:effectLst>
        </p:spPr>
        <p:txBody>
          <a:bodyPr wrap="square">
            <a:spAutoFit/>
          </a:bodyPr>
          <a:lstStyle/>
          <a:p>
            <a:pPr algn="ctr"/>
            <a:r>
              <a:rPr lang="en-US" sz="2400" b="1" dirty="0" smtClean="0">
                <a:solidFill>
                  <a:schemeClr val="bg1"/>
                </a:solidFill>
                <a:latin typeface="Arial" pitchFamily="34" charset="0"/>
              </a:rPr>
              <a:t>Thermal Expansion May be a Source of Errors</a:t>
            </a:r>
            <a:endParaRPr lang="en-US" sz="2400" b="1" dirty="0">
              <a:solidFill>
                <a:schemeClr val="bg1"/>
              </a:solidFill>
              <a:latin typeface="Arial" pitchFamily="34" charset="0"/>
            </a:endParaRPr>
          </a:p>
        </p:txBody>
      </p:sp>
      <p:sp>
        <p:nvSpPr>
          <p:cNvPr id="12" name="Rectangle 11"/>
          <p:cNvSpPr/>
          <p:nvPr/>
        </p:nvSpPr>
        <p:spPr>
          <a:xfrm>
            <a:off x="1028617" y="1074600"/>
            <a:ext cx="2192109" cy="369332"/>
          </a:xfrm>
          <a:prstGeom prst="rect">
            <a:avLst/>
          </a:prstGeom>
        </p:spPr>
        <p:txBody>
          <a:bodyPr wrap="square" anchor="t" anchorCtr="0">
            <a:spAutoFit/>
          </a:bodyPr>
          <a:lstStyle/>
          <a:p>
            <a:pPr algn="ctr" defTabSz="4702374"/>
            <a:r>
              <a:rPr lang="en-US" kern="0" dirty="0" smtClean="0">
                <a:latin typeface="+mn-lt"/>
                <a:ea typeface="+mj-ea"/>
                <a:cs typeface="+mj-cs"/>
              </a:rPr>
              <a:t>Temperature in °C</a:t>
            </a:r>
          </a:p>
        </p:txBody>
      </p:sp>
      <p:sp>
        <p:nvSpPr>
          <p:cNvPr id="13" name="Title 1"/>
          <p:cNvSpPr txBox="1">
            <a:spLocks/>
          </p:cNvSpPr>
          <p:nvPr/>
        </p:nvSpPr>
        <p:spPr bwMode="auto">
          <a:xfrm>
            <a:off x="3501660" y="1074600"/>
            <a:ext cx="2249259" cy="7315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4702374" rtl="0" eaLnBrk="0" fontAlgn="base" latinLnBrk="0" hangingPunct="0">
              <a:lnSpc>
                <a:spcPct val="100000"/>
              </a:lnSpc>
              <a:spcBef>
                <a:spcPct val="0"/>
              </a:spcBef>
              <a:spcAft>
                <a:spcPct val="0"/>
              </a:spcAft>
              <a:buClrTx/>
              <a:buSzTx/>
              <a:buFontTx/>
              <a:buNone/>
              <a:tabLst/>
              <a:defRPr/>
            </a:pPr>
            <a:r>
              <a:rPr kumimoji="0" lang="en-US" i="0" u="none" strike="noStrike" kern="0" cap="none" spc="0" normalizeH="0" baseline="0" noProof="0" dirty="0" smtClean="0">
                <a:ln>
                  <a:noFill/>
                </a:ln>
                <a:effectLst/>
                <a:uLnTx/>
                <a:uFillTx/>
                <a:latin typeface="+mn-lt"/>
                <a:ea typeface="+mj-ea"/>
                <a:cs typeface="+mj-cs"/>
              </a:rPr>
              <a:t>Displacement </a:t>
            </a:r>
          </a:p>
          <a:p>
            <a:pPr marL="0" marR="0" lvl="0" indent="0" algn="ctr" defTabSz="4702374" rtl="0" eaLnBrk="0" fontAlgn="base" latinLnBrk="0" hangingPunct="0">
              <a:lnSpc>
                <a:spcPct val="100000"/>
              </a:lnSpc>
              <a:spcBef>
                <a:spcPct val="0"/>
              </a:spcBef>
              <a:spcAft>
                <a:spcPct val="0"/>
              </a:spcAft>
              <a:buClrTx/>
              <a:buSzTx/>
              <a:buFontTx/>
              <a:buNone/>
              <a:tabLst/>
              <a:defRPr/>
            </a:pPr>
            <a:r>
              <a:rPr kumimoji="0" lang="en-US" i="0" u="none" strike="noStrike" kern="0" cap="none" spc="0" normalizeH="0" baseline="0" noProof="0" dirty="0" smtClean="0">
                <a:ln>
                  <a:noFill/>
                </a:ln>
                <a:effectLst/>
                <a:uLnTx/>
                <a:uFillTx/>
                <a:latin typeface="+mn-lt"/>
                <a:ea typeface="+mj-ea"/>
                <a:cs typeface="+mj-cs"/>
              </a:rPr>
              <a:t>in meters</a:t>
            </a:r>
          </a:p>
        </p:txBody>
      </p:sp>
      <p:sp>
        <p:nvSpPr>
          <p:cNvPr id="14" name="Title 1"/>
          <p:cNvSpPr txBox="1">
            <a:spLocks/>
          </p:cNvSpPr>
          <p:nvPr/>
        </p:nvSpPr>
        <p:spPr bwMode="auto">
          <a:xfrm>
            <a:off x="6118152" y="1074600"/>
            <a:ext cx="2192108" cy="7315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4702374" rtl="0" eaLnBrk="0" fontAlgn="base" latinLnBrk="0" hangingPunct="0">
              <a:lnSpc>
                <a:spcPct val="100000"/>
              </a:lnSpc>
              <a:spcBef>
                <a:spcPct val="0"/>
              </a:spcBef>
              <a:spcAft>
                <a:spcPct val="0"/>
              </a:spcAft>
              <a:buClrTx/>
              <a:buSzTx/>
              <a:buFontTx/>
              <a:buNone/>
              <a:tabLst/>
              <a:defRPr/>
            </a:pPr>
            <a:r>
              <a:rPr kumimoji="0" lang="en-US" i="0" u="none" strike="noStrike" kern="0" cap="none" spc="0" normalizeH="0" baseline="0" noProof="0" dirty="0" smtClean="0">
                <a:ln>
                  <a:noFill/>
                </a:ln>
                <a:effectLst/>
                <a:uLnTx/>
                <a:uFillTx/>
                <a:latin typeface="+mn-lt"/>
                <a:ea typeface="+mj-ea"/>
                <a:cs typeface="+mj-cs"/>
              </a:rPr>
              <a:t>Log(contrast) </a:t>
            </a:r>
          </a:p>
          <a:p>
            <a:pPr marL="0" marR="0" lvl="0" indent="0" algn="ctr" defTabSz="4702374" rtl="0" eaLnBrk="0" fontAlgn="base" latinLnBrk="0" hangingPunct="0">
              <a:lnSpc>
                <a:spcPct val="100000"/>
              </a:lnSpc>
              <a:spcBef>
                <a:spcPct val="0"/>
              </a:spcBef>
              <a:spcAft>
                <a:spcPct val="0"/>
              </a:spcAft>
              <a:buClrTx/>
              <a:buSzTx/>
              <a:buFontTx/>
              <a:buNone/>
              <a:tabLst/>
              <a:defRPr/>
            </a:pPr>
            <a:r>
              <a:rPr kumimoji="0" lang="en-US" i="0" u="none" strike="noStrike" kern="0" cap="none" spc="0" normalizeH="0" baseline="0" noProof="0" dirty="0" smtClean="0">
                <a:ln>
                  <a:noFill/>
                </a:ln>
                <a:effectLst/>
                <a:uLnTx/>
                <a:uFillTx/>
                <a:latin typeface="+mn-lt"/>
                <a:ea typeface="+mj-ea"/>
                <a:cs typeface="+mj-cs"/>
              </a:rPr>
              <a:t>at 0.55</a:t>
            </a:r>
            <a:r>
              <a:rPr kumimoji="0" lang="el-GR" i="0" u="none" strike="noStrike" kern="0" cap="none" spc="0" normalizeH="0" baseline="0" noProof="0" dirty="0" smtClean="0">
                <a:ln>
                  <a:noFill/>
                </a:ln>
                <a:effectLst/>
                <a:uLnTx/>
                <a:uFillTx/>
                <a:latin typeface="+mn-lt"/>
                <a:ea typeface="+mj-ea"/>
                <a:cs typeface="+mj-cs"/>
              </a:rPr>
              <a:t>μ</a:t>
            </a:r>
            <a:r>
              <a:rPr kumimoji="0" lang="en-US" i="0" u="none" strike="noStrike" kern="0" cap="none" spc="0" normalizeH="0" baseline="0" noProof="0" dirty="0" smtClean="0">
                <a:ln>
                  <a:noFill/>
                </a:ln>
                <a:effectLst/>
                <a:uLnTx/>
                <a:uFillTx/>
                <a:latin typeface="+mn-lt"/>
                <a:ea typeface="+mj-ea"/>
                <a:cs typeface="+mj-cs"/>
              </a:rPr>
              <a:t>m</a:t>
            </a:r>
          </a:p>
        </p:txBody>
      </p:sp>
      <p:sp>
        <p:nvSpPr>
          <p:cNvPr id="16" name="TextBox 15"/>
          <p:cNvSpPr txBox="1"/>
          <p:nvPr/>
        </p:nvSpPr>
        <p:spPr>
          <a:xfrm>
            <a:off x="2414585" y="6672233"/>
            <a:ext cx="4414837" cy="200055"/>
          </a:xfrm>
          <a:prstGeom prst="rect">
            <a:avLst/>
          </a:prstGeom>
          <a:noFill/>
        </p:spPr>
        <p:txBody>
          <a:bodyPr wrap="square" rtlCol="0">
            <a:spAutoFit/>
          </a:bodyPr>
          <a:lstStyle/>
          <a:p>
            <a:pPr algn="ctr"/>
            <a:r>
              <a:rPr lang="en-US" sz="700" dirty="0" smtClean="0">
                <a:latin typeface="Arial" pitchFamily="34" charset="0"/>
                <a:cs typeface="Arial" pitchFamily="34" charset="0"/>
              </a:rPr>
              <a:t>Approved for public release; NGAS 16-0337 dated 2/18/16.</a:t>
            </a:r>
            <a:endParaRPr lang="en-US" sz="700" dirty="0">
              <a:latin typeface="Arial" pitchFamily="34" charset="0"/>
              <a:cs typeface="Arial" pitchFamily="34" charset="0"/>
            </a:endParaRPr>
          </a:p>
        </p:txBody>
      </p:sp>
    </p:spTree>
    <p:extLst>
      <p:ext uri="{BB962C8B-B14F-4D97-AF65-F5344CB8AC3E}">
        <p14:creationId xmlns:p14="http://schemas.microsoft.com/office/powerpoint/2010/main" val="204024004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Simple Shape Errors</a:t>
            </a:r>
            <a:endParaRPr lang="en-US" dirty="0"/>
          </a:p>
        </p:txBody>
      </p:sp>
      <p:sp>
        <p:nvSpPr>
          <p:cNvPr id="4" name="Slide Number Placeholder 3"/>
          <p:cNvSpPr>
            <a:spLocks noGrp="1"/>
          </p:cNvSpPr>
          <p:nvPr>
            <p:ph type="sldNum" sz="quarter" idx="11"/>
          </p:nvPr>
        </p:nvSpPr>
        <p:spPr/>
        <p:txBody>
          <a:bodyPr/>
          <a:lstStyle/>
          <a:p>
            <a:fld id="{F6EFC63E-F8D9-44BB-A462-AC735E845F95}" type="slidenum">
              <a:rPr lang="en-US" smtClean="0"/>
              <a:pPr/>
              <a:t>34</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3000768055"/>
              </p:ext>
            </p:extLst>
          </p:nvPr>
        </p:nvGraphicFramePr>
        <p:xfrm>
          <a:off x="222690" y="1131803"/>
          <a:ext cx="5943600" cy="3718560"/>
        </p:xfrm>
        <a:graphic>
          <a:graphicData uri="http://schemas.openxmlformats.org/drawingml/2006/table">
            <a:tbl>
              <a:tblPr/>
              <a:tblGrid>
                <a:gridCol w="3171712"/>
                <a:gridCol w="914139"/>
                <a:gridCol w="1857749"/>
              </a:tblGrid>
              <a:tr h="362088">
                <a:tc>
                  <a:txBody>
                    <a:bodyPr/>
                    <a:lstStyle/>
                    <a:p>
                      <a:pPr marL="91440" marR="0" indent="0" algn="ctr">
                        <a:spcBef>
                          <a:spcPts val="0"/>
                        </a:spcBef>
                        <a:spcAft>
                          <a:spcPts val="0"/>
                        </a:spcAft>
                      </a:pPr>
                      <a:r>
                        <a:rPr lang="en-US" sz="1200" b="1" dirty="0" smtClean="0">
                          <a:latin typeface="+mn-lt"/>
                          <a:ea typeface="Times New Roman"/>
                          <a:cs typeface="Times New Roman"/>
                        </a:rPr>
                        <a:t>Shape Name</a:t>
                      </a:r>
                      <a:endParaRPr lang="en-US" sz="1200" b="1" dirty="0">
                        <a:latin typeface="+mn-lt"/>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indent="91440" algn="ctr">
                        <a:spcBef>
                          <a:spcPts val="0"/>
                        </a:spcBef>
                        <a:spcAft>
                          <a:spcPts val="0"/>
                        </a:spcAft>
                      </a:pPr>
                      <a:r>
                        <a:rPr lang="en-US" sz="1200" b="1" dirty="0">
                          <a:latin typeface="+mn-lt"/>
                          <a:ea typeface="Times New Roman"/>
                          <a:cs typeface="Times New Roman"/>
                        </a:rPr>
                        <a:t>Shape Term</a:t>
                      </a:r>
                      <a:endParaRPr lang="en-US" sz="1200" dirty="0">
                        <a:latin typeface="+mn-lt"/>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indent="91440" algn="ctr">
                        <a:spcBef>
                          <a:spcPts val="0"/>
                        </a:spcBef>
                        <a:spcAft>
                          <a:spcPts val="0"/>
                        </a:spcAft>
                      </a:pPr>
                      <a:r>
                        <a:rPr lang="en-US" sz="1200" b="1" dirty="0" smtClean="0">
                          <a:latin typeface="+mn-lt"/>
                          <a:ea typeface="Times New Roman"/>
                          <a:cs typeface="Times New Roman"/>
                        </a:rPr>
                        <a:t>Limiting Amplitude @ λ=0.55µm</a:t>
                      </a:r>
                      <a:endParaRPr lang="en-US" sz="1200" dirty="0">
                        <a:latin typeface="+mn-lt"/>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r>
              <a:tr h="155181">
                <a:tc>
                  <a:txBody>
                    <a:bodyPr/>
                    <a:lstStyle/>
                    <a:p>
                      <a:pPr marL="91440" marR="0" indent="0" algn="l">
                        <a:spcBef>
                          <a:spcPts val="0"/>
                        </a:spcBef>
                        <a:spcAft>
                          <a:spcPts val="0"/>
                        </a:spcAft>
                      </a:pPr>
                      <a:r>
                        <a:rPr lang="en-US" sz="1100" dirty="0" smtClean="0">
                          <a:latin typeface="+mn-lt"/>
                          <a:ea typeface="Times New Roman"/>
                          <a:cs typeface="Times New Roman"/>
                        </a:rPr>
                        <a:t>Lateral Alignment</a:t>
                      </a:r>
                      <a:r>
                        <a:rPr lang="en-US" sz="1100" baseline="0" dirty="0" smtClean="0">
                          <a:latin typeface="+mn-lt"/>
                          <a:ea typeface="Times New Roman"/>
                          <a:cs typeface="Times New Roman"/>
                        </a:rPr>
                        <a:t> Offset</a:t>
                      </a:r>
                      <a:endParaRPr lang="en-US" sz="1100" dirty="0">
                        <a:latin typeface="+mn-lt"/>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91440" algn="l">
                        <a:spcBef>
                          <a:spcPts val="0"/>
                        </a:spcBef>
                        <a:spcAft>
                          <a:spcPts val="0"/>
                        </a:spcAft>
                      </a:pPr>
                      <a:endParaRPr lang="en-US" sz="1100" dirty="0">
                        <a:latin typeface="+mn-lt"/>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91440" algn="l">
                        <a:spcBef>
                          <a:spcPts val="0"/>
                        </a:spcBef>
                        <a:spcAft>
                          <a:spcPts val="0"/>
                        </a:spcAft>
                      </a:pPr>
                      <a:r>
                        <a:rPr lang="en-US" sz="1100" dirty="0">
                          <a:latin typeface="+mn-lt"/>
                          <a:ea typeface="Times New Roman"/>
                          <a:cs typeface="Times New Roman"/>
                        </a:rPr>
                        <a:t>2.4 m</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55181">
                <a:tc>
                  <a:txBody>
                    <a:bodyPr/>
                    <a:lstStyle/>
                    <a:p>
                      <a:pPr marL="91440" marR="0" indent="0" algn="l">
                        <a:spcBef>
                          <a:spcPts val="0"/>
                        </a:spcBef>
                        <a:spcAft>
                          <a:spcPts val="0"/>
                        </a:spcAft>
                      </a:pPr>
                      <a:r>
                        <a:rPr lang="en-US" sz="1100" dirty="0" smtClean="0">
                          <a:latin typeface="+mn-lt"/>
                          <a:ea typeface="Times New Roman"/>
                          <a:cs typeface="Times New Roman"/>
                        </a:rPr>
                        <a:t>Axial Alignment Offset</a:t>
                      </a:r>
                      <a:endParaRPr lang="en-US" sz="1100" dirty="0">
                        <a:latin typeface="+mn-lt"/>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91440" algn="l">
                        <a:spcBef>
                          <a:spcPts val="0"/>
                        </a:spcBef>
                        <a:spcAft>
                          <a:spcPts val="0"/>
                        </a:spcAft>
                      </a:pPr>
                      <a:endParaRPr lang="en-US" sz="1100" dirty="0">
                        <a:latin typeface="+mn-lt"/>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91440" algn="l">
                        <a:spcBef>
                          <a:spcPts val="0"/>
                        </a:spcBef>
                        <a:spcAft>
                          <a:spcPts val="0"/>
                        </a:spcAft>
                      </a:pPr>
                      <a:r>
                        <a:rPr lang="en-US" sz="1100" dirty="0">
                          <a:latin typeface="+mn-lt"/>
                          <a:ea typeface="Times New Roman"/>
                          <a:cs typeface="Times New Roman"/>
                        </a:rPr>
                        <a:t>&gt;10,000 km</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55181">
                <a:tc>
                  <a:txBody>
                    <a:bodyPr/>
                    <a:lstStyle/>
                    <a:p>
                      <a:pPr marL="91440" marR="0" indent="0" algn="l">
                        <a:spcBef>
                          <a:spcPts val="0"/>
                        </a:spcBef>
                        <a:spcAft>
                          <a:spcPts val="0"/>
                        </a:spcAft>
                      </a:pPr>
                      <a:r>
                        <a:rPr lang="en-US" sz="1100" dirty="0" smtClean="0">
                          <a:latin typeface="+mn-lt"/>
                          <a:ea typeface="Times New Roman"/>
                          <a:cs typeface="Times New Roman"/>
                        </a:rPr>
                        <a:t>Tip Truncation</a:t>
                      </a:r>
                      <a:endParaRPr lang="en-US" sz="1100" dirty="0">
                        <a:latin typeface="+mn-lt"/>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91440" algn="l">
                        <a:spcBef>
                          <a:spcPts val="0"/>
                        </a:spcBef>
                        <a:spcAft>
                          <a:spcPts val="0"/>
                        </a:spcAft>
                      </a:pPr>
                      <a:endParaRPr lang="en-US" sz="1100" dirty="0">
                        <a:latin typeface="+mn-lt"/>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91440" algn="l">
                        <a:spcBef>
                          <a:spcPts val="0"/>
                        </a:spcBef>
                        <a:spcAft>
                          <a:spcPts val="0"/>
                        </a:spcAft>
                      </a:pPr>
                      <a:r>
                        <a:rPr lang="en-US" sz="1100">
                          <a:latin typeface="+mn-lt"/>
                          <a:ea typeface="Times New Roman"/>
                          <a:cs typeface="Times New Roman"/>
                        </a:rPr>
                        <a:t>0.2 m</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55181">
                <a:tc>
                  <a:txBody>
                    <a:bodyPr/>
                    <a:lstStyle/>
                    <a:p>
                      <a:pPr marL="91440" marR="0" indent="0" algn="l">
                        <a:spcBef>
                          <a:spcPts val="0"/>
                        </a:spcBef>
                        <a:spcAft>
                          <a:spcPts val="0"/>
                        </a:spcAft>
                      </a:pPr>
                      <a:r>
                        <a:rPr lang="en-US" sz="1100" dirty="0" smtClean="0">
                          <a:latin typeface="+mn-lt"/>
                          <a:ea typeface="Times New Roman"/>
                          <a:cs typeface="Times New Roman"/>
                        </a:rPr>
                        <a:t>Valley</a:t>
                      </a:r>
                      <a:r>
                        <a:rPr lang="en-US" sz="1100" baseline="0" dirty="0" smtClean="0">
                          <a:latin typeface="+mn-lt"/>
                          <a:ea typeface="Times New Roman"/>
                          <a:cs typeface="Times New Roman"/>
                        </a:rPr>
                        <a:t> Truncation</a:t>
                      </a:r>
                      <a:endParaRPr lang="en-US" sz="1100" dirty="0">
                        <a:latin typeface="+mn-lt"/>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91440" algn="l">
                        <a:spcBef>
                          <a:spcPts val="0"/>
                        </a:spcBef>
                        <a:spcAft>
                          <a:spcPts val="0"/>
                        </a:spcAft>
                      </a:pPr>
                      <a:endParaRPr lang="en-US" sz="1100" dirty="0">
                        <a:latin typeface="+mn-lt"/>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91440" algn="l">
                        <a:spcBef>
                          <a:spcPts val="0"/>
                        </a:spcBef>
                        <a:spcAft>
                          <a:spcPts val="0"/>
                        </a:spcAft>
                      </a:pPr>
                      <a:r>
                        <a:rPr lang="en-US" sz="1100" dirty="0">
                          <a:latin typeface="+mn-lt"/>
                          <a:ea typeface="Times New Roman"/>
                          <a:cs typeface="Times New Roman"/>
                        </a:rPr>
                        <a:t>0.8 m</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465542">
                <a:tc>
                  <a:txBody>
                    <a:bodyPr/>
                    <a:lstStyle/>
                    <a:p>
                      <a:pPr marL="91440" marR="0" indent="0">
                        <a:spcBef>
                          <a:spcPts val="0"/>
                        </a:spcBef>
                        <a:spcAft>
                          <a:spcPts val="0"/>
                        </a:spcAft>
                      </a:pPr>
                      <a:r>
                        <a:rPr lang="en-US" sz="1100" b="0" dirty="0" smtClean="0">
                          <a:latin typeface="+mn-lt"/>
                          <a:ea typeface="Times New Roman"/>
                          <a:cs typeface="Times New Roman"/>
                        </a:rPr>
                        <a:t>Lateral Tip</a:t>
                      </a:r>
                      <a:r>
                        <a:rPr lang="en-US" sz="1100" b="0" baseline="0" dirty="0" smtClean="0">
                          <a:latin typeface="+mn-lt"/>
                          <a:ea typeface="Times New Roman"/>
                          <a:cs typeface="Times New Roman"/>
                        </a:rPr>
                        <a:t> </a:t>
                      </a:r>
                      <a:r>
                        <a:rPr lang="en-US" sz="1100" b="0" dirty="0" smtClean="0">
                          <a:latin typeface="+mn-lt"/>
                          <a:ea typeface="Times New Roman"/>
                          <a:cs typeface="Times New Roman"/>
                        </a:rPr>
                        <a:t>Motion in Plane</a:t>
                      </a:r>
                      <a:endParaRPr lang="en-US" sz="1100" b="0" dirty="0">
                        <a:latin typeface="+mn-lt"/>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91440">
                        <a:spcBef>
                          <a:spcPts val="0"/>
                        </a:spcBef>
                        <a:spcAft>
                          <a:spcPts val="0"/>
                        </a:spcAft>
                      </a:pPr>
                      <a:r>
                        <a:rPr lang="en-US" sz="1100" dirty="0" smtClean="0">
                          <a:latin typeface="+mn-lt"/>
                          <a:ea typeface="Times New Roman"/>
                          <a:cs typeface="Times New Roman"/>
                        </a:rPr>
                        <a:t>n=1:</a:t>
                      </a:r>
                    </a:p>
                    <a:p>
                      <a:pPr marL="0" marR="0" indent="91440">
                        <a:spcBef>
                          <a:spcPts val="0"/>
                        </a:spcBef>
                        <a:spcAft>
                          <a:spcPts val="0"/>
                        </a:spcAft>
                      </a:pPr>
                      <a:r>
                        <a:rPr lang="en-US" sz="1100" b="0" dirty="0" smtClean="0">
                          <a:latin typeface="+mn-lt"/>
                          <a:ea typeface="Times New Roman"/>
                          <a:cs typeface="Times New Roman"/>
                        </a:rPr>
                        <a:t>n=2:</a:t>
                      </a:r>
                    </a:p>
                    <a:p>
                      <a:pPr marL="0" marR="0" indent="91440">
                        <a:spcBef>
                          <a:spcPts val="0"/>
                        </a:spcBef>
                        <a:spcAft>
                          <a:spcPts val="0"/>
                        </a:spcAft>
                      </a:pPr>
                      <a:r>
                        <a:rPr lang="en-US" sz="1100" b="0" dirty="0" smtClean="0">
                          <a:latin typeface="+mn-lt"/>
                          <a:ea typeface="Times New Roman"/>
                          <a:cs typeface="Times New Roman"/>
                        </a:rPr>
                        <a:t>n=3:</a:t>
                      </a:r>
                      <a:endParaRPr lang="en-US" sz="1100" b="1" dirty="0">
                        <a:latin typeface="+mn-lt"/>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91440" algn="l">
                        <a:spcBef>
                          <a:spcPts val="0"/>
                        </a:spcBef>
                        <a:spcAft>
                          <a:spcPts val="0"/>
                        </a:spcAft>
                      </a:pPr>
                      <a:r>
                        <a:rPr lang="en-US" sz="1100" dirty="0">
                          <a:latin typeface="+mn-lt"/>
                          <a:ea typeface="Times New Roman"/>
                          <a:cs typeface="Times New Roman"/>
                        </a:rPr>
                        <a:t>0.01°</a:t>
                      </a:r>
                    </a:p>
                    <a:p>
                      <a:pPr marL="0" marR="0" indent="91440" algn="l">
                        <a:spcBef>
                          <a:spcPts val="0"/>
                        </a:spcBef>
                        <a:spcAft>
                          <a:spcPts val="0"/>
                        </a:spcAft>
                      </a:pPr>
                      <a:r>
                        <a:rPr lang="en-US" sz="1100" dirty="0">
                          <a:latin typeface="+mn-lt"/>
                          <a:ea typeface="Times New Roman"/>
                          <a:cs typeface="Times New Roman"/>
                        </a:rPr>
                        <a:t>0.1°</a:t>
                      </a:r>
                    </a:p>
                    <a:p>
                      <a:pPr marL="0" marR="0" indent="91440" algn="l">
                        <a:spcBef>
                          <a:spcPts val="0"/>
                        </a:spcBef>
                        <a:spcAft>
                          <a:spcPts val="0"/>
                        </a:spcAft>
                      </a:pPr>
                      <a:r>
                        <a:rPr lang="en-US" sz="1100" dirty="0">
                          <a:latin typeface="+mn-lt"/>
                          <a:ea typeface="Times New Roman"/>
                          <a:cs typeface="Times New Roman"/>
                        </a:rPr>
                        <a:t>2°</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55181">
                <a:tc>
                  <a:txBody>
                    <a:bodyPr/>
                    <a:lstStyle/>
                    <a:p>
                      <a:pPr marL="91440" marR="0" indent="0" algn="l">
                        <a:spcBef>
                          <a:spcPts val="0"/>
                        </a:spcBef>
                        <a:spcAft>
                          <a:spcPts val="0"/>
                        </a:spcAft>
                      </a:pPr>
                      <a:r>
                        <a:rPr lang="en-US" sz="1100" dirty="0" smtClean="0">
                          <a:latin typeface="+mn-lt"/>
                          <a:ea typeface="Times New Roman"/>
                          <a:cs typeface="Times New Roman"/>
                        </a:rPr>
                        <a:t>Lateral</a:t>
                      </a:r>
                      <a:r>
                        <a:rPr lang="en-US" sz="1100" baseline="0" dirty="0" smtClean="0">
                          <a:latin typeface="+mn-lt"/>
                          <a:ea typeface="Times New Roman"/>
                          <a:cs typeface="Times New Roman"/>
                        </a:rPr>
                        <a:t> Tip Motion in Plane – just tip section</a:t>
                      </a:r>
                      <a:endParaRPr lang="en-US" sz="1100" dirty="0">
                        <a:latin typeface="+mn-lt"/>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sz="1100" dirty="0">
                        <a:latin typeface="+mn-lt"/>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91440" algn="l">
                        <a:spcBef>
                          <a:spcPts val="0"/>
                        </a:spcBef>
                        <a:spcAft>
                          <a:spcPts val="0"/>
                        </a:spcAft>
                      </a:pPr>
                      <a:r>
                        <a:rPr lang="en-US" sz="1100" dirty="0">
                          <a:latin typeface="+mn-lt"/>
                          <a:ea typeface="Times New Roman"/>
                          <a:cs typeface="Times New Roman"/>
                        </a:rPr>
                        <a:t>13°</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55181">
                <a:tc>
                  <a:txBody>
                    <a:bodyPr/>
                    <a:lstStyle/>
                    <a:p>
                      <a:pPr marL="91440" marR="0" indent="0" algn="l">
                        <a:spcBef>
                          <a:spcPts val="0"/>
                        </a:spcBef>
                        <a:spcAft>
                          <a:spcPts val="0"/>
                        </a:spcAft>
                      </a:pPr>
                      <a:r>
                        <a:rPr lang="en-US" sz="1100" dirty="0" smtClean="0">
                          <a:latin typeface="+mn-lt"/>
                          <a:ea typeface="Times New Roman"/>
                          <a:cs typeface="Times New Roman"/>
                        </a:rPr>
                        <a:t>Radial Tip Motion</a:t>
                      </a:r>
                      <a:endParaRPr lang="en-US" sz="1100" dirty="0">
                        <a:latin typeface="+mn-lt"/>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sz="1100" dirty="0">
                        <a:latin typeface="+mn-lt"/>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91440" algn="l">
                        <a:spcBef>
                          <a:spcPts val="0"/>
                        </a:spcBef>
                        <a:spcAft>
                          <a:spcPts val="0"/>
                        </a:spcAft>
                      </a:pPr>
                      <a:r>
                        <a:rPr lang="en-US" sz="1100" dirty="0">
                          <a:latin typeface="+mn-lt"/>
                          <a:ea typeface="Times New Roman"/>
                          <a:cs typeface="Times New Roman"/>
                        </a:rPr>
                        <a:t>-2 </a:t>
                      </a:r>
                      <a:r>
                        <a:rPr lang="en-US" sz="1100" dirty="0" smtClean="0">
                          <a:latin typeface="+mn-lt"/>
                          <a:ea typeface="Times New Roman"/>
                          <a:cs typeface="Times New Roman"/>
                        </a:rPr>
                        <a:t>m / +0.2 m</a:t>
                      </a:r>
                      <a:endParaRPr lang="en-US" sz="1100" dirty="0">
                        <a:latin typeface="+mn-lt"/>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55181">
                <a:tc>
                  <a:txBody>
                    <a:bodyPr/>
                    <a:lstStyle/>
                    <a:p>
                      <a:pPr marL="91440" marR="0" indent="0" algn="l">
                        <a:spcBef>
                          <a:spcPts val="0"/>
                        </a:spcBef>
                        <a:spcAft>
                          <a:spcPts val="0"/>
                        </a:spcAft>
                      </a:pPr>
                      <a:r>
                        <a:rPr lang="en-US" sz="1100" dirty="0" smtClean="0">
                          <a:latin typeface="+mn-lt"/>
                          <a:ea typeface="Times New Roman"/>
                          <a:cs typeface="Times New Roman"/>
                        </a:rPr>
                        <a:t>Lateral Tip Motion out of Plane</a:t>
                      </a:r>
                      <a:endParaRPr lang="en-US" sz="1100" dirty="0">
                        <a:latin typeface="+mn-lt"/>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sz="1100" dirty="0">
                        <a:latin typeface="+mn-lt"/>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91440" algn="l">
                        <a:spcBef>
                          <a:spcPts val="0"/>
                        </a:spcBef>
                        <a:spcAft>
                          <a:spcPts val="0"/>
                        </a:spcAft>
                      </a:pPr>
                      <a:r>
                        <a:rPr lang="en-US" sz="1100" dirty="0">
                          <a:latin typeface="+mn-lt"/>
                          <a:ea typeface="Times New Roman"/>
                          <a:cs typeface="Times New Roman"/>
                        </a:rPr>
                        <a:t>20°</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465542">
                <a:tc>
                  <a:txBody>
                    <a:bodyPr/>
                    <a:lstStyle/>
                    <a:p>
                      <a:pPr marL="91440" marR="0" indent="0">
                        <a:spcBef>
                          <a:spcPts val="0"/>
                        </a:spcBef>
                        <a:spcAft>
                          <a:spcPts val="0"/>
                        </a:spcAft>
                      </a:pPr>
                      <a:r>
                        <a:rPr lang="en-US" sz="1100" dirty="0" smtClean="0">
                          <a:latin typeface="+mn-lt"/>
                          <a:ea typeface="Times New Roman"/>
                          <a:cs typeface="Times New Roman"/>
                        </a:rPr>
                        <a:t>Lateral Valley Motion in Plane</a:t>
                      </a:r>
                      <a:endParaRPr lang="en-US" sz="1100" dirty="0">
                        <a:latin typeface="+mn-lt"/>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91440">
                        <a:spcBef>
                          <a:spcPts val="0"/>
                        </a:spcBef>
                        <a:spcAft>
                          <a:spcPts val="0"/>
                        </a:spcAft>
                      </a:pPr>
                      <a:r>
                        <a:rPr lang="en-US" sz="1100" dirty="0" smtClean="0">
                          <a:latin typeface="+mn-lt"/>
                          <a:ea typeface="Times New Roman"/>
                          <a:cs typeface="Times New Roman"/>
                        </a:rPr>
                        <a:t>n=1:</a:t>
                      </a:r>
                    </a:p>
                    <a:p>
                      <a:pPr marL="0" marR="0" indent="91440">
                        <a:spcBef>
                          <a:spcPts val="0"/>
                        </a:spcBef>
                        <a:spcAft>
                          <a:spcPts val="0"/>
                        </a:spcAft>
                      </a:pPr>
                      <a:r>
                        <a:rPr lang="en-US" sz="1100" dirty="0" smtClean="0">
                          <a:latin typeface="+mn-lt"/>
                          <a:ea typeface="Times New Roman"/>
                          <a:cs typeface="Times New Roman"/>
                        </a:rPr>
                        <a:t>n=2:</a:t>
                      </a:r>
                    </a:p>
                    <a:p>
                      <a:pPr marL="0" marR="0" indent="91440">
                        <a:spcBef>
                          <a:spcPts val="0"/>
                        </a:spcBef>
                        <a:spcAft>
                          <a:spcPts val="0"/>
                        </a:spcAft>
                      </a:pPr>
                      <a:r>
                        <a:rPr lang="en-US" sz="1100" dirty="0" smtClean="0">
                          <a:latin typeface="+mn-lt"/>
                          <a:ea typeface="Times New Roman"/>
                          <a:cs typeface="Times New Roman"/>
                        </a:rPr>
                        <a:t>n=3:</a:t>
                      </a:r>
                      <a:endParaRPr lang="en-US" sz="1100" dirty="0">
                        <a:latin typeface="+mn-lt"/>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91440" algn="l">
                        <a:spcBef>
                          <a:spcPts val="0"/>
                        </a:spcBef>
                        <a:spcAft>
                          <a:spcPts val="0"/>
                        </a:spcAft>
                      </a:pPr>
                      <a:r>
                        <a:rPr lang="en-US" sz="1100" dirty="0">
                          <a:latin typeface="+mn-lt"/>
                          <a:ea typeface="Times New Roman"/>
                          <a:cs typeface="Times New Roman"/>
                        </a:rPr>
                        <a:t>0.02°</a:t>
                      </a:r>
                    </a:p>
                    <a:p>
                      <a:pPr marL="0" marR="0" indent="91440" algn="l">
                        <a:spcBef>
                          <a:spcPts val="0"/>
                        </a:spcBef>
                        <a:spcAft>
                          <a:spcPts val="0"/>
                        </a:spcAft>
                      </a:pPr>
                      <a:r>
                        <a:rPr lang="en-US" sz="1100" dirty="0">
                          <a:latin typeface="+mn-lt"/>
                          <a:ea typeface="Times New Roman"/>
                          <a:cs typeface="Times New Roman"/>
                        </a:rPr>
                        <a:t>0.2°</a:t>
                      </a:r>
                    </a:p>
                    <a:p>
                      <a:pPr marL="0" marR="0" indent="91440" algn="l">
                        <a:spcBef>
                          <a:spcPts val="0"/>
                        </a:spcBef>
                        <a:spcAft>
                          <a:spcPts val="0"/>
                        </a:spcAft>
                      </a:pPr>
                      <a:r>
                        <a:rPr lang="en-US" sz="1100" dirty="0">
                          <a:latin typeface="+mn-lt"/>
                          <a:ea typeface="Times New Roman"/>
                          <a:cs typeface="Times New Roman"/>
                        </a:rPr>
                        <a:t>&gt;0.4°</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55181">
                <a:tc>
                  <a:txBody>
                    <a:bodyPr/>
                    <a:lstStyle/>
                    <a:p>
                      <a:pPr marL="91440" marR="0" indent="0" algn="l">
                        <a:spcBef>
                          <a:spcPts val="0"/>
                        </a:spcBef>
                        <a:spcAft>
                          <a:spcPts val="0"/>
                        </a:spcAft>
                      </a:pPr>
                      <a:r>
                        <a:rPr lang="en-US" sz="1100" dirty="0" smtClean="0">
                          <a:latin typeface="+mn-lt"/>
                          <a:ea typeface="Times New Roman"/>
                          <a:cs typeface="Times New Roman"/>
                        </a:rPr>
                        <a:t>Radial</a:t>
                      </a:r>
                      <a:r>
                        <a:rPr lang="en-US" sz="1100" baseline="0" dirty="0" smtClean="0">
                          <a:latin typeface="+mn-lt"/>
                          <a:ea typeface="Times New Roman"/>
                          <a:cs typeface="Times New Roman"/>
                        </a:rPr>
                        <a:t> Valley Motion</a:t>
                      </a:r>
                      <a:endParaRPr lang="en-US" sz="1100" dirty="0">
                        <a:latin typeface="+mn-lt"/>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sz="1100" dirty="0">
                        <a:latin typeface="+mn-lt"/>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91440" algn="l">
                        <a:spcBef>
                          <a:spcPts val="0"/>
                        </a:spcBef>
                        <a:spcAft>
                          <a:spcPts val="0"/>
                        </a:spcAft>
                      </a:pPr>
                      <a:r>
                        <a:rPr lang="en-US" sz="1100" dirty="0">
                          <a:latin typeface="+mn-lt"/>
                          <a:ea typeface="Times New Roman"/>
                          <a:cs typeface="Times New Roman"/>
                        </a:rPr>
                        <a:t>-1 </a:t>
                      </a:r>
                      <a:r>
                        <a:rPr lang="en-US" sz="1100" dirty="0" smtClean="0">
                          <a:latin typeface="+mn-lt"/>
                          <a:ea typeface="Times New Roman"/>
                          <a:cs typeface="Times New Roman"/>
                        </a:rPr>
                        <a:t>m / +</a:t>
                      </a:r>
                      <a:r>
                        <a:rPr lang="en-US" sz="1100" dirty="0">
                          <a:latin typeface="+mn-lt"/>
                          <a:ea typeface="Times New Roman"/>
                          <a:cs typeface="Times New Roman"/>
                        </a:rPr>
                        <a:t>2 m</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55181">
                <a:tc>
                  <a:txBody>
                    <a:bodyPr/>
                    <a:lstStyle/>
                    <a:p>
                      <a:pPr marL="91440" marR="0" indent="0" algn="l">
                        <a:spcBef>
                          <a:spcPts val="0"/>
                        </a:spcBef>
                        <a:spcAft>
                          <a:spcPts val="0"/>
                        </a:spcAft>
                      </a:pPr>
                      <a:r>
                        <a:rPr lang="en-US" sz="1100" dirty="0" smtClean="0">
                          <a:latin typeface="+mn-lt"/>
                          <a:ea typeface="Times New Roman"/>
                          <a:cs typeface="Times New Roman"/>
                        </a:rPr>
                        <a:t>Lateral Valley Motion out of Plane</a:t>
                      </a:r>
                      <a:endParaRPr lang="en-US" sz="1100" dirty="0">
                        <a:latin typeface="+mn-lt"/>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sz="1100" dirty="0">
                        <a:latin typeface="+mn-lt"/>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91440" algn="l">
                        <a:spcBef>
                          <a:spcPts val="0"/>
                        </a:spcBef>
                        <a:spcAft>
                          <a:spcPts val="0"/>
                        </a:spcAft>
                      </a:pPr>
                      <a:r>
                        <a:rPr lang="en-US" sz="1100" dirty="0">
                          <a:latin typeface="+mn-lt"/>
                          <a:ea typeface="Times New Roman"/>
                          <a:cs typeface="Times New Roman"/>
                        </a:rPr>
                        <a:t>20°</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775903">
                <a:tc>
                  <a:txBody>
                    <a:bodyPr/>
                    <a:lstStyle/>
                    <a:p>
                      <a:pPr marL="91440" marR="0" indent="0" algn="l">
                        <a:spcBef>
                          <a:spcPts val="0"/>
                        </a:spcBef>
                        <a:spcAft>
                          <a:spcPts val="0"/>
                        </a:spcAft>
                      </a:pPr>
                      <a:r>
                        <a:rPr lang="en-US" sz="1100" dirty="0" smtClean="0">
                          <a:latin typeface="+mn-lt"/>
                          <a:ea typeface="Times New Roman"/>
                          <a:cs typeface="Times New Roman"/>
                        </a:rPr>
                        <a:t>Edge Sine</a:t>
                      </a:r>
                      <a:endParaRPr lang="en-US" sz="1100" dirty="0">
                        <a:latin typeface="+mn-lt"/>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114300" algn="l">
                        <a:spcBef>
                          <a:spcPts val="0"/>
                        </a:spcBef>
                        <a:spcAft>
                          <a:spcPts val="0"/>
                        </a:spcAft>
                      </a:pPr>
                      <a:r>
                        <a:rPr lang="en-US" sz="1100" dirty="0" smtClean="0">
                          <a:latin typeface="+mn-lt"/>
                          <a:ea typeface="Times New Roman"/>
                          <a:cs typeface="Times New Roman"/>
                        </a:rPr>
                        <a:t>n≤2.5/petal:</a:t>
                      </a:r>
                      <a:endParaRPr lang="en-US" sz="1100" dirty="0">
                        <a:latin typeface="+mn-lt"/>
                        <a:ea typeface="Times New Roman"/>
                        <a:cs typeface="Times New Roman"/>
                      </a:endParaRPr>
                    </a:p>
                    <a:p>
                      <a:pPr marL="0" marR="0" indent="114300" algn="l">
                        <a:spcBef>
                          <a:spcPts val="0"/>
                        </a:spcBef>
                        <a:spcAft>
                          <a:spcPts val="0"/>
                        </a:spcAft>
                      </a:pPr>
                      <a:r>
                        <a:rPr lang="en-US" sz="1100" dirty="0">
                          <a:latin typeface="+mn-lt"/>
                          <a:ea typeface="Times New Roman"/>
                          <a:cs typeface="Times New Roman"/>
                        </a:rPr>
                        <a:t>n=5/petal:</a:t>
                      </a:r>
                    </a:p>
                    <a:p>
                      <a:pPr marL="0" marR="0" indent="114300" algn="l">
                        <a:spcBef>
                          <a:spcPts val="0"/>
                        </a:spcBef>
                        <a:spcAft>
                          <a:spcPts val="0"/>
                        </a:spcAft>
                      </a:pPr>
                      <a:r>
                        <a:rPr lang="en-US" sz="1100" dirty="0">
                          <a:latin typeface="+mn-lt"/>
                          <a:ea typeface="Times New Roman"/>
                          <a:cs typeface="Times New Roman"/>
                        </a:rPr>
                        <a:t>n=10/petal:</a:t>
                      </a:r>
                    </a:p>
                    <a:p>
                      <a:pPr marL="0" marR="0" indent="114300" algn="l">
                        <a:spcBef>
                          <a:spcPts val="0"/>
                        </a:spcBef>
                        <a:spcAft>
                          <a:spcPts val="0"/>
                        </a:spcAft>
                      </a:pPr>
                      <a:r>
                        <a:rPr lang="en-US" sz="1100" dirty="0">
                          <a:latin typeface="+mn-lt"/>
                          <a:ea typeface="Times New Roman"/>
                          <a:cs typeface="Times New Roman"/>
                        </a:rPr>
                        <a:t>n=15/petal:</a:t>
                      </a:r>
                    </a:p>
                    <a:p>
                      <a:pPr marL="0" marR="0" indent="114300" algn="l">
                        <a:spcBef>
                          <a:spcPts val="0"/>
                        </a:spcBef>
                        <a:spcAft>
                          <a:spcPts val="0"/>
                        </a:spcAft>
                      </a:pPr>
                      <a:r>
                        <a:rPr lang="en-US" sz="1100" dirty="0" smtClean="0">
                          <a:latin typeface="+mn-lt"/>
                          <a:ea typeface="Times New Roman"/>
                          <a:cs typeface="Times New Roman"/>
                        </a:rPr>
                        <a:t>n≥25/petal:</a:t>
                      </a:r>
                      <a:endParaRPr lang="en-US" sz="1100" dirty="0">
                        <a:latin typeface="+mn-lt"/>
                        <a:ea typeface="Times New Roman"/>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91440">
                        <a:spcBef>
                          <a:spcPts val="0"/>
                        </a:spcBef>
                        <a:spcAft>
                          <a:spcPts val="0"/>
                        </a:spcAft>
                      </a:pPr>
                      <a:r>
                        <a:rPr lang="en-US" sz="1100" dirty="0" smtClean="0">
                          <a:latin typeface="+mn-lt"/>
                          <a:ea typeface="Times New Roman"/>
                          <a:cs typeface="Times New Roman"/>
                        </a:rPr>
                        <a:t>≥300 </a:t>
                      </a:r>
                      <a:r>
                        <a:rPr lang="en-US" sz="1100" dirty="0">
                          <a:latin typeface="+mn-lt"/>
                          <a:ea typeface="Times New Roman"/>
                          <a:cs typeface="Times New Roman"/>
                        </a:rPr>
                        <a:t>µm</a:t>
                      </a:r>
                    </a:p>
                    <a:p>
                      <a:pPr marL="0" marR="0" indent="91440">
                        <a:spcBef>
                          <a:spcPts val="0"/>
                        </a:spcBef>
                        <a:spcAft>
                          <a:spcPts val="0"/>
                        </a:spcAft>
                      </a:pPr>
                      <a:r>
                        <a:rPr lang="en-US" sz="1100" dirty="0" smtClean="0">
                          <a:latin typeface="+mn-lt"/>
                          <a:ea typeface="Times New Roman"/>
                          <a:cs typeface="Times New Roman"/>
                        </a:rPr>
                        <a:t>40 </a:t>
                      </a:r>
                      <a:r>
                        <a:rPr lang="en-US" sz="1100" dirty="0">
                          <a:latin typeface="+mn-lt"/>
                          <a:ea typeface="Times New Roman"/>
                          <a:cs typeface="Times New Roman"/>
                        </a:rPr>
                        <a:t>µm</a:t>
                      </a:r>
                    </a:p>
                    <a:p>
                      <a:pPr marL="0" marR="0" indent="91440">
                        <a:spcBef>
                          <a:spcPts val="0"/>
                        </a:spcBef>
                        <a:spcAft>
                          <a:spcPts val="0"/>
                        </a:spcAft>
                      </a:pPr>
                      <a:r>
                        <a:rPr lang="en-US" sz="1100" dirty="0">
                          <a:latin typeface="+mn-lt"/>
                          <a:ea typeface="Times New Roman"/>
                          <a:cs typeface="Times New Roman"/>
                        </a:rPr>
                        <a:t>3 µm</a:t>
                      </a:r>
                    </a:p>
                    <a:p>
                      <a:pPr marL="0" marR="0" indent="91440">
                        <a:spcBef>
                          <a:spcPts val="0"/>
                        </a:spcBef>
                        <a:spcAft>
                          <a:spcPts val="0"/>
                        </a:spcAft>
                      </a:pPr>
                      <a:r>
                        <a:rPr lang="en-US" sz="1100" dirty="0">
                          <a:latin typeface="+mn-lt"/>
                          <a:ea typeface="Times New Roman"/>
                          <a:cs typeface="Times New Roman"/>
                        </a:rPr>
                        <a:t>60 µm</a:t>
                      </a:r>
                    </a:p>
                    <a:p>
                      <a:pPr marL="0" marR="0" indent="91440">
                        <a:spcBef>
                          <a:spcPts val="0"/>
                        </a:spcBef>
                        <a:spcAft>
                          <a:spcPts val="0"/>
                        </a:spcAft>
                      </a:pPr>
                      <a:r>
                        <a:rPr lang="en-US" sz="1100" dirty="0" smtClean="0">
                          <a:latin typeface="+mn-lt"/>
                          <a:ea typeface="Times New Roman"/>
                          <a:cs typeface="Times New Roman"/>
                        </a:rPr>
                        <a:t>≥200 µm</a:t>
                      </a:r>
                      <a:endParaRPr lang="en-US" sz="1100" dirty="0">
                        <a:latin typeface="+mn-lt"/>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pic>
        <p:nvPicPr>
          <p:cNvPr id="7" name="Picture 6" descr="C:\Documents and Settings\s382851\My Documents\nwo\documents\2010_06_SPIE\figures\tlip_n1_results.jpg"/>
          <p:cNvPicPr>
            <a:picLocks noChangeAspect="1"/>
          </p:cNvPicPr>
          <p:nvPr/>
        </p:nvPicPr>
        <p:blipFill>
          <a:blip r:embed="rId2" cstate="print"/>
          <a:srcRect l="560" t="2578" r="7622"/>
          <a:stretch>
            <a:fillRect/>
          </a:stretch>
        </p:blipFill>
        <p:spPr bwMode="auto">
          <a:xfrm>
            <a:off x="409669" y="5008192"/>
            <a:ext cx="2070751" cy="1647841"/>
          </a:xfrm>
          <a:prstGeom prst="rect">
            <a:avLst/>
          </a:prstGeom>
          <a:noFill/>
          <a:ln>
            <a:noFill/>
          </a:ln>
        </p:spPr>
      </p:pic>
      <p:pic>
        <p:nvPicPr>
          <p:cNvPr id="8" name="Picture 7"/>
          <p:cNvPicPr>
            <a:picLocks noChangeAspect="1"/>
          </p:cNvPicPr>
          <p:nvPr/>
        </p:nvPicPr>
        <p:blipFill>
          <a:blip r:embed="rId3" cstate="print"/>
          <a:srcRect l="5257" t="5698" r="10652" b="1761"/>
          <a:stretch>
            <a:fillRect/>
          </a:stretch>
        </p:blipFill>
        <p:spPr bwMode="auto">
          <a:xfrm>
            <a:off x="6791759" y="3448540"/>
            <a:ext cx="1993516" cy="1627140"/>
          </a:xfrm>
          <a:prstGeom prst="rect">
            <a:avLst/>
          </a:prstGeom>
          <a:noFill/>
          <a:ln>
            <a:noFill/>
          </a:ln>
        </p:spPr>
      </p:pic>
      <p:pic>
        <p:nvPicPr>
          <p:cNvPr id="9" name="Picture 8"/>
          <p:cNvPicPr>
            <a:picLocks noChangeAspect="1"/>
          </p:cNvPicPr>
          <p:nvPr/>
        </p:nvPicPr>
        <p:blipFill>
          <a:blip r:embed="rId4" cstate="print"/>
          <a:stretch>
            <a:fillRect/>
          </a:stretch>
        </p:blipFill>
        <p:spPr>
          <a:xfrm>
            <a:off x="6603908" y="1157279"/>
            <a:ext cx="2263635" cy="1077921"/>
          </a:xfrm>
          <a:prstGeom prst="rect">
            <a:avLst/>
          </a:prstGeom>
          <a:noFill/>
          <a:ln>
            <a:noFill/>
          </a:ln>
        </p:spPr>
      </p:pic>
      <p:sp>
        <p:nvSpPr>
          <p:cNvPr id="11" name="TextBox 10"/>
          <p:cNvSpPr txBox="1"/>
          <p:nvPr/>
        </p:nvSpPr>
        <p:spPr>
          <a:xfrm>
            <a:off x="6686174" y="2337848"/>
            <a:ext cx="2099101" cy="1015663"/>
          </a:xfrm>
          <a:prstGeom prst="rect">
            <a:avLst/>
          </a:prstGeom>
          <a:noFill/>
        </p:spPr>
        <p:txBody>
          <a:bodyPr wrap="square" rtlCol="0">
            <a:spAutoFit/>
          </a:bodyPr>
          <a:lstStyle/>
          <a:p>
            <a:pPr algn="just"/>
            <a:r>
              <a:rPr lang="en-US" sz="1200" dirty="0" smtClean="0"/>
              <a:t>Illustration of “Lateral </a:t>
            </a:r>
            <a:r>
              <a:rPr lang="en-US" sz="1200" dirty="0"/>
              <a:t>Tip Motion in Plane</a:t>
            </a:r>
            <a:r>
              <a:rPr lang="en-US" sz="1200" dirty="0" smtClean="0"/>
              <a:t>” shape: rotation of whole petal as </a:t>
            </a:r>
            <a:r>
              <a:rPr lang="en-US" sz="1200" dirty="0" err="1" smtClean="0"/>
              <a:t>Δθ</a:t>
            </a:r>
            <a:r>
              <a:rPr lang="en-US" sz="1200" dirty="0" err="1">
                <a:sym typeface="Symbol"/>
              </a:rPr>
              <a:t></a:t>
            </a:r>
            <a:r>
              <a:rPr lang="en-US" sz="1200" dirty="0" err="1" smtClean="0"/>
              <a:t>r</a:t>
            </a:r>
            <a:r>
              <a:rPr lang="en-US" sz="1200" baseline="30000" dirty="0" err="1" smtClean="0"/>
              <a:t>n</a:t>
            </a:r>
            <a:r>
              <a:rPr lang="en-US" sz="1200" dirty="0" smtClean="0"/>
              <a:t>, centered at r=0, with zero motion at </a:t>
            </a:r>
            <a:r>
              <a:rPr lang="en-US" sz="1200" dirty="0" err="1" smtClean="0"/>
              <a:t>R</a:t>
            </a:r>
            <a:r>
              <a:rPr lang="en-US" sz="1200" baseline="-25000" dirty="0" err="1" smtClean="0"/>
              <a:t>min</a:t>
            </a:r>
            <a:endParaRPr lang="en-US" sz="1200" baseline="-25000" dirty="0"/>
          </a:p>
        </p:txBody>
      </p:sp>
      <p:sp>
        <p:nvSpPr>
          <p:cNvPr id="12" name="TextBox 11"/>
          <p:cNvSpPr txBox="1"/>
          <p:nvPr/>
        </p:nvSpPr>
        <p:spPr>
          <a:xfrm>
            <a:off x="6686174" y="5216700"/>
            <a:ext cx="2099101" cy="1015663"/>
          </a:xfrm>
          <a:prstGeom prst="rect">
            <a:avLst/>
          </a:prstGeom>
          <a:noFill/>
        </p:spPr>
        <p:txBody>
          <a:bodyPr wrap="square" rtlCol="0">
            <a:spAutoFit/>
          </a:bodyPr>
          <a:lstStyle/>
          <a:p>
            <a:pPr algn="just"/>
            <a:r>
              <a:rPr lang="en-US" sz="1200" dirty="0" smtClean="0"/>
              <a:t>Log contrast map for this error (w/λ=0.55 µm, n=1, amp=0.02°). Max contrast ~3x10</a:t>
            </a:r>
            <a:r>
              <a:rPr lang="en-US" sz="1200" baseline="30000" dirty="0" smtClean="0"/>
              <a:t>-12</a:t>
            </a:r>
            <a:r>
              <a:rPr lang="en-US" sz="1200" dirty="0" smtClean="0"/>
              <a:t>, past IWA (blue ring)</a:t>
            </a:r>
            <a:endParaRPr lang="en-US" sz="1200" dirty="0"/>
          </a:p>
        </p:txBody>
      </p:sp>
      <p:sp>
        <p:nvSpPr>
          <p:cNvPr id="13" name="TextBox 12"/>
          <p:cNvSpPr txBox="1"/>
          <p:nvPr/>
        </p:nvSpPr>
        <p:spPr>
          <a:xfrm>
            <a:off x="2717439" y="5216700"/>
            <a:ext cx="2099101" cy="830997"/>
          </a:xfrm>
          <a:prstGeom prst="rect">
            <a:avLst/>
          </a:prstGeom>
          <a:noFill/>
        </p:spPr>
        <p:txBody>
          <a:bodyPr wrap="square" rtlCol="0">
            <a:spAutoFit/>
          </a:bodyPr>
          <a:lstStyle/>
          <a:p>
            <a:pPr algn="just"/>
            <a:r>
              <a:rPr lang="en-US" sz="1200" dirty="0"/>
              <a:t>Contrast </a:t>
            </a:r>
            <a:r>
              <a:rPr lang="en-US" sz="1200" dirty="0" smtClean="0"/>
              <a:t>vs. amplitude </a:t>
            </a:r>
            <a:r>
              <a:rPr lang="en-US" sz="1200" dirty="0"/>
              <a:t>for </a:t>
            </a:r>
            <a:r>
              <a:rPr lang="en-US" sz="1200" dirty="0" smtClean="0"/>
              <a:t>this error. Cyan </a:t>
            </a:r>
            <a:r>
              <a:rPr lang="en-US" sz="1200" dirty="0"/>
              <a:t>line </a:t>
            </a:r>
            <a:r>
              <a:rPr lang="en-US" sz="1200" dirty="0" smtClean="0"/>
              <a:t>is the error limit at 0.55µm (1x10</a:t>
            </a:r>
            <a:r>
              <a:rPr lang="en-US" sz="1200" baseline="30000" dirty="0" smtClean="0"/>
              <a:t>-12</a:t>
            </a:r>
            <a:r>
              <a:rPr lang="en-US" sz="1200" dirty="0" smtClean="0"/>
              <a:t>), passed </a:t>
            </a:r>
            <a:r>
              <a:rPr lang="en-US" sz="1200" dirty="0"/>
              <a:t>at </a:t>
            </a:r>
            <a:r>
              <a:rPr lang="en-US" sz="1200" dirty="0" smtClean="0"/>
              <a:t>amp~0.01°</a:t>
            </a:r>
            <a:endParaRPr lang="en-US" sz="1200" dirty="0"/>
          </a:p>
        </p:txBody>
      </p:sp>
      <p:sp>
        <p:nvSpPr>
          <p:cNvPr id="14" name="Text Box 39"/>
          <p:cNvSpPr txBox="1">
            <a:spLocks noChangeArrowheads="1"/>
          </p:cNvSpPr>
          <p:nvPr/>
        </p:nvSpPr>
        <p:spPr bwMode="auto">
          <a:xfrm>
            <a:off x="3319669" y="6245433"/>
            <a:ext cx="5547873" cy="461665"/>
          </a:xfrm>
          <a:prstGeom prst="rect">
            <a:avLst/>
          </a:prstGeom>
          <a:solidFill>
            <a:srgbClr val="002060"/>
          </a:solidFill>
          <a:ln w="9525">
            <a:noFill/>
            <a:miter lim="800000"/>
            <a:headEnd/>
            <a:tailEnd/>
          </a:ln>
          <a:effectLst>
            <a:outerShdw dist="107763" dir="2700000" algn="ctr" rotWithShape="0">
              <a:schemeClr val="bg2">
                <a:alpha val="50000"/>
              </a:schemeClr>
            </a:outerShdw>
          </a:effectLst>
        </p:spPr>
        <p:txBody>
          <a:bodyPr wrap="square">
            <a:spAutoFit/>
          </a:bodyPr>
          <a:lstStyle/>
          <a:p>
            <a:pPr algn="ctr"/>
            <a:r>
              <a:rPr lang="en-US" sz="2400" b="1" dirty="0" smtClean="0">
                <a:solidFill>
                  <a:schemeClr val="bg1"/>
                </a:solidFill>
                <a:latin typeface="Arial" pitchFamily="34" charset="0"/>
              </a:rPr>
              <a:t>Shape Error Limits Defined</a:t>
            </a:r>
            <a:endParaRPr lang="en-US" sz="2400" b="1" dirty="0">
              <a:solidFill>
                <a:schemeClr val="bg1"/>
              </a:solidFill>
              <a:latin typeface="Arial" pitchFamily="34" charset="0"/>
            </a:endParaRPr>
          </a:p>
        </p:txBody>
      </p:sp>
      <p:sp>
        <p:nvSpPr>
          <p:cNvPr id="15" name="TextBox 14"/>
          <p:cNvSpPr txBox="1"/>
          <p:nvPr/>
        </p:nvSpPr>
        <p:spPr>
          <a:xfrm>
            <a:off x="2414585" y="6686521"/>
            <a:ext cx="4414837" cy="200055"/>
          </a:xfrm>
          <a:prstGeom prst="rect">
            <a:avLst/>
          </a:prstGeom>
          <a:noFill/>
        </p:spPr>
        <p:txBody>
          <a:bodyPr wrap="square" rtlCol="0">
            <a:spAutoFit/>
          </a:bodyPr>
          <a:lstStyle/>
          <a:p>
            <a:pPr algn="ctr"/>
            <a:r>
              <a:rPr lang="en-US" sz="700" dirty="0" smtClean="0">
                <a:latin typeface="Arial" pitchFamily="34" charset="0"/>
                <a:cs typeface="Arial" pitchFamily="34" charset="0"/>
              </a:rPr>
              <a:t>Approved for public release; NGAS 16-0337 dated 2/18/16.</a:t>
            </a:r>
            <a:endParaRPr lang="en-US" sz="700" dirty="0">
              <a:latin typeface="Arial" pitchFamily="34" charset="0"/>
              <a:cs typeface="Arial" pitchFamily="34" charset="0"/>
            </a:endParaRPr>
          </a:p>
        </p:txBody>
      </p:sp>
    </p:spTree>
    <p:extLst>
      <p:ext uri="{BB962C8B-B14F-4D97-AF65-F5344CB8AC3E}">
        <p14:creationId xmlns:p14="http://schemas.microsoft.com/office/powerpoint/2010/main" val="361212333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 Tip Deployment (</a:t>
            </a:r>
            <a:r>
              <a:rPr lang="en-US" dirty="0" err="1" smtClean="0"/>
              <a:t>Hypergaussian</a:t>
            </a:r>
            <a:r>
              <a:rPr lang="en-US" dirty="0" smtClean="0"/>
              <a:t> Not </a:t>
            </a:r>
            <a:r>
              <a:rPr lang="en-US" dirty="0"/>
              <a:t>R</a:t>
            </a:r>
            <a:r>
              <a:rPr lang="en-US" dirty="0" smtClean="0"/>
              <a:t>equired for Numerically Determined)</a:t>
            </a:r>
            <a:endParaRPr lang="en-US" dirty="0"/>
          </a:p>
        </p:txBody>
      </p:sp>
      <p:sp>
        <p:nvSpPr>
          <p:cNvPr id="4" name="Slide Number Placeholder 3"/>
          <p:cNvSpPr>
            <a:spLocks noGrp="1"/>
          </p:cNvSpPr>
          <p:nvPr>
            <p:ph type="sldNum" sz="quarter" idx="11"/>
          </p:nvPr>
        </p:nvSpPr>
        <p:spPr/>
        <p:txBody>
          <a:bodyPr/>
          <a:lstStyle/>
          <a:p>
            <a:fld id="{F6EFC63E-F8D9-44BB-A462-AC735E845F95}" type="slidenum">
              <a:rPr lang="en-US" smtClean="0"/>
              <a:pPr/>
              <a:t>36</a:t>
            </a:fld>
            <a:endParaRPr lang="en-US"/>
          </a:p>
        </p:txBody>
      </p:sp>
      <p:grpSp>
        <p:nvGrpSpPr>
          <p:cNvPr id="6" name="Group 4"/>
          <p:cNvGrpSpPr>
            <a:grpSpLocks noChangeAspect="1"/>
          </p:cNvGrpSpPr>
          <p:nvPr/>
        </p:nvGrpSpPr>
        <p:grpSpPr bwMode="auto">
          <a:xfrm>
            <a:off x="970384" y="1100408"/>
            <a:ext cx="7591950" cy="4908506"/>
            <a:chOff x="1290" y="1132"/>
            <a:chExt cx="3180" cy="2056"/>
          </a:xfrm>
        </p:grpSpPr>
        <p:sp>
          <p:nvSpPr>
            <p:cNvPr id="7" name="AutoShape 3"/>
            <p:cNvSpPr>
              <a:spLocks noChangeAspect="1" noChangeArrowheads="1" noTextEdit="1"/>
            </p:cNvSpPr>
            <p:nvPr/>
          </p:nvSpPr>
          <p:spPr bwMode="auto">
            <a:xfrm>
              <a:off x="1290" y="1132"/>
              <a:ext cx="3180" cy="2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pic>
          <p:nvPicPr>
            <p:cNvPr id="922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4" y="1851"/>
              <a:ext cx="3176" cy="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4" y="1851"/>
              <a:ext cx="3176" cy="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4" y="1136"/>
              <a:ext cx="1599" cy="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4" y="1136"/>
              <a:ext cx="1599" cy="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9"/>
            <p:cNvSpPr>
              <a:spLocks noChangeArrowheads="1"/>
            </p:cNvSpPr>
            <p:nvPr/>
          </p:nvSpPr>
          <p:spPr bwMode="auto">
            <a:xfrm>
              <a:off x="3230" y="2110"/>
              <a:ext cx="496" cy="10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9" name="Freeform 10"/>
            <p:cNvSpPr>
              <a:spLocks noEditPoints="1"/>
            </p:cNvSpPr>
            <p:nvPr/>
          </p:nvSpPr>
          <p:spPr bwMode="auto">
            <a:xfrm>
              <a:off x="3230" y="2110"/>
              <a:ext cx="500" cy="108"/>
            </a:xfrm>
            <a:custGeom>
              <a:avLst/>
              <a:gdLst>
                <a:gd name="T0" fmla="*/ 0 w 500"/>
                <a:gd name="T1" fmla="*/ 0 h 108"/>
                <a:gd name="T2" fmla="*/ 0 w 500"/>
                <a:gd name="T3" fmla="*/ 0 h 108"/>
                <a:gd name="T4" fmla="*/ 496 w 500"/>
                <a:gd name="T5" fmla="*/ 0 h 108"/>
                <a:gd name="T6" fmla="*/ 500 w 500"/>
                <a:gd name="T7" fmla="*/ 0 h 108"/>
                <a:gd name="T8" fmla="*/ 500 w 500"/>
                <a:gd name="T9" fmla="*/ 104 h 108"/>
                <a:gd name="T10" fmla="*/ 496 w 500"/>
                <a:gd name="T11" fmla="*/ 108 h 108"/>
                <a:gd name="T12" fmla="*/ 0 w 500"/>
                <a:gd name="T13" fmla="*/ 108 h 108"/>
                <a:gd name="T14" fmla="*/ 0 w 500"/>
                <a:gd name="T15" fmla="*/ 104 h 108"/>
                <a:gd name="T16" fmla="*/ 0 w 500"/>
                <a:gd name="T17" fmla="*/ 0 h 108"/>
                <a:gd name="T18" fmla="*/ 4 w 500"/>
                <a:gd name="T19" fmla="*/ 104 h 108"/>
                <a:gd name="T20" fmla="*/ 0 w 500"/>
                <a:gd name="T21" fmla="*/ 104 h 108"/>
                <a:gd name="T22" fmla="*/ 496 w 500"/>
                <a:gd name="T23" fmla="*/ 104 h 108"/>
                <a:gd name="T24" fmla="*/ 496 w 500"/>
                <a:gd name="T25" fmla="*/ 104 h 108"/>
                <a:gd name="T26" fmla="*/ 496 w 500"/>
                <a:gd name="T27" fmla="*/ 0 h 108"/>
                <a:gd name="T28" fmla="*/ 496 w 500"/>
                <a:gd name="T29" fmla="*/ 3 h 108"/>
                <a:gd name="T30" fmla="*/ 0 w 500"/>
                <a:gd name="T31" fmla="*/ 3 h 108"/>
                <a:gd name="T32" fmla="*/ 4 w 500"/>
                <a:gd name="T33" fmla="*/ 0 h 108"/>
                <a:gd name="T34" fmla="*/ 4 w 500"/>
                <a:gd name="T35" fmla="*/ 10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0" h="108">
                  <a:moveTo>
                    <a:pt x="0" y="0"/>
                  </a:moveTo>
                  <a:lnTo>
                    <a:pt x="0" y="0"/>
                  </a:lnTo>
                  <a:lnTo>
                    <a:pt x="496" y="0"/>
                  </a:lnTo>
                  <a:lnTo>
                    <a:pt x="500" y="0"/>
                  </a:lnTo>
                  <a:lnTo>
                    <a:pt x="500" y="104"/>
                  </a:lnTo>
                  <a:lnTo>
                    <a:pt x="496" y="108"/>
                  </a:lnTo>
                  <a:lnTo>
                    <a:pt x="0" y="108"/>
                  </a:lnTo>
                  <a:lnTo>
                    <a:pt x="0" y="104"/>
                  </a:lnTo>
                  <a:lnTo>
                    <a:pt x="0" y="0"/>
                  </a:lnTo>
                  <a:close/>
                  <a:moveTo>
                    <a:pt x="4" y="104"/>
                  </a:moveTo>
                  <a:lnTo>
                    <a:pt x="0" y="104"/>
                  </a:lnTo>
                  <a:lnTo>
                    <a:pt x="496" y="104"/>
                  </a:lnTo>
                  <a:lnTo>
                    <a:pt x="496" y="104"/>
                  </a:lnTo>
                  <a:lnTo>
                    <a:pt x="496" y="0"/>
                  </a:lnTo>
                  <a:lnTo>
                    <a:pt x="496" y="3"/>
                  </a:lnTo>
                  <a:lnTo>
                    <a:pt x="0" y="3"/>
                  </a:lnTo>
                  <a:lnTo>
                    <a:pt x="4" y="0"/>
                  </a:lnTo>
                  <a:lnTo>
                    <a:pt x="4" y="10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3200"/>
            </a:p>
          </p:txBody>
        </p:sp>
        <p:sp>
          <p:nvSpPr>
            <p:cNvPr id="10" name="Freeform 11"/>
            <p:cNvSpPr>
              <a:spLocks noEditPoints="1"/>
            </p:cNvSpPr>
            <p:nvPr/>
          </p:nvSpPr>
          <p:spPr bwMode="auto">
            <a:xfrm>
              <a:off x="2842" y="2131"/>
              <a:ext cx="388" cy="187"/>
            </a:xfrm>
            <a:custGeom>
              <a:avLst/>
              <a:gdLst>
                <a:gd name="T0" fmla="*/ 388 w 388"/>
                <a:gd name="T1" fmla="*/ 4 h 187"/>
                <a:gd name="T2" fmla="*/ 277 w 388"/>
                <a:gd name="T3" fmla="*/ 4 h 187"/>
                <a:gd name="T4" fmla="*/ 277 w 388"/>
                <a:gd name="T5" fmla="*/ 4 h 187"/>
                <a:gd name="T6" fmla="*/ 22 w 388"/>
                <a:gd name="T7" fmla="*/ 176 h 187"/>
                <a:gd name="T8" fmla="*/ 18 w 388"/>
                <a:gd name="T9" fmla="*/ 173 h 187"/>
                <a:gd name="T10" fmla="*/ 273 w 388"/>
                <a:gd name="T11" fmla="*/ 0 h 187"/>
                <a:gd name="T12" fmla="*/ 277 w 388"/>
                <a:gd name="T13" fmla="*/ 0 h 187"/>
                <a:gd name="T14" fmla="*/ 388 w 388"/>
                <a:gd name="T15" fmla="*/ 0 h 187"/>
                <a:gd name="T16" fmla="*/ 388 w 388"/>
                <a:gd name="T17" fmla="*/ 4 h 187"/>
                <a:gd name="T18" fmla="*/ 33 w 388"/>
                <a:gd name="T19" fmla="*/ 184 h 187"/>
                <a:gd name="T20" fmla="*/ 0 w 388"/>
                <a:gd name="T21" fmla="*/ 187 h 187"/>
                <a:gd name="T22" fmla="*/ 15 w 388"/>
                <a:gd name="T23" fmla="*/ 162 h 187"/>
                <a:gd name="T24" fmla="*/ 33 w 388"/>
                <a:gd name="T25" fmla="*/ 184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8" h="187">
                  <a:moveTo>
                    <a:pt x="388" y="4"/>
                  </a:moveTo>
                  <a:lnTo>
                    <a:pt x="277" y="4"/>
                  </a:lnTo>
                  <a:lnTo>
                    <a:pt x="277" y="4"/>
                  </a:lnTo>
                  <a:lnTo>
                    <a:pt x="22" y="176"/>
                  </a:lnTo>
                  <a:lnTo>
                    <a:pt x="18" y="173"/>
                  </a:lnTo>
                  <a:lnTo>
                    <a:pt x="273" y="0"/>
                  </a:lnTo>
                  <a:lnTo>
                    <a:pt x="277" y="0"/>
                  </a:lnTo>
                  <a:lnTo>
                    <a:pt x="388" y="0"/>
                  </a:lnTo>
                  <a:lnTo>
                    <a:pt x="388" y="4"/>
                  </a:lnTo>
                  <a:close/>
                  <a:moveTo>
                    <a:pt x="33" y="184"/>
                  </a:moveTo>
                  <a:lnTo>
                    <a:pt x="0" y="187"/>
                  </a:lnTo>
                  <a:lnTo>
                    <a:pt x="15" y="162"/>
                  </a:lnTo>
                  <a:lnTo>
                    <a:pt x="33" y="18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3200"/>
            </a:p>
          </p:txBody>
        </p:sp>
        <p:sp>
          <p:nvSpPr>
            <p:cNvPr id="11" name="Rectangle 12"/>
            <p:cNvSpPr>
              <a:spLocks noChangeArrowheads="1"/>
            </p:cNvSpPr>
            <p:nvPr/>
          </p:nvSpPr>
          <p:spPr bwMode="auto">
            <a:xfrm>
              <a:off x="3266" y="2131"/>
              <a:ext cx="396"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50" b="0" i="0" u="none" strike="noStrike" cap="none" normalizeH="0" baseline="0" smtClean="0">
                  <a:ln>
                    <a:noFill/>
                  </a:ln>
                  <a:solidFill>
                    <a:srgbClr val="000000"/>
                  </a:solidFill>
                  <a:effectLst/>
                  <a:latin typeface="Arial" pitchFamily="34" charset="0"/>
                  <a:cs typeface="Arial" pitchFamily="34" charset="0"/>
                </a:rPr>
                <a:t>End Wire Hinge</a:t>
              </a:r>
              <a:endParaRPr kumimoji="0" lang="en-US" altLang="en-US" sz="3200" b="0" i="0" u="none" strike="noStrike" cap="none" normalizeH="0" baseline="0" smtClean="0">
                <a:ln>
                  <a:noFill/>
                </a:ln>
                <a:solidFill>
                  <a:schemeClr val="tx1"/>
                </a:solidFill>
                <a:effectLst/>
                <a:latin typeface="Arial" pitchFamily="34" charset="0"/>
                <a:cs typeface="Arial" pitchFamily="34" charset="0"/>
              </a:endParaRPr>
            </a:p>
          </p:txBody>
        </p:sp>
        <p:sp>
          <p:nvSpPr>
            <p:cNvPr id="12" name="Rectangle 13"/>
            <p:cNvSpPr>
              <a:spLocks noChangeArrowheads="1"/>
            </p:cNvSpPr>
            <p:nvPr/>
          </p:nvSpPr>
          <p:spPr bwMode="auto">
            <a:xfrm>
              <a:off x="1915" y="1944"/>
              <a:ext cx="496" cy="10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13" name="Freeform 14"/>
            <p:cNvSpPr>
              <a:spLocks noEditPoints="1"/>
            </p:cNvSpPr>
            <p:nvPr/>
          </p:nvSpPr>
          <p:spPr bwMode="auto">
            <a:xfrm>
              <a:off x="1915" y="1944"/>
              <a:ext cx="500" cy="112"/>
            </a:xfrm>
            <a:custGeom>
              <a:avLst/>
              <a:gdLst>
                <a:gd name="T0" fmla="*/ 0 w 500"/>
                <a:gd name="T1" fmla="*/ 0 h 112"/>
                <a:gd name="T2" fmla="*/ 0 w 500"/>
                <a:gd name="T3" fmla="*/ 0 h 112"/>
                <a:gd name="T4" fmla="*/ 496 w 500"/>
                <a:gd name="T5" fmla="*/ 0 h 112"/>
                <a:gd name="T6" fmla="*/ 500 w 500"/>
                <a:gd name="T7" fmla="*/ 0 h 112"/>
                <a:gd name="T8" fmla="*/ 500 w 500"/>
                <a:gd name="T9" fmla="*/ 108 h 112"/>
                <a:gd name="T10" fmla="*/ 496 w 500"/>
                <a:gd name="T11" fmla="*/ 112 h 112"/>
                <a:gd name="T12" fmla="*/ 0 w 500"/>
                <a:gd name="T13" fmla="*/ 112 h 112"/>
                <a:gd name="T14" fmla="*/ 0 w 500"/>
                <a:gd name="T15" fmla="*/ 108 h 112"/>
                <a:gd name="T16" fmla="*/ 0 w 500"/>
                <a:gd name="T17" fmla="*/ 0 h 112"/>
                <a:gd name="T18" fmla="*/ 4 w 500"/>
                <a:gd name="T19" fmla="*/ 108 h 112"/>
                <a:gd name="T20" fmla="*/ 0 w 500"/>
                <a:gd name="T21" fmla="*/ 108 h 112"/>
                <a:gd name="T22" fmla="*/ 496 w 500"/>
                <a:gd name="T23" fmla="*/ 108 h 112"/>
                <a:gd name="T24" fmla="*/ 496 w 500"/>
                <a:gd name="T25" fmla="*/ 108 h 112"/>
                <a:gd name="T26" fmla="*/ 496 w 500"/>
                <a:gd name="T27" fmla="*/ 0 h 112"/>
                <a:gd name="T28" fmla="*/ 496 w 500"/>
                <a:gd name="T29" fmla="*/ 4 h 112"/>
                <a:gd name="T30" fmla="*/ 0 w 500"/>
                <a:gd name="T31" fmla="*/ 4 h 112"/>
                <a:gd name="T32" fmla="*/ 4 w 500"/>
                <a:gd name="T33" fmla="*/ 0 h 112"/>
                <a:gd name="T34" fmla="*/ 4 w 500"/>
                <a:gd name="T35" fmla="*/ 10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0" h="112">
                  <a:moveTo>
                    <a:pt x="0" y="0"/>
                  </a:moveTo>
                  <a:lnTo>
                    <a:pt x="0" y="0"/>
                  </a:lnTo>
                  <a:lnTo>
                    <a:pt x="496" y="0"/>
                  </a:lnTo>
                  <a:lnTo>
                    <a:pt x="500" y="0"/>
                  </a:lnTo>
                  <a:lnTo>
                    <a:pt x="500" y="108"/>
                  </a:lnTo>
                  <a:lnTo>
                    <a:pt x="496" y="112"/>
                  </a:lnTo>
                  <a:lnTo>
                    <a:pt x="0" y="112"/>
                  </a:lnTo>
                  <a:lnTo>
                    <a:pt x="0" y="108"/>
                  </a:lnTo>
                  <a:lnTo>
                    <a:pt x="0" y="0"/>
                  </a:lnTo>
                  <a:close/>
                  <a:moveTo>
                    <a:pt x="4" y="108"/>
                  </a:moveTo>
                  <a:lnTo>
                    <a:pt x="0" y="108"/>
                  </a:lnTo>
                  <a:lnTo>
                    <a:pt x="496" y="108"/>
                  </a:lnTo>
                  <a:lnTo>
                    <a:pt x="496" y="108"/>
                  </a:lnTo>
                  <a:lnTo>
                    <a:pt x="496" y="0"/>
                  </a:lnTo>
                  <a:lnTo>
                    <a:pt x="496" y="4"/>
                  </a:lnTo>
                  <a:lnTo>
                    <a:pt x="0" y="4"/>
                  </a:lnTo>
                  <a:lnTo>
                    <a:pt x="4" y="0"/>
                  </a:lnTo>
                  <a:lnTo>
                    <a:pt x="4" y="10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3200"/>
            </a:p>
          </p:txBody>
        </p:sp>
        <p:sp>
          <p:nvSpPr>
            <p:cNvPr id="14" name="Freeform 15"/>
            <p:cNvSpPr>
              <a:spLocks noEditPoints="1"/>
            </p:cNvSpPr>
            <p:nvPr/>
          </p:nvSpPr>
          <p:spPr bwMode="auto">
            <a:xfrm>
              <a:off x="2411" y="1801"/>
              <a:ext cx="323" cy="165"/>
            </a:xfrm>
            <a:custGeom>
              <a:avLst/>
              <a:gdLst>
                <a:gd name="T0" fmla="*/ 0 w 323"/>
                <a:gd name="T1" fmla="*/ 161 h 165"/>
                <a:gd name="T2" fmla="*/ 58 w 323"/>
                <a:gd name="T3" fmla="*/ 161 h 165"/>
                <a:gd name="T4" fmla="*/ 58 w 323"/>
                <a:gd name="T5" fmla="*/ 161 h 165"/>
                <a:gd name="T6" fmla="*/ 302 w 323"/>
                <a:gd name="T7" fmla="*/ 10 h 165"/>
                <a:gd name="T8" fmla="*/ 302 w 323"/>
                <a:gd name="T9" fmla="*/ 14 h 165"/>
                <a:gd name="T10" fmla="*/ 58 w 323"/>
                <a:gd name="T11" fmla="*/ 165 h 165"/>
                <a:gd name="T12" fmla="*/ 58 w 323"/>
                <a:gd name="T13" fmla="*/ 165 h 165"/>
                <a:gd name="T14" fmla="*/ 0 w 323"/>
                <a:gd name="T15" fmla="*/ 165 h 165"/>
                <a:gd name="T16" fmla="*/ 0 w 323"/>
                <a:gd name="T17" fmla="*/ 161 h 165"/>
                <a:gd name="T18" fmla="*/ 291 w 323"/>
                <a:gd name="T19" fmla="*/ 3 h 165"/>
                <a:gd name="T20" fmla="*/ 323 w 323"/>
                <a:gd name="T21" fmla="*/ 0 h 165"/>
                <a:gd name="T22" fmla="*/ 306 w 323"/>
                <a:gd name="T23" fmla="*/ 25 h 165"/>
                <a:gd name="T24" fmla="*/ 291 w 323"/>
                <a:gd name="T25" fmla="*/ 3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3" h="165">
                  <a:moveTo>
                    <a:pt x="0" y="161"/>
                  </a:moveTo>
                  <a:lnTo>
                    <a:pt x="58" y="161"/>
                  </a:lnTo>
                  <a:lnTo>
                    <a:pt x="58" y="161"/>
                  </a:lnTo>
                  <a:lnTo>
                    <a:pt x="302" y="10"/>
                  </a:lnTo>
                  <a:lnTo>
                    <a:pt x="302" y="14"/>
                  </a:lnTo>
                  <a:lnTo>
                    <a:pt x="58" y="165"/>
                  </a:lnTo>
                  <a:lnTo>
                    <a:pt x="58" y="165"/>
                  </a:lnTo>
                  <a:lnTo>
                    <a:pt x="0" y="165"/>
                  </a:lnTo>
                  <a:lnTo>
                    <a:pt x="0" y="161"/>
                  </a:lnTo>
                  <a:close/>
                  <a:moveTo>
                    <a:pt x="291" y="3"/>
                  </a:moveTo>
                  <a:lnTo>
                    <a:pt x="323" y="0"/>
                  </a:lnTo>
                  <a:lnTo>
                    <a:pt x="306" y="25"/>
                  </a:lnTo>
                  <a:lnTo>
                    <a:pt x="291" y="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3200"/>
            </a:p>
          </p:txBody>
        </p:sp>
        <p:sp>
          <p:nvSpPr>
            <p:cNvPr id="15" name="Rectangle 16"/>
            <p:cNvSpPr>
              <a:spLocks noChangeArrowheads="1"/>
            </p:cNvSpPr>
            <p:nvPr/>
          </p:nvSpPr>
          <p:spPr bwMode="auto">
            <a:xfrm>
              <a:off x="1951" y="1966"/>
              <a:ext cx="396"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50" b="0" i="0" u="none" strike="noStrike" cap="none" normalizeH="0" baseline="0" smtClean="0">
                  <a:ln>
                    <a:noFill/>
                  </a:ln>
                  <a:solidFill>
                    <a:srgbClr val="000000"/>
                  </a:solidFill>
                  <a:effectLst/>
                  <a:latin typeface="Arial" pitchFamily="34" charset="0"/>
                  <a:cs typeface="Arial" pitchFamily="34" charset="0"/>
                </a:rPr>
                <a:t>End Wire Hinge</a:t>
              </a:r>
              <a:endParaRPr kumimoji="0" lang="en-US" altLang="en-US" sz="3200" b="0" i="0" u="none" strike="noStrike" cap="none" normalizeH="0" baseline="0" smtClean="0">
                <a:ln>
                  <a:noFill/>
                </a:ln>
                <a:solidFill>
                  <a:schemeClr val="tx1"/>
                </a:solidFill>
                <a:effectLst/>
                <a:latin typeface="Arial" pitchFamily="34" charset="0"/>
                <a:cs typeface="Arial" pitchFamily="34" charset="0"/>
              </a:endParaRPr>
            </a:p>
          </p:txBody>
        </p:sp>
        <p:sp>
          <p:nvSpPr>
            <p:cNvPr id="16" name="Rectangle 17"/>
            <p:cNvSpPr>
              <a:spLocks noChangeArrowheads="1"/>
            </p:cNvSpPr>
            <p:nvPr/>
          </p:nvSpPr>
          <p:spPr bwMode="auto">
            <a:xfrm>
              <a:off x="3705" y="2264"/>
              <a:ext cx="449" cy="17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17" name="Freeform 18"/>
            <p:cNvSpPr>
              <a:spLocks noEditPoints="1"/>
            </p:cNvSpPr>
            <p:nvPr/>
          </p:nvSpPr>
          <p:spPr bwMode="auto">
            <a:xfrm>
              <a:off x="3705" y="2264"/>
              <a:ext cx="452" cy="176"/>
            </a:xfrm>
            <a:custGeom>
              <a:avLst/>
              <a:gdLst>
                <a:gd name="T0" fmla="*/ 0 w 452"/>
                <a:gd name="T1" fmla="*/ 0 h 176"/>
                <a:gd name="T2" fmla="*/ 0 w 452"/>
                <a:gd name="T3" fmla="*/ 0 h 176"/>
                <a:gd name="T4" fmla="*/ 449 w 452"/>
                <a:gd name="T5" fmla="*/ 0 h 176"/>
                <a:gd name="T6" fmla="*/ 452 w 452"/>
                <a:gd name="T7" fmla="*/ 0 h 176"/>
                <a:gd name="T8" fmla="*/ 452 w 452"/>
                <a:gd name="T9" fmla="*/ 173 h 176"/>
                <a:gd name="T10" fmla="*/ 449 w 452"/>
                <a:gd name="T11" fmla="*/ 176 h 176"/>
                <a:gd name="T12" fmla="*/ 0 w 452"/>
                <a:gd name="T13" fmla="*/ 176 h 176"/>
                <a:gd name="T14" fmla="*/ 0 w 452"/>
                <a:gd name="T15" fmla="*/ 173 h 176"/>
                <a:gd name="T16" fmla="*/ 0 w 452"/>
                <a:gd name="T17" fmla="*/ 0 h 176"/>
                <a:gd name="T18" fmla="*/ 3 w 452"/>
                <a:gd name="T19" fmla="*/ 173 h 176"/>
                <a:gd name="T20" fmla="*/ 0 w 452"/>
                <a:gd name="T21" fmla="*/ 173 h 176"/>
                <a:gd name="T22" fmla="*/ 449 w 452"/>
                <a:gd name="T23" fmla="*/ 173 h 176"/>
                <a:gd name="T24" fmla="*/ 449 w 452"/>
                <a:gd name="T25" fmla="*/ 173 h 176"/>
                <a:gd name="T26" fmla="*/ 449 w 452"/>
                <a:gd name="T27" fmla="*/ 0 h 176"/>
                <a:gd name="T28" fmla="*/ 449 w 452"/>
                <a:gd name="T29" fmla="*/ 4 h 176"/>
                <a:gd name="T30" fmla="*/ 0 w 452"/>
                <a:gd name="T31" fmla="*/ 4 h 176"/>
                <a:gd name="T32" fmla="*/ 3 w 452"/>
                <a:gd name="T33" fmla="*/ 0 h 176"/>
                <a:gd name="T34" fmla="*/ 3 w 452"/>
                <a:gd name="T35" fmla="*/ 17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2" h="176">
                  <a:moveTo>
                    <a:pt x="0" y="0"/>
                  </a:moveTo>
                  <a:lnTo>
                    <a:pt x="0" y="0"/>
                  </a:lnTo>
                  <a:lnTo>
                    <a:pt x="449" y="0"/>
                  </a:lnTo>
                  <a:lnTo>
                    <a:pt x="452" y="0"/>
                  </a:lnTo>
                  <a:lnTo>
                    <a:pt x="452" y="173"/>
                  </a:lnTo>
                  <a:lnTo>
                    <a:pt x="449" y="176"/>
                  </a:lnTo>
                  <a:lnTo>
                    <a:pt x="0" y="176"/>
                  </a:lnTo>
                  <a:lnTo>
                    <a:pt x="0" y="173"/>
                  </a:lnTo>
                  <a:lnTo>
                    <a:pt x="0" y="0"/>
                  </a:lnTo>
                  <a:close/>
                  <a:moveTo>
                    <a:pt x="3" y="173"/>
                  </a:moveTo>
                  <a:lnTo>
                    <a:pt x="0" y="173"/>
                  </a:lnTo>
                  <a:lnTo>
                    <a:pt x="449" y="173"/>
                  </a:lnTo>
                  <a:lnTo>
                    <a:pt x="449" y="173"/>
                  </a:lnTo>
                  <a:lnTo>
                    <a:pt x="449" y="0"/>
                  </a:lnTo>
                  <a:lnTo>
                    <a:pt x="449" y="4"/>
                  </a:lnTo>
                  <a:lnTo>
                    <a:pt x="0" y="4"/>
                  </a:lnTo>
                  <a:lnTo>
                    <a:pt x="3" y="0"/>
                  </a:lnTo>
                  <a:lnTo>
                    <a:pt x="3" y="17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3200"/>
            </a:p>
          </p:txBody>
        </p:sp>
        <p:sp>
          <p:nvSpPr>
            <p:cNvPr id="18" name="Freeform 19"/>
            <p:cNvSpPr>
              <a:spLocks noEditPoints="1"/>
            </p:cNvSpPr>
            <p:nvPr/>
          </p:nvSpPr>
          <p:spPr bwMode="auto">
            <a:xfrm>
              <a:off x="3335" y="2300"/>
              <a:ext cx="370" cy="212"/>
            </a:xfrm>
            <a:custGeom>
              <a:avLst/>
              <a:gdLst>
                <a:gd name="T0" fmla="*/ 370 w 370"/>
                <a:gd name="T1" fmla="*/ 4 h 212"/>
                <a:gd name="T2" fmla="*/ 269 w 370"/>
                <a:gd name="T3" fmla="*/ 7 h 212"/>
                <a:gd name="T4" fmla="*/ 269 w 370"/>
                <a:gd name="T5" fmla="*/ 7 h 212"/>
                <a:gd name="T6" fmla="*/ 18 w 370"/>
                <a:gd name="T7" fmla="*/ 198 h 212"/>
                <a:gd name="T8" fmla="*/ 18 w 370"/>
                <a:gd name="T9" fmla="*/ 194 h 212"/>
                <a:gd name="T10" fmla="*/ 265 w 370"/>
                <a:gd name="T11" fmla="*/ 4 h 212"/>
                <a:gd name="T12" fmla="*/ 269 w 370"/>
                <a:gd name="T13" fmla="*/ 4 h 212"/>
                <a:gd name="T14" fmla="*/ 370 w 370"/>
                <a:gd name="T15" fmla="*/ 0 h 212"/>
                <a:gd name="T16" fmla="*/ 370 w 370"/>
                <a:gd name="T17" fmla="*/ 4 h 212"/>
                <a:gd name="T18" fmla="*/ 28 w 370"/>
                <a:gd name="T19" fmla="*/ 205 h 212"/>
                <a:gd name="T20" fmla="*/ 0 w 370"/>
                <a:gd name="T21" fmla="*/ 212 h 212"/>
                <a:gd name="T22" fmla="*/ 14 w 370"/>
                <a:gd name="T23" fmla="*/ 180 h 212"/>
                <a:gd name="T24" fmla="*/ 28 w 370"/>
                <a:gd name="T25" fmla="*/ 205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0" h="212">
                  <a:moveTo>
                    <a:pt x="370" y="4"/>
                  </a:moveTo>
                  <a:lnTo>
                    <a:pt x="269" y="7"/>
                  </a:lnTo>
                  <a:lnTo>
                    <a:pt x="269" y="7"/>
                  </a:lnTo>
                  <a:lnTo>
                    <a:pt x="18" y="198"/>
                  </a:lnTo>
                  <a:lnTo>
                    <a:pt x="18" y="194"/>
                  </a:lnTo>
                  <a:lnTo>
                    <a:pt x="265" y="4"/>
                  </a:lnTo>
                  <a:lnTo>
                    <a:pt x="269" y="4"/>
                  </a:lnTo>
                  <a:lnTo>
                    <a:pt x="370" y="0"/>
                  </a:lnTo>
                  <a:lnTo>
                    <a:pt x="370" y="4"/>
                  </a:lnTo>
                  <a:close/>
                  <a:moveTo>
                    <a:pt x="28" y="205"/>
                  </a:moveTo>
                  <a:lnTo>
                    <a:pt x="0" y="212"/>
                  </a:lnTo>
                  <a:lnTo>
                    <a:pt x="14" y="180"/>
                  </a:lnTo>
                  <a:lnTo>
                    <a:pt x="28" y="205"/>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3200"/>
            </a:p>
          </p:txBody>
        </p:sp>
        <p:sp>
          <p:nvSpPr>
            <p:cNvPr id="19" name="Rectangle 20"/>
            <p:cNvSpPr>
              <a:spLocks noChangeArrowheads="1"/>
            </p:cNvSpPr>
            <p:nvPr/>
          </p:nvSpPr>
          <p:spPr bwMode="auto">
            <a:xfrm>
              <a:off x="3759" y="2286"/>
              <a:ext cx="34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50" b="0" i="0" u="none" strike="noStrike" cap="none" normalizeH="0" baseline="0" smtClean="0">
                  <a:ln>
                    <a:noFill/>
                  </a:ln>
                  <a:solidFill>
                    <a:srgbClr val="000000"/>
                  </a:solidFill>
                  <a:effectLst/>
                  <a:latin typeface="Arial" pitchFamily="34" charset="0"/>
                  <a:cs typeface="Arial" pitchFamily="34" charset="0"/>
                </a:rPr>
                <a:t>Deployed Tip </a:t>
              </a:r>
              <a:endParaRPr kumimoji="0" lang="en-US" altLang="en-US" sz="3200" b="0" i="0" u="none" strike="noStrike" cap="none" normalizeH="0" baseline="0" smtClean="0">
                <a:ln>
                  <a:noFill/>
                </a:ln>
                <a:solidFill>
                  <a:schemeClr val="tx1"/>
                </a:solidFill>
                <a:effectLst/>
                <a:latin typeface="Arial" pitchFamily="34" charset="0"/>
                <a:cs typeface="Arial" pitchFamily="34" charset="0"/>
              </a:endParaRPr>
            </a:p>
          </p:txBody>
        </p:sp>
        <p:sp>
          <p:nvSpPr>
            <p:cNvPr id="20" name="Rectangle 21"/>
            <p:cNvSpPr>
              <a:spLocks noChangeArrowheads="1"/>
            </p:cNvSpPr>
            <p:nvPr/>
          </p:nvSpPr>
          <p:spPr bwMode="auto">
            <a:xfrm>
              <a:off x="3866" y="2354"/>
              <a:ext cx="116"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50" b="0" i="0" u="none" strike="noStrike" cap="none" normalizeH="0" baseline="0" smtClean="0">
                  <a:ln>
                    <a:noFill/>
                  </a:ln>
                  <a:solidFill>
                    <a:srgbClr val="000000"/>
                  </a:solidFill>
                  <a:effectLst/>
                  <a:latin typeface="Arial" pitchFamily="34" charset="0"/>
                  <a:cs typeface="Arial" pitchFamily="34" charset="0"/>
                </a:rPr>
                <a:t>Wire</a:t>
              </a:r>
              <a:endParaRPr kumimoji="0" lang="en-US" altLang="en-US" sz="3200" b="0" i="0" u="none" strike="noStrike" cap="none" normalizeH="0" baseline="0" smtClean="0">
                <a:ln>
                  <a:noFill/>
                </a:ln>
                <a:solidFill>
                  <a:schemeClr val="tx1"/>
                </a:solidFill>
                <a:effectLst/>
                <a:latin typeface="Arial" pitchFamily="34" charset="0"/>
                <a:cs typeface="Arial" pitchFamily="34" charset="0"/>
              </a:endParaRPr>
            </a:p>
          </p:txBody>
        </p:sp>
        <p:sp>
          <p:nvSpPr>
            <p:cNvPr id="21" name="Rectangle 22"/>
            <p:cNvSpPr>
              <a:spLocks noChangeArrowheads="1"/>
            </p:cNvSpPr>
            <p:nvPr/>
          </p:nvSpPr>
          <p:spPr bwMode="auto">
            <a:xfrm>
              <a:off x="1373" y="2577"/>
              <a:ext cx="427" cy="1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22" name="Freeform 23"/>
            <p:cNvSpPr>
              <a:spLocks noEditPoints="1"/>
            </p:cNvSpPr>
            <p:nvPr/>
          </p:nvSpPr>
          <p:spPr bwMode="auto">
            <a:xfrm>
              <a:off x="1373" y="2577"/>
              <a:ext cx="431" cy="180"/>
            </a:xfrm>
            <a:custGeom>
              <a:avLst/>
              <a:gdLst>
                <a:gd name="T0" fmla="*/ 427 w 431"/>
                <a:gd name="T1" fmla="*/ 0 h 180"/>
                <a:gd name="T2" fmla="*/ 427 w 431"/>
                <a:gd name="T3" fmla="*/ 4 h 180"/>
                <a:gd name="T4" fmla="*/ 0 w 431"/>
                <a:gd name="T5" fmla="*/ 4 h 180"/>
                <a:gd name="T6" fmla="*/ 3 w 431"/>
                <a:gd name="T7" fmla="*/ 0 h 180"/>
                <a:gd name="T8" fmla="*/ 3 w 431"/>
                <a:gd name="T9" fmla="*/ 176 h 180"/>
                <a:gd name="T10" fmla="*/ 0 w 431"/>
                <a:gd name="T11" fmla="*/ 176 h 180"/>
                <a:gd name="T12" fmla="*/ 427 w 431"/>
                <a:gd name="T13" fmla="*/ 176 h 180"/>
                <a:gd name="T14" fmla="*/ 427 w 431"/>
                <a:gd name="T15" fmla="*/ 176 h 180"/>
                <a:gd name="T16" fmla="*/ 427 w 431"/>
                <a:gd name="T17" fmla="*/ 0 h 180"/>
                <a:gd name="T18" fmla="*/ 431 w 431"/>
                <a:gd name="T19" fmla="*/ 176 h 180"/>
                <a:gd name="T20" fmla="*/ 427 w 431"/>
                <a:gd name="T21" fmla="*/ 180 h 180"/>
                <a:gd name="T22" fmla="*/ 0 w 431"/>
                <a:gd name="T23" fmla="*/ 180 h 180"/>
                <a:gd name="T24" fmla="*/ 0 w 431"/>
                <a:gd name="T25" fmla="*/ 176 h 180"/>
                <a:gd name="T26" fmla="*/ 0 w 431"/>
                <a:gd name="T27" fmla="*/ 0 h 180"/>
                <a:gd name="T28" fmla="*/ 0 w 431"/>
                <a:gd name="T29" fmla="*/ 0 h 180"/>
                <a:gd name="T30" fmla="*/ 427 w 431"/>
                <a:gd name="T31" fmla="*/ 0 h 180"/>
                <a:gd name="T32" fmla="*/ 431 w 431"/>
                <a:gd name="T33" fmla="*/ 0 h 180"/>
                <a:gd name="T34" fmla="*/ 431 w 431"/>
                <a:gd name="T35" fmla="*/ 176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1" h="180">
                  <a:moveTo>
                    <a:pt x="427" y="0"/>
                  </a:moveTo>
                  <a:lnTo>
                    <a:pt x="427" y="4"/>
                  </a:lnTo>
                  <a:lnTo>
                    <a:pt x="0" y="4"/>
                  </a:lnTo>
                  <a:lnTo>
                    <a:pt x="3" y="0"/>
                  </a:lnTo>
                  <a:lnTo>
                    <a:pt x="3" y="176"/>
                  </a:lnTo>
                  <a:lnTo>
                    <a:pt x="0" y="176"/>
                  </a:lnTo>
                  <a:lnTo>
                    <a:pt x="427" y="176"/>
                  </a:lnTo>
                  <a:lnTo>
                    <a:pt x="427" y="176"/>
                  </a:lnTo>
                  <a:lnTo>
                    <a:pt x="427" y="0"/>
                  </a:lnTo>
                  <a:close/>
                  <a:moveTo>
                    <a:pt x="431" y="176"/>
                  </a:moveTo>
                  <a:lnTo>
                    <a:pt x="427" y="180"/>
                  </a:lnTo>
                  <a:lnTo>
                    <a:pt x="0" y="180"/>
                  </a:lnTo>
                  <a:lnTo>
                    <a:pt x="0" y="176"/>
                  </a:lnTo>
                  <a:lnTo>
                    <a:pt x="0" y="0"/>
                  </a:lnTo>
                  <a:lnTo>
                    <a:pt x="0" y="0"/>
                  </a:lnTo>
                  <a:lnTo>
                    <a:pt x="427" y="0"/>
                  </a:lnTo>
                  <a:lnTo>
                    <a:pt x="431" y="0"/>
                  </a:lnTo>
                  <a:lnTo>
                    <a:pt x="431" y="17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3200"/>
            </a:p>
          </p:txBody>
        </p:sp>
        <p:sp>
          <p:nvSpPr>
            <p:cNvPr id="23" name="Freeform 24"/>
            <p:cNvSpPr>
              <a:spLocks noEditPoints="1"/>
            </p:cNvSpPr>
            <p:nvPr/>
          </p:nvSpPr>
          <p:spPr bwMode="auto">
            <a:xfrm>
              <a:off x="1800" y="2476"/>
              <a:ext cx="281" cy="144"/>
            </a:xfrm>
            <a:custGeom>
              <a:avLst/>
              <a:gdLst>
                <a:gd name="T0" fmla="*/ 0 w 281"/>
                <a:gd name="T1" fmla="*/ 137 h 144"/>
                <a:gd name="T2" fmla="*/ 97 w 281"/>
                <a:gd name="T3" fmla="*/ 140 h 144"/>
                <a:gd name="T4" fmla="*/ 97 w 281"/>
                <a:gd name="T5" fmla="*/ 140 h 144"/>
                <a:gd name="T6" fmla="*/ 263 w 281"/>
                <a:gd name="T7" fmla="*/ 11 h 144"/>
                <a:gd name="T8" fmla="*/ 263 w 281"/>
                <a:gd name="T9" fmla="*/ 15 h 144"/>
                <a:gd name="T10" fmla="*/ 97 w 281"/>
                <a:gd name="T11" fmla="*/ 144 h 144"/>
                <a:gd name="T12" fmla="*/ 97 w 281"/>
                <a:gd name="T13" fmla="*/ 144 h 144"/>
                <a:gd name="T14" fmla="*/ 0 w 281"/>
                <a:gd name="T15" fmla="*/ 140 h 144"/>
                <a:gd name="T16" fmla="*/ 0 w 281"/>
                <a:gd name="T17" fmla="*/ 137 h 144"/>
                <a:gd name="T18" fmla="*/ 252 w 281"/>
                <a:gd name="T19" fmla="*/ 7 h 144"/>
                <a:gd name="T20" fmla="*/ 281 w 281"/>
                <a:gd name="T21" fmla="*/ 0 h 144"/>
                <a:gd name="T22" fmla="*/ 266 w 281"/>
                <a:gd name="T23" fmla="*/ 29 h 144"/>
                <a:gd name="T24" fmla="*/ 252 w 281"/>
                <a:gd name="T25" fmla="*/ 7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1" h="144">
                  <a:moveTo>
                    <a:pt x="0" y="137"/>
                  </a:moveTo>
                  <a:lnTo>
                    <a:pt x="97" y="140"/>
                  </a:lnTo>
                  <a:lnTo>
                    <a:pt x="97" y="140"/>
                  </a:lnTo>
                  <a:lnTo>
                    <a:pt x="263" y="11"/>
                  </a:lnTo>
                  <a:lnTo>
                    <a:pt x="263" y="15"/>
                  </a:lnTo>
                  <a:lnTo>
                    <a:pt x="97" y="144"/>
                  </a:lnTo>
                  <a:lnTo>
                    <a:pt x="97" y="144"/>
                  </a:lnTo>
                  <a:lnTo>
                    <a:pt x="0" y="140"/>
                  </a:lnTo>
                  <a:lnTo>
                    <a:pt x="0" y="137"/>
                  </a:lnTo>
                  <a:close/>
                  <a:moveTo>
                    <a:pt x="252" y="7"/>
                  </a:moveTo>
                  <a:lnTo>
                    <a:pt x="281" y="0"/>
                  </a:lnTo>
                  <a:lnTo>
                    <a:pt x="266" y="29"/>
                  </a:lnTo>
                  <a:lnTo>
                    <a:pt x="252" y="7"/>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3200"/>
            </a:p>
          </p:txBody>
        </p:sp>
        <p:sp>
          <p:nvSpPr>
            <p:cNvPr id="24" name="Rectangle 25"/>
            <p:cNvSpPr>
              <a:spLocks noChangeArrowheads="1"/>
            </p:cNvSpPr>
            <p:nvPr/>
          </p:nvSpPr>
          <p:spPr bwMode="auto">
            <a:xfrm>
              <a:off x="1434" y="2598"/>
              <a:ext cx="326"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50" b="0" i="0" u="none" strike="noStrike" cap="none" normalizeH="0" baseline="0" smtClean="0">
                  <a:ln>
                    <a:noFill/>
                  </a:ln>
                  <a:solidFill>
                    <a:srgbClr val="000000"/>
                  </a:solidFill>
                  <a:effectLst/>
                  <a:latin typeface="Arial" pitchFamily="34" charset="0"/>
                  <a:cs typeface="Arial" pitchFamily="34" charset="0"/>
                </a:rPr>
                <a:t>Graphite Tip </a:t>
              </a:r>
              <a:endParaRPr kumimoji="0" lang="en-US" altLang="en-US" sz="3200" b="0" i="0" u="none" strike="noStrike" cap="none" normalizeH="0" baseline="0" smtClean="0">
                <a:ln>
                  <a:noFill/>
                </a:ln>
                <a:solidFill>
                  <a:schemeClr val="tx1"/>
                </a:solidFill>
                <a:effectLst/>
                <a:latin typeface="Arial" pitchFamily="34" charset="0"/>
                <a:cs typeface="Arial" pitchFamily="34" charset="0"/>
              </a:endParaRPr>
            </a:p>
          </p:txBody>
        </p:sp>
        <p:sp>
          <p:nvSpPr>
            <p:cNvPr id="25" name="Rectangle 26"/>
            <p:cNvSpPr>
              <a:spLocks noChangeArrowheads="1"/>
            </p:cNvSpPr>
            <p:nvPr/>
          </p:nvSpPr>
          <p:spPr bwMode="auto">
            <a:xfrm>
              <a:off x="1506" y="2667"/>
              <a:ext cx="154"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50" b="0" i="0" u="none" strike="noStrike" cap="none" normalizeH="0" baseline="0" smtClean="0">
                  <a:ln>
                    <a:noFill/>
                  </a:ln>
                  <a:solidFill>
                    <a:srgbClr val="000000"/>
                  </a:solidFill>
                  <a:effectLst/>
                  <a:latin typeface="Arial" pitchFamily="34" charset="0"/>
                  <a:cs typeface="Arial" pitchFamily="34" charset="0"/>
                </a:rPr>
                <a:t>Fitting</a:t>
              </a:r>
              <a:endParaRPr kumimoji="0" lang="en-US" altLang="en-US" sz="3200" b="0" i="0" u="none" strike="noStrike" cap="none" normalizeH="0" baseline="0" smtClean="0">
                <a:ln>
                  <a:noFill/>
                </a:ln>
                <a:solidFill>
                  <a:schemeClr val="tx1"/>
                </a:solidFill>
                <a:effectLst/>
                <a:latin typeface="Arial" pitchFamily="34" charset="0"/>
                <a:cs typeface="Arial" pitchFamily="34" charset="0"/>
              </a:endParaRPr>
            </a:p>
          </p:txBody>
        </p:sp>
        <p:sp>
          <p:nvSpPr>
            <p:cNvPr id="26" name="Rectangle 27"/>
            <p:cNvSpPr>
              <a:spLocks noChangeArrowheads="1"/>
            </p:cNvSpPr>
            <p:nvPr/>
          </p:nvSpPr>
          <p:spPr bwMode="auto">
            <a:xfrm>
              <a:off x="2885" y="1222"/>
              <a:ext cx="450" cy="17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27" name="Freeform 28"/>
            <p:cNvSpPr>
              <a:spLocks noEditPoints="1"/>
            </p:cNvSpPr>
            <p:nvPr/>
          </p:nvSpPr>
          <p:spPr bwMode="auto">
            <a:xfrm>
              <a:off x="2885" y="1222"/>
              <a:ext cx="453" cy="176"/>
            </a:xfrm>
            <a:custGeom>
              <a:avLst/>
              <a:gdLst>
                <a:gd name="T0" fmla="*/ 0 w 453"/>
                <a:gd name="T1" fmla="*/ 0 h 176"/>
                <a:gd name="T2" fmla="*/ 0 w 453"/>
                <a:gd name="T3" fmla="*/ 0 h 176"/>
                <a:gd name="T4" fmla="*/ 450 w 453"/>
                <a:gd name="T5" fmla="*/ 0 h 176"/>
                <a:gd name="T6" fmla="*/ 453 w 453"/>
                <a:gd name="T7" fmla="*/ 0 h 176"/>
                <a:gd name="T8" fmla="*/ 453 w 453"/>
                <a:gd name="T9" fmla="*/ 172 h 176"/>
                <a:gd name="T10" fmla="*/ 450 w 453"/>
                <a:gd name="T11" fmla="*/ 176 h 176"/>
                <a:gd name="T12" fmla="*/ 0 w 453"/>
                <a:gd name="T13" fmla="*/ 176 h 176"/>
                <a:gd name="T14" fmla="*/ 0 w 453"/>
                <a:gd name="T15" fmla="*/ 172 h 176"/>
                <a:gd name="T16" fmla="*/ 0 w 453"/>
                <a:gd name="T17" fmla="*/ 0 h 176"/>
                <a:gd name="T18" fmla="*/ 4 w 453"/>
                <a:gd name="T19" fmla="*/ 172 h 176"/>
                <a:gd name="T20" fmla="*/ 0 w 453"/>
                <a:gd name="T21" fmla="*/ 172 h 176"/>
                <a:gd name="T22" fmla="*/ 450 w 453"/>
                <a:gd name="T23" fmla="*/ 172 h 176"/>
                <a:gd name="T24" fmla="*/ 450 w 453"/>
                <a:gd name="T25" fmla="*/ 172 h 176"/>
                <a:gd name="T26" fmla="*/ 450 w 453"/>
                <a:gd name="T27" fmla="*/ 0 h 176"/>
                <a:gd name="T28" fmla="*/ 450 w 453"/>
                <a:gd name="T29" fmla="*/ 3 h 176"/>
                <a:gd name="T30" fmla="*/ 0 w 453"/>
                <a:gd name="T31" fmla="*/ 3 h 176"/>
                <a:gd name="T32" fmla="*/ 4 w 453"/>
                <a:gd name="T33" fmla="*/ 0 h 176"/>
                <a:gd name="T34" fmla="*/ 4 w 453"/>
                <a:gd name="T35" fmla="*/ 17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3" h="176">
                  <a:moveTo>
                    <a:pt x="0" y="0"/>
                  </a:moveTo>
                  <a:lnTo>
                    <a:pt x="0" y="0"/>
                  </a:lnTo>
                  <a:lnTo>
                    <a:pt x="450" y="0"/>
                  </a:lnTo>
                  <a:lnTo>
                    <a:pt x="453" y="0"/>
                  </a:lnTo>
                  <a:lnTo>
                    <a:pt x="453" y="172"/>
                  </a:lnTo>
                  <a:lnTo>
                    <a:pt x="450" y="176"/>
                  </a:lnTo>
                  <a:lnTo>
                    <a:pt x="0" y="176"/>
                  </a:lnTo>
                  <a:lnTo>
                    <a:pt x="0" y="172"/>
                  </a:lnTo>
                  <a:lnTo>
                    <a:pt x="0" y="0"/>
                  </a:lnTo>
                  <a:close/>
                  <a:moveTo>
                    <a:pt x="4" y="172"/>
                  </a:moveTo>
                  <a:lnTo>
                    <a:pt x="0" y="172"/>
                  </a:lnTo>
                  <a:lnTo>
                    <a:pt x="450" y="172"/>
                  </a:lnTo>
                  <a:lnTo>
                    <a:pt x="450" y="172"/>
                  </a:lnTo>
                  <a:lnTo>
                    <a:pt x="450" y="0"/>
                  </a:lnTo>
                  <a:lnTo>
                    <a:pt x="450" y="3"/>
                  </a:lnTo>
                  <a:lnTo>
                    <a:pt x="0" y="3"/>
                  </a:lnTo>
                  <a:lnTo>
                    <a:pt x="4" y="0"/>
                  </a:lnTo>
                  <a:lnTo>
                    <a:pt x="4" y="17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3200"/>
            </a:p>
          </p:txBody>
        </p:sp>
        <p:sp>
          <p:nvSpPr>
            <p:cNvPr id="28" name="Freeform 29"/>
            <p:cNvSpPr>
              <a:spLocks noEditPoints="1"/>
            </p:cNvSpPr>
            <p:nvPr/>
          </p:nvSpPr>
          <p:spPr bwMode="auto">
            <a:xfrm>
              <a:off x="2515" y="1258"/>
              <a:ext cx="370" cy="212"/>
            </a:xfrm>
            <a:custGeom>
              <a:avLst/>
              <a:gdLst>
                <a:gd name="T0" fmla="*/ 370 w 370"/>
                <a:gd name="T1" fmla="*/ 3 h 212"/>
                <a:gd name="T2" fmla="*/ 270 w 370"/>
                <a:gd name="T3" fmla="*/ 7 h 212"/>
                <a:gd name="T4" fmla="*/ 270 w 370"/>
                <a:gd name="T5" fmla="*/ 7 h 212"/>
                <a:gd name="T6" fmla="*/ 18 w 370"/>
                <a:gd name="T7" fmla="*/ 197 h 212"/>
                <a:gd name="T8" fmla="*/ 18 w 370"/>
                <a:gd name="T9" fmla="*/ 194 h 212"/>
                <a:gd name="T10" fmla="*/ 266 w 370"/>
                <a:gd name="T11" fmla="*/ 3 h 212"/>
                <a:gd name="T12" fmla="*/ 270 w 370"/>
                <a:gd name="T13" fmla="*/ 3 h 212"/>
                <a:gd name="T14" fmla="*/ 370 w 370"/>
                <a:gd name="T15" fmla="*/ 0 h 212"/>
                <a:gd name="T16" fmla="*/ 370 w 370"/>
                <a:gd name="T17" fmla="*/ 3 h 212"/>
                <a:gd name="T18" fmla="*/ 29 w 370"/>
                <a:gd name="T19" fmla="*/ 205 h 212"/>
                <a:gd name="T20" fmla="*/ 0 w 370"/>
                <a:gd name="T21" fmla="*/ 212 h 212"/>
                <a:gd name="T22" fmla="*/ 15 w 370"/>
                <a:gd name="T23" fmla="*/ 180 h 212"/>
                <a:gd name="T24" fmla="*/ 29 w 370"/>
                <a:gd name="T25" fmla="*/ 205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0" h="212">
                  <a:moveTo>
                    <a:pt x="370" y="3"/>
                  </a:moveTo>
                  <a:lnTo>
                    <a:pt x="270" y="7"/>
                  </a:lnTo>
                  <a:lnTo>
                    <a:pt x="270" y="7"/>
                  </a:lnTo>
                  <a:lnTo>
                    <a:pt x="18" y="197"/>
                  </a:lnTo>
                  <a:lnTo>
                    <a:pt x="18" y="194"/>
                  </a:lnTo>
                  <a:lnTo>
                    <a:pt x="266" y="3"/>
                  </a:lnTo>
                  <a:lnTo>
                    <a:pt x="270" y="3"/>
                  </a:lnTo>
                  <a:lnTo>
                    <a:pt x="370" y="0"/>
                  </a:lnTo>
                  <a:lnTo>
                    <a:pt x="370" y="3"/>
                  </a:lnTo>
                  <a:close/>
                  <a:moveTo>
                    <a:pt x="29" y="205"/>
                  </a:moveTo>
                  <a:lnTo>
                    <a:pt x="0" y="212"/>
                  </a:lnTo>
                  <a:lnTo>
                    <a:pt x="15" y="180"/>
                  </a:lnTo>
                  <a:lnTo>
                    <a:pt x="29" y="205"/>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3200"/>
            </a:p>
          </p:txBody>
        </p:sp>
        <p:sp>
          <p:nvSpPr>
            <p:cNvPr id="29" name="Rectangle 30"/>
            <p:cNvSpPr>
              <a:spLocks noChangeArrowheads="1"/>
            </p:cNvSpPr>
            <p:nvPr/>
          </p:nvSpPr>
          <p:spPr bwMode="auto">
            <a:xfrm>
              <a:off x="2972" y="1243"/>
              <a:ext cx="298"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50" b="0" i="0" u="none" strike="noStrike" cap="none" normalizeH="0" baseline="0" smtClean="0">
                  <a:ln>
                    <a:noFill/>
                  </a:ln>
                  <a:solidFill>
                    <a:srgbClr val="000000"/>
                  </a:solidFill>
                  <a:effectLst/>
                  <a:latin typeface="Arial" pitchFamily="34" charset="0"/>
                  <a:cs typeface="Arial" pitchFamily="34" charset="0"/>
                </a:rPr>
                <a:t>Stowed Tip </a:t>
              </a:r>
              <a:endParaRPr kumimoji="0" lang="en-US" altLang="en-US" sz="3200" b="0" i="0" u="none" strike="noStrike" cap="none" normalizeH="0" baseline="0" smtClean="0">
                <a:ln>
                  <a:noFill/>
                </a:ln>
                <a:solidFill>
                  <a:schemeClr val="tx1"/>
                </a:solidFill>
                <a:effectLst/>
                <a:latin typeface="Arial" pitchFamily="34" charset="0"/>
                <a:cs typeface="Arial" pitchFamily="34" charset="0"/>
              </a:endParaRPr>
            </a:p>
          </p:txBody>
        </p:sp>
        <p:sp>
          <p:nvSpPr>
            <p:cNvPr id="30" name="Rectangle 31"/>
            <p:cNvSpPr>
              <a:spLocks noChangeArrowheads="1"/>
            </p:cNvSpPr>
            <p:nvPr/>
          </p:nvSpPr>
          <p:spPr bwMode="auto">
            <a:xfrm>
              <a:off x="3051" y="1312"/>
              <a:ext cx="116"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50" b="0" i="0" u="none" strike="noStrike" cap="none" normalizeH="0" baseline="0" smtClean="0">
                  <a:ln>
                    <a:noFill/>
                  </a:ln>
                  <a:solidFill>
                    <a:srgbClr val="000000"/>
                  </a:solidFill>
                  <a:effectLst/>
                  <a:latin typeface="Arial" pitchFamily="34" charset="0"/>
                  <a:cs typeface="Arial" pitchFamily="34" charset="0"/>
                </a:rPr>
                <a:t>Wire</a:t>
              </a:r>
              <a:endParaRPr kumimoji="0" lang="en-US" altLang="en-US" sz="3200" b="0" i="0" u="none" strike="noStrike" cap="none" normalizeH="0" baseline="0" smtClean="0">
                <a:ln>
                  <a:noFill/>
                </a:ln>
                <a:solidFill>
                  <a:schemeClr val="tx1"/>
                </a:solidFill>
                <a:effectLst/>
                <a:latin typeface="Arial" pitchFamily="34" charset="0"/>
                <a:cs typeface="Arial" pitchFamily="34" charset="0"/>
              </a:endParaRPr>
            </a:p>
          </p:txBody>
        </p:sp>
      </p:grpSp>
      <p:sp>
        <p:nvSpPr>
          <p:cNvPr id="33" name="TextBox 32"/>
          <p:cNvSpPr txBox="1"/>
          <p:nvPr/>
        </p:nvSpPr>
        <p:spPr>
          <a:xfrm>
            <a:off x="2414585" y="6657945"/>
            <a:ext cx="4414837" cy="200055"/>
          </a:xfrm>
          <a:prstGeom prst="rect">
            <a:avLst/>
          </a:prstGeom>
          <a:noFill/>
        </p:spPr>
        <p:txBody>
          <a:bodyPr wrap="square" rtlCol="0">
            <a:spAutoFit/>
          </a:bodyPr>
          <a:lstStyle/>
          <a:p>
            <a:pPr algn="ctr"/>
            <a:r>
              <a:rPr lang="en-US" sz="700" dirty="0" smtClean="0">
                <a:latin typeface="Arial" pitchFamily="34" charset="0"/>
                <a:cs typeface="Arial" pitchFamily="34" charset="0"/>
              </a:rPr>
              <a:t>Approved for public release; NGAS 16-0337 dated 2/18/16.</a:t>
            </a:r>
            <a:endParaRPr lang="en-US" sz="700" dirty="0">
              <a:latin typeface="Arial" pitchFamily="34" charset="0"/>
              <a:cs typeface="Arial" pitchFamily="34" charset="0"/>
            </a:endParaRPr>
          </a:p>
        </p:txBody>
      </p:sp>
    </p:spTree>
    <p:extLst>
      <p:ext uri="{BB962C8B-B14F-4D97-AF65-F5344CB8AC3E}">
        <p14:creationId xmlns:p14="http://schemas.microsoft.com/office/powerpoint/2010/main" val="46349732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 Valley Deployment (</a:t>
            </a:r>
            <a:r>
              <a:rPr lang="en-US" dirty="0" err="1" smtClean="0"/>
              <a:t>Hypergaussian</a:t>
            </a:r>
            <a:r>
              <a:rPr lang="en-US" dirty="0" smtClean="0"/>
              <a:t> Not </a:t>
            </a:r>
            <a:r>
              <a:rPr lang="en-US" dirty="0"/>
              <a:t>R</a:t>
            </a:r>
            <a:r>
              <a:rPr lang="en-US" dirty="0" smtClean="0"/>
              <a:t>equired for Numerically Determined)</a:t>
            </a:r>
            <a:endParaRPr lang="en-US" dirty="0"/>
          </a:p>
        </p:txBody>
      </p:sp>
      <p:sp>
        <p:nvSpPr>
          <p:cNvPr id="4" name="Slide Number Placeholder 3"/>
          <p:cNvSpPr>
            <a:spLocks noGrp="1"/>
          </p:cNvSpPr>
          <p:nvPr>
            <p:ph type="sldNum" sz="quarter" idx="11"/>
          </p:nvPr>
        </p:nvSpPr>
        <p:spPr/>
        <p:txBody>
          <a:bodyPr/>
          <a:lstStyle/>
          <a:p>
            <a:fld id="{F6EFC63E-F8D9-44BB-A462-AC735E845F95}" type="slidenum">
              <a:rPr lang="en-US" smtClean="0"/>
              <a:pPr/>
              <a:t>37</a:t>
            </a:fld>
            <a:endParaRPr lang="en-US"/>
          </a:p>
        </p:txBody>
      </p:sp>
      <p:grpSp>
        <p:nvGrpSpPr>
          <p:cNvPr id="6" name="Group 4"/>
          <p:cNvGrpSpPr>
            <a:grpSpLocks noChangeAspect="1"/>
          </p:cNvGrpSpPr>
          <p:nvPr/>
        </p:nvGrpSpPr>
        <p:grpSpPr bwMode="auto">
          <a:xfrm>
            <a:off x="765110" y="1154113"/>
            <a:ext cx="7343192" cy="5621150"/>
            <a:chOff x="1008" y="727"/>
            <a:chExt cx="3744" cy="2866"/>
          </a:xfrm>
        </p:grpSpPr>
        <p:sp>
          <p:nvSpPr>
            <p:cNvPr id="7" name="AutoShape 3"/>
            <p:cNvSpPr>
              <a:spLocks noChangeAspect="1" noChangeArrowheads="1" noTextEdit="1"/>
            </p:cNvSpPr>
            <p:nvPr/>
          </p:nvSpPr>
          <p:spPr bwMode="auto">
            <a:xfrm>
              <a:off x="1008" y="727"/>
              <a:ext cx="3744" cy="2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800"/>
            </a:p>
          </p:txBody>
        </p:sp>
        <p:pic>
          <p:nvPicPr>
            <p:cNvPr id="1126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2" y="2468"/>
              <a:ext cx="1241" cy="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2" y="1115"/>
              <a:ext cx="1209" cy="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2" y="1119"/>
              <a:ext cx="1074" cy="1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8"/>
            <p:cNvSpPr>
              <a:spLocks noChangeArrowheads="1"/>
            </p:cNvSpPr>
            <p:nvPr/>
          </p:nvSpPr>
          <p:spPr bwMode="auto">
            <a:xfrm>
              <a:off x="1428" y="2288"/>
              <a:ext cx="210"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50" b="0" i="0" u="none" strike="noStrike" cap="none" normalizeH="0" baseline="0" smtClean="0">
                  <a:ln>
                    <a:noFill/>
                  </a:ln>
                  <a:solidFill>
                    <a:srgbClr val="000000"/>
                  </a:solidFill>
                  <a:effectLst/>
                  <a:latin typeface="Arial" pitchFamily="34" charset="0"/>
                  <a:cs typeface="Arial" pitchFamily="34" charset="0"/>
                </a:rPr>
                <a:t>Fabric </a:t>
              </a:r>
              <a:endParaRPr kumimoji="0" lang="en-US" altLang="en-US" sz="2800" b="0" i="0" u="none" strike="noStrike" cap="none" normalizeH="0" baseline="0" smtClean="0">
                <a:ln>
                  <a:noFill/>
                </a:ln>
                <a:solidFill>
                  <a:schemeClr val="tx1"/>
                </a:solidFill>
                <a:effectLst/>
                <a:latin typeface="Arial" pitchFamily="34" charset="0"/>
                <a:cs typeface="Arial" pitchFamily="34" charset="0"/>
              </a:endParaRPr>
            </a:p>
          </p:txBody>
        </p:sp>
        <p:sp>
          <p:nvSpPr>
            <p:cNvPr id="9" name="Rectangle 9"/>
            <p:cNvSpPr>
              <a:spLocks noChangeArrowheads="1"/>
            </p:cNvSpPr>
            <p:nvPr/>
          </p:nvSpPr>
          <p:spPr bwMode="auto">
            <a:xfrm>
              <a:off x="1360" y="2364"/>
              <a:ext cx="330"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50" b="0" i="0" u="none" strike="noStrike" cap="none" normalizeH="0" baseline="0" smtClean="0">
                  <a:ln>
                    <a:noFill/>
                  </a:ln>
                  <a:solidFill>
                    <a:srgbClr val="000000"/>
                  </a:solidFill>
                  <a:effectLst/>
                  <a:latin typeface="Arial" pitchFamily="34" charset="0"/>
                  <a:cs typeface="Arial" pitchFamily="34" charset="0"/>
                </a:rPr>
                <a:t>Hinge Line</a:t>
              </a:r>
              <a:endParaRPr kumimoji="0" lang="en-US" altLang="en-US" sz="2800" b="0" i="0" u="none" strike="noStrike" cap="none" normalizeH="0" baseline="0" smtClean="0">
                <a:ln>
                  <a:noFill/>
                </a:ln>
                <a:solidFill>
                  <a:schemeClr val="tx1"/>
                </a:solidFill>
                <a:effectLst/>
                <a:latin typeface="Arial" pitchFamily="34" charset="0"/>
                <a:cs typeface="Arial" pitchFamily="34" charset="0"/>
              </a:endParaRPr>
            </a:p>
          </p:txBody>
        </p:sp>
        <p:sp>
          <p:nvSpPr>
            <p:cNvPr id="10" name="Freeform 10"/>
            <p:cNvSpPr>
              <a:spLocks noEditPoints="1"/>
            </p:cNvSpPr>
            <p:nvPr/>
          </p:nvSpPr>
          <p:spPr bwMode="auto">
            <a:xfrm>
              <a:off x="1525" y="2076"/>
              <a:ext cx="16" cy="168"/>
            </a:xfrm>
            <a:custGeom>
              <a:avLst/>
              <a:gdLst>
                <a:gd name="T0" fmla="*/ 16 w 16"/>
                <a:gd name="T1" fmla="*/ 0 h 168"/>
                <a:gd name="T2" fmla="*/ 12 w 16"/>
                <a:gd name="T3" fmla="*/ 32 h 168"/>
                <a:gd name="T4" fmla="*/ 8 w 16"/>
                <a:gd name="T5" fmla="*/ 32 h 168"/>
                <a:gd name="T6" fmla="*/ 12 w 16"/>
                <a:gd name="T7" fmla="*/ 0 h 168"/>
                <a:gd name="T8" fmla="*/ 16 w 16"/>
                <a:gd name="T9" fmla="*/ 0 h 168"/>
                <a:gd name="T10" fmla="*/ 12 w 16"/>
                <a:gd name="T11" fmla="*/ 44 h 168"/>
                <a:gd name="T12" fmla="*/ 12 w 16"/>
                <a:gd name="T13" fmla="*/ 48 h 168"/>
                <a:gd name="T14" fmla="*/ 8 w 16"/>
                <a:gd name="T15" fmla="*/ 48 h 168"/>
                <a:gd name="T16" fmla="*/ 8 w 16"/>
                <a:gd name="T17" fmla="*/ 44 h 168"/>
                <a:gd name="T18" fmla="*/ 12 w 16"/>
                <a:gd name="T19" fmla="*/ 44 h 168"/>
                <a:gd name="T20" fmla="*/ 12 w 16"/>
                <a:gd name="T21" fmla="*/ 60 h 168"/>
                <a:gd name="T22" fmla="*/ 8 w 16"/>
                <a:gd name="T23" fmla="*/ 92 h 168"/>
                <a:gd name="T24" fmla="*/ 4 w 16"/>
                <a:gd name="T25" fmla="*/ 92 h 168"/>
                <a:gd name="T26" fmla="*/ 8 w 16"/>
                <a:gd name="T27" fmla="*/ 60 h 168"/>
                <a:gd name="T28" fmla="*/ 12 w 16"/>
                <a:gd name="T29" fmla="*/ 60 h 168"/>
                <a:gd name="T30" fmla="*/ 8 w 16"/>
                <a:gd name="T31" fmla="*/ 104 h 168"/>
                <a:gd name="T32" fmla="*/ 8 w 16"/>
                <a:gd name="T33" fmla="*/ 108 h 168"/>
                <a:gd name="T34" fmla="*/ 4 w 16"/>
                <a:gd name="T35" fmla="*/ 108 h 168"/>
                <a:gd name="T36" fmla="*/ 4 w 16"/>
                <a:gd name="T37" fmla="*/ 104 h 168"/>
                <a:gd name="T38" fmla="*/ 8 w 16"/>
                <a:gd name="T39" fmla="*/ 104 h 168"/>
                <a:gd name="T40" fmla="*/ 8 w 16"/>
                <a:gd name="T41" fmla="*/ 120 h 168"/>
                <a:gd name="T42" fmla="*/ 4 w 16"/>
                <a:gd name="T43" fmla="*/ 152 h 168"/>
                <a:gd name="T44" fmla="*/ 0 w 16"/>
                <a:gd name="T45" fmla="*/ 152 h 168"/>
                <a:gd name="T46" fmla="*/ 4 w 16"/>
                <a:gd name="T47" fmla="*/ 120 h 168"/>
                <a:gd name="T48" fmla="*/ 8 w 16"/>
                <a:gd name="T49" fmla="*/ 120 h 168"/>
                <a:gd name="T50" fmla="*/ 4 w 16"/>
                <a:gd name="T51" fmla="*/ 164 h 168"/>
                <a:gd name="T52" fmla="*/ 4 w 16"/>
                <a:gd name="T53" fmla="*/ 168 h 168"/>
                <a:gd name="T54" fmla="*/ 0 w 16"/>
                <a:gd name="T55" fmla="*/ 168 h 168"/>
                <a:gd name="T56" fmla="*/ 0 w 16"/>
                <a:gd name="T57" fmla="*/ 164 h 168"/>
                <a:gd name="T58" fmla="*/ 4 w 16"/>
                <a:gd name="T59" fmla="*/ 16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 h="168">
                  <a:moveTo>
                    <a:pt x="16" y="0"/>
                  </a:moveTo>
                  <a:lnTo>
                    <a:pt x="12" y="32"/>
                  </a:lnTo>
                  <a:lnTo>
                    <a:pt x="8" y="32"/>
                  </a:lnTo>
                  <a:lnTo>
                    <a:pt x="12" y="0"/>
                  </a:lnTo>
                  <a:lnTo>
                    <a:pt x="16" y="0"/>
                  </a:lnTo>
                  <a:close/>
                  <a:moveTo>
                    <a:pt x="12" y="44"/>
                  </a:moveTo>
                  <a:lnTo>
                    <a:pt x="12" y="48"/>
                  </a:lnTo>
                  <a:lnTo>
                    <a:pt x="8" y="48"/>
                  </a:lnTo>
                  <a:lnTo>
                    <a:pt x="8" y="44"/>
                  </a:lnTo>
                  <a:lnTo>
                    <a:pt x="12" y="44"/>
                  </a:lnTo>
                  <a:close/>
                  <a:moveTo>
                    <a:pt x="12" y="60"/>
                  </a:moveTo>
                  <a:lnTo>
                    <a:pt x="8" y="92"/>
                  </a:lnTo>
                  <a:lnTo>
                    <a:pt x="4" y="92"/>
                  </a:lnTo>
                  <a:lnTo>
                    <a:pt x="8" y="60"/>
                  </a:lnTo>
                  <a:lnTo>
                    <a:pt x="12" y="60"/>
                  </a:lnTo>
                  <a:close/>
                  <a:moveTo>
                    <a:pt x="8" y="104"/>
                  </a:moveTo>
                  <a:lnTo>
                    <a:pt x="8" y="108"/>
                  </a:lnTo>
                  <a:lnTo>
                    <a:pt x="4" y="108"/>
                  </a:lnTo>
                  <a:lnTo>
                    <a:pt x="4" y="104"/>
                  </a:lnTo>
                  <a:lnTo>
                    <a:pt x="8" y="104"/>
                  </a:lnTo>
                  <a:close/>
                  <a:moveTo>
                    <a:pt x="8" y="120"/>
                  </a:moveTo>
                  <a:lnTo>
                    <a:pt x="4" y="152"/>
                  </a:lnTo>
                  <a:lnTo>
                    <a:pt x="0" y="152"/>
                  </a:lnTo>
                  <a:lnTo>
                    <a:pt x="4" y="120"/>
                  </a:lnTo>
                  <a:lnTo>
                    <a:pt x="8" y="120"/>
                  </a:lnTo>
                  <a:close/>
                  <a:moveTo>
                    <a:pt x="4" y="164"/>
                  </a:moveTo>
                  <a:lnTo>
                    <a:pt x="4" y="168"/>
                  </a:lnTo>
                  <a:lnTo>
                    <a:pt x="0" y="168"/>
                  </a:lnTo>
                  <a:lnTo>
                    <a:pt x="0" y="164"/>
                  </a:lnTo>
                  <a:lnTo>
                    <a:pt x="4" y="16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800"/>
            </a:p>
          </p:txBody>
        </p:sp>
        <p:sp>
          <p:nvSpPr>
            <p:cNvPr id="11" name="Freeform 11"/>
            <p:cNvSpPr>
              <a:spLocks noEditPoints="1"/>
            </p:cNvSpPr>
            <p:nvPr/>
          </p:nvSpPr>
          <p:spPr bwMode="auto">
            <a:xfrm>
              <a:off x="2361" y="791"/>
              <a:ext cx="401" cy="276"/>
            </a:xfrm>
            <a:custGeom>
              <a:avLst/>
              <a:gdLst>
                <a:gd name="T0" fmla="*/ 0 w 401"/>
                <a:gd name="T1" fmla="*/ 0 h 276"/>
                <a:gd name="T2" fmla="*/ 0 w 401"/>
                <a:gd name="T3" fmla="*/ 0 h 276"/>
                <a:gd name="T4" fmla="*/ 397 w 401"/>
                <a:gd name="T5" fmla="*/ 0 h 276"/>
                <a:gd name="T6" fmla="*/ 401 w 401"/>
                <a:gd name="T7" fmla="*/ 0 h 276"/>
                <a:gd name="T8" fmla="*/ 401 w 401"/>
                <a:gd name="T9" fmla="*/ 272 h 276"/>
                <a:gd name="T10" fmla="*/ 397 w 401"/>
                <a:gd name="T11" fmla="*/ 276 h 276"/>
                <a:gd name="T12" fmla="*/ 0 w 401"/>
                <a:gd name="T13" fmla="*/ 276 h 276"/>
                <a:gd name="T14" fmla="*/ 0 w 401"/>
                <a:gd name="T15" fmla="*/ 272 h 276"/>
                <a:gd name="T16" fmla="*/ 0 w 401"/>
                <a:gd name="T17" fmla="*/ 0 h 276"/>
                <a:gd name="T18" fmla="*/ 4 w 401"/>
                <a:gd name="T19" fmla="*/ 272 h 276"/>
                <a:gd name="T20" fmla="*/ 0 w 401"/>
                <a:gd name="T21" fmla="*/ 272 h 276"/>
                <a:gd name="T22" fmla="*/ 397 w 401"/>
                <a:gd name="T23" fmla="*/ 272 h 276"/>
                <a:gd name="T24" fmla="*/ 397 w 401"/>
                <a:gd name="T25" fmla="*/ 272 h 276"/>
                <a:gd name="T26" fmla="*/ 397 w 401"/>
                <a:gd name="T27" fmla="*/ 0 h 276"/>
                <a:gd name="T28" fmla="*/ 397 w 401"/>
                <a:gd name="T29" fmla="*/ 4 h 276"/>
                <a:gd name="T30" fmla="*/ 0 w 401"/>
                <a:gd name="T31" fmla="*/ 4 h 276"/>
                <a:gd name="T32" fmla="*/ 4 w 401"/>
                <a:gd name="T33" fmla="*/ 0 h 276"/>
                <a:gd name="T34" fmla="*/ 4 w 401"/>
                <a:gd name="T35" fmla="*/ 272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1" h="276">
                  <a:moveTo>
                    <a:pt x="0" y="0"/>
                  </a:moveTo>
                  <a:lnTo>
                    <a:pt x="0" y="0"/>
                  </a:lnTo>
                  <a:lnTo>
                    <a:pt x="397" y="0"/>
                  </a:lnTo>
                  <a:lnTo>
                    <a:pt x="401" y="0"/>
                  </a:lnTo>
                  <a:lnTo>
                    <a:pt x="401" y="272"/>
                  </a:lnTo>
                  <a:lnTo>
                    <a:pt x="397" y="276"/>
                  </a:lnTo>
                  <a:lnTo>
                    <a:pt x="0" y="276"/>
                  </a:lnTo>
                  <a:lnTo>
                    <a:pt x="0" y="272"/>
                  </a:lnTo>
                  <a:lnTo>
                    <a:pt x="0" y="0"/>
                  </a:lnTo>
                  <a:close/>
                  <a:moveTo>
                    <a:pt x="4" y="272"/>
                  </a:moveTo>
                  <a:lnTo>
                    <a:pt x="0" y="272"/>
                  </a:lnTo>
                  <a:lnTo>
                    <a:pt x="397" y="272"/>
                  </a:lnTo>
                  <a:lnTo>
                    <a:pt x="397" y="272"/>
                  </a:lnTo>
                  <a:lnTo>
                    <a:pt x="397" y="0"/>
                  </a:lnTo>
                  <a:lnTo>
                    <a:pt x="397" y="4"/>
                  </a:lnTo>
                  <a:lnTo>
                    <a:pt x="0" y="4"/>
                  </a:lnTo>
                  <a:lnTo>
                    <a:pt x="4" y="0"/>
                  </a:lnTo>
                  <a:lnTo>
                    <a:pt x="4" y="27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800"/>
            </a:p>
          </p:txBody>
        </p:sp>
        <p:sp>
          <p:nvSpPr>
            <p:cNvPr id="12" name="Freeform 12"/>
            <p:cNvSpPr>
              <a:spLocks noEditPoints="1"/>
            </p:cNvSpPr>
            <p:nvPr/>
          </p:nvSpPr>
          <p:spPr bwMode="auto">
            <a:xfrm>
              <a:off x="1468" y="839"/>
              <a:ext cx="889" cy="456"/>
            </a:xfrm>
            <a:custGeom>
              <a:avLst/>
              <a:gdLst>
                <a:gd name="T0" fmla="*/ 889 w 889"/>
                <a:gd name="T1" fmla="*/ 4 h 456"/>
                <a:gd name="T2" fmla="*/ 849 w 889"/>
                <a:gd name="T3" fmla="*/ 4 h 456"/>
                <a:gd name="T4" fmla="*/ 849 w 889"/>
                <a:gd name="T5" fmla="*/ 4 h 456"/>
                <a:gd name="T6" fmla="*/ 25 w 889"/>
                <a:gd name="T7" fmla="*/ 448 h 456"/>
                <a:gd name="T8" fmla="*/ 21 w 889"/>
                <a:gd name="T9" fmla="*/ 444 h 456"/>
                <a:gd name="T10" fmla="*/ 845 w 889"/>
                <a:gd name="T11" fmla="*/ 0 h 456"/>
                <a:gd name="T12" fmla="*/ 849 w 889"/>
                <a:gd name="T13" fmla="*/ 0 h 456"/>
                <a:gd name="T14" fmla="*/ 889 w 889"/>
                <a:gd name="T15" fmla="*/ 0 h 456"/>
                <a:gd name="T16" fmla="*/ 889 w 889"/>
                <a:gd name="T17" fmla="*/ 4 h 456"/>
                <a:gd name="T18" fmla="*/ 37 w 889"/>
                <a:gd name="T19" fmla="*/ 456 h 456"/>
                <a:gd name="T20" fmla="*/ 0 w 889"/>
                <a:gd name="T21" fmla="*/ 456 h 456"/>
                <a:gd name="T22" fmla="*/ 21 w 889"/>
                <a:gd name="T23" fmla="*/ 428 h 456"/>
                <a:gd name="T24" fmla="*/ 37 w 889"/>
                <a:gd name="T25" fmla="*/ 45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9" h="456">
                  <a:moveTo>
                    <a:pt x="889" y="4"/>
                  </a:moveTo>
                  <a:lnTo>
                    <a:pt x="849" y="4"/>
                  </a:lnTo>
                  <a:lnTo>
                    <a:pt x="849" y="4"/>
                  </a:lnTo>
                  <a:lnTo>
                    <a:pt x="25" y="448"/>
                  </a:lnTo>
                  <a:lnTo>
                    <a:pt x="21" y="444"/>
                  </a:lnTo>
                  <a:lnTo>
                    <a:pt x="845" y="0"/>
                  </a:lnTo>
                  <a:lnTo>
                    <a:pt x="849" y="0"/>
                  </a:lnTo>
                  <a:lnTo>
                    <a:pt x="889" y="0"/>
                  </a:lnTo>
                  <a:lnTo>
                    <a:pt x="889" y="4"/>
                  </a:lnTo>
                  <a:close/>
                  <a:moveTo>
                    <a:pt x="37" y="456"/>
                  </a:moveTo>
                  <a:lnTo>
                    <a:pt x="0" y="456"/>
                  </a:lnTo>
                  <a:lnTo>
                    <a:pt x="21" y="428"/>
                  </a:lnTo>
                  <a:lnTo>
                    <a:pt x="37" y="45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800"/>
            </a:p>
          </p:txBody>
        </p:sp>
        <p:sp>
          <p:nvSpPr>
            <p:cNvPr id="13" name="Rectangle 13"/>
            <p:cNvSpPr>
              <a:spLocks noChangeArrowheads="1"/>
            </p:cNvSpPr>
            <p:nvPr/>
          </p:nvSpPr>
          <p:spPr bwMode="auto">
            <a:xfrm>
              <a:off x="2454" y="815"/>
              <a:ext cx="248"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50" b="0" i="0" u="none" strike="noStrike" cap="none" normalizeH="0" baseline="0" smtClean="0">
                  <a:ln>
                    <a:noFill/>
                  </a:ln>
                  <a:solidFill>
                    <a:srgbClr val="000000"/>
                  </a:solidFill>
                  <a:effectLst/>
                  <a:latin typeface="Arial" pitchFamily="34" charset="0"/>
                  <a:cs typeface="Arial" pitchFamily="34" charset="0"/>
                </a:rPr>
                <a:t>Stowed </a:t>
              </a:r>
              <a:endParaRPr kumimoji="0" lang="en-US" altLang="en-US" sz="2800" b="0" i="0" u="none" strike="noStrike" cap="none" normalizeH="0" baseline="0" smtClean="0">
                <a:ln>
                  <a:noFill/>
                </a:ln>
                <a:solidFill>
                  <a:schemeClr val="tx1"/>
                </a:solidFill>
                <a:effectLst/>
                <a:latin typeface="Arial" pitchFamily="34" charset="0"/>
                <a:cs typeface="Arial" pitchFamily="34" charset="0"/>
              </a:endParaRPr>
            </a:p>
          </p:txBody>
        </p:sp>
        <p:sp>
          <p:nvSpPr>
            <p:cNvPr id="14" name="Rectangle 14"/>
            <p:cNvSpPr>
              <a:spLocks noChangeArrowheads="1"/>
            </p:cNvSpPr>
            <p:nvPr/>
          </p:nvSpPr>
          <p:spPr bwMode="auto">
            <a:xfrm>
              <a:off x="2405" y="891"/>
              <a:ext cx="356"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50" b="0" i="0" u="none" strike="noStrike" cap="none" normalizeH="0" baseline="0" smtClean="0">
                  <a:ln>
                    <a:noFill/>
                  </a:ln>
                  <a:solidFill>
                    <a:srgbClr val="000000"/>
                  </a:solidFill>
                  <a:effectLst/>
                  <a:latin typeface="Arial" pitchFamily="34" charset="0"/>
                  <a:cs typeface="Arial" pitchFamily="34" charset="0"/>
                </a:rPr>
                <a:t>Valley Gap </a:t>
              </a:r>
              <a:endParaRPr kumimoji="0" lang="en-US" altLang="en-US" sz="2800" b="0" i="0" u="none" strike="noStrike" cap="none" normalizeH="0" baseline="0" smtClean="0">
                <a:ln>
                  <a:noFill/>
                </a:ln>
                <a:solidFill>
                  <a:schemeClr val="tx1"/>
                </a:solidFill>
                <a:effectLst/>
                <a:latin typeface="Arial" pitchFamily="34" charset="0"/>
                <a:cs typeface="Arial" pitchFamily="34" charset="0"/>
              </a:endParaRPr>
            </a:p>
          </p:txBody>
        </p:sp>
        <p:sp>
          <p:nvSpPr>
            <p:cNvPr id="15" name="Rectangle 15"/>
            <p:cNvSpPr>
              <a:spLocks noChangeArrowheads="1"/>
            </p:cNvSpPr>
            <p:nvPr/>
          </p:nvSpPr>
          <p:spPr bwMode="auto">
            <a:xfrm>
              <a:off x="2498" y="967"/>
              <a:ext cx="134"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50" b="0" i="0" u="none" strike="noStrike" cap="none" normalizeH="0" baseline="0" smtClean="0">
                  <a:ln>
                    <a:noFill/>
                  </a:ln>
                  <a:solidFill>
                    <a:srgbClr val="000000"/>
                  </a:solidFill>
                  <a:effectLst/>
                  <a:latin typeface="Arial" pitchFamily="34" charset="0"/>
                  <a:cs typeface="Arial" pitchFamily="34" charset="0"/>
                </a:rPr>
                <a:t>Flap</a:t>
              </a:r>
              <a:endParaRPr kumimoji="0" lang="en-US" altLang="en-US" sz="2800" b="0" i="0" u="none" strike="noStrike" cap="none" normalizeH="0" baseline="0" smtClean="0">
                <a:ln>
                  <a:noFill/>
                </a:ln>
                <a:solidFill>
                  <a:schemeClr val="tx1"/>
                </a:solidFill>
                <a:effectLst/>
                <a:latin typeface="Arial" pitchFamily="34" charset="0"/>
                <a:cs typeface="Arial" pitchFamily="34" charset="0"/>
              </a:endParaRPr>
            </a:p>
          </p:txBody>
        </p:sp>
        <p:sp>
          <p:nvSpPr>
            <p:cNvPr id="16" name="Freeform 16"/>
            <p:cNvSpPr>
              <a:spLocks noEditPoints="1"/>
            </p:cNvSpPr>
            <p:nvPr/>
          </p:nvSpPr>
          <p:spPr bwMode="auto">
            <a:xfrm>
              <a:off x="2810" y="787"/>
              <a:ext cx="408" cy="276"/>
            </a:xfrm>
            <a:custGeom>
              <a:avLst/>
              <a:gdLst>
                <a:gd name="T0" fmla="*/ 404 w 408"/>
                <a:gd name="T1" fmla="*/ 0 h 276"/>
                <a:gd name="T2" fmla="*/ 404 w 408"/>
                <a:gd name="T3" fmla="*/ 4 h 276"/>
                <a:gd name="T4" fmla="*/ 0 w 408"/>
                <a:gd name="T5" fmla="*/ 4 h 276"/>
                <a:gd name="T6" fmla="*/ 4 w 408"/>
                <a:gd name="T7" fmla="*/ 0 h 276"/>
                <a:gd name="T8" fmla="*/ 4 w 408"/>
                <a:gd name="T9" fmla="*/ 272 h 276"/>
                <a:gd name="T10" fmla="*/ 0 w 408"/>
                <a:gd name="T11" fmla="*/ 272 h 276"/>
                <a:gd name="T12" fmla="*/ 404 w 408"/>
                <a:gd name="T13" fmla="*/ 272 h 276"/>
                <a:gd name="T14" fmla="*/ 404 w 408"/>
                <a:gd name="T15" fmla="*/ 272 h 276"/>
                <a:gd name="T16" fmla="*/ 404 w 408"/>
                <a:gd name="T17" fmla="*/ 0 h 276"/>
                <a:gd name="T18" fmla="*/ 408 w 408"/>
                <a:gd name="T19" fmla="*/ 272 h 276"/>
                <a:gd name="T20" fmla="*/ 404 w 408"/>
                <a:gd name="T21" fmla="*/ 276 h 276"/>
                <a:gd name="T22" fmla="*/ 0 w 408"/>
                <a:gd name="T23" fmla="*/ 276 h 276"/>
                <a:gd name="T24" fmla="*/ 0 w 408"/>
                <a:gd name="T25" fmla="*/ 272 h 276"/>
                <a:gd name="T26" fmla="*/ 0 w 408"/>
                <a:gd name="T27" fmla="*/ 0 h 276"/>
                <a:gd name="T28" fmla="*/ 0 w 408"/>
                <a:gd name="T29" fmla="*/ 0 h 276"/>
                <a:gd name="T30" fmla="*/ 404 w 408"/>
                <a:gd name="T31" fmla="*/ 0 h 276"/>
                <a:gd name="T32" fmla="*/ 408 w 408"/>
                <a:gd name="T33" fmla="*/ 0 h 276"/>
                <a:gd name="T34" fmla="*/ 408 w 408"/>
                <a:gd name="T35" fmla="*/ 272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8" h="276">
                  <a:moveTo>
                    <a:pt x="404" y="0"/>
                  </a:moveTo>
                  <a:lnTo>
                    <a:pt x="404" y="4"/>
                  </a:lnTo>
                  <a:lnTo>
                    <a:pt x="0" y="4"/>
                  </a:lnTo>
                  <a:lnTo>
                    <a:pt x="4" y="0"/>
                  </a:lnTo>
                  <a:lnTo>
                    <a:pt x="4" y="272"/>
                  </a:lnTo>
                  <a:lnTo>
                    <a:pt x="0" y="272"/>
                  </a:lnTo>
                  <a:lnTo>
                    <a:pt x="404" y="272"/>
                  </a:lnTo>
                  <a:lnTo>
                    <a:pt x="404" y="272"/>
                  </a:lnTo>
                  <a:lnTo>
                    <a:pt x="404" y="0"/>
                  </a:lnTo>
                  <a:close/>
                  <a:moveTo>
                    <a:pt x="408" y="272"/>
                  </a:moveTo>
                  <a:lnTo>
                    <a:pt x="404" y="276"/>
                  </a:lnTo>
                  <a:lnTo>
                    <a:pt x="0" y="276"/>
                  </a:lnTo>
                  <a:lnTo>
                    <a:pt x="0" y="272"/>
                  </a:lnTo>
                  <a:lnTo>
                    <a:pt x="0" y="0"/>
                  </a:lnTo>
                  <a:lnTo>
                    <a:pt x="0" y="0"/>
                  </a:lnTo>
                  <a:lnTo>
                    <a:pt x="404" y="0"/>
                  </a:lnTo>
                  <a:lnTo>
                    <a:pt x="408" y="0"/>
                  </a:lnTo>
                  <a:lnTo>
                    <a:pt x="408" y="27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800"/>
            </a:p>
          </p:txBody>
        </p:sp>
        <p:sp>
          <p:nvSpPr>
            <p:cNvPr id="17" name="Freeform 17"/>
            <p:cNvSpPr>
              <a:spLocks noEditPoints="1"/>
            </p:cNvSpPr>
            <p:nvPr/>
          </p:nvSpPr>
          <p:spPr bwMode="auto">
            <a:xfrm>
              <a:off x="3218" y="835"/>
              <a:ext cx="677" cy="621"/>
            </a:xfrm>
            <a:custGeom>
              <a:avLst/>
              <a:gdLst>
                <a:gd name="T0" fmla="*/ 0 w 677"/>
                <a:gd name="T1" fmla="*/ 0 h 621"/>
                <a:gd name="T2" fmla="*/ 44 w 677"/>
                <a:gd name="T3" fmla="*/ 0 h 621"/>
                <a:gd name="T4" fmla="*/ 44 w 677"/>
                <a:gd name="T5" fmla="*/ 0 h 621"/>
                <a:gd name="T6" fmla="*/ 657 w 677"/>
                <a:gd name="T7" fmla="*/ 600 h 621"/>
                <a:gd name="T8" fmla="*/ 653 w 677"/>
                <a:gd name="T9" fmla="*/ 604 h 621"/>
                <a:gd name="T10" fmla="*/ 40 w 677"/>
                <a:gd name="T11" fmla="*/ 4 h 621"/>
                <a:gd name="T12" fmla="*/ 44 w 677"/>
                <a:gd name="T13" fmla="*/ 4 h 621"/>
                <a:gd name="T14" fmla="*/ 0 w 677"/>
                <a:gd name="T15" fmla="*/ 4 h 621"/>
                <a:gd name="T16" fmla="*/ 0 w 677"/>
                <a:gd name="T17" fmla="*/ 0 h 621"/>
                <a:gd name="T18" fmla="*/ 665 w 677"/>
                <a:gd name="T19" fmla="*/ 584 h 621"/>
                <a:gd name="T20" fmla="*/ 677 w 677"/>
                <a:gd name="T21" fmla="*/ 621 h 621"/>
                <a:gd name="T22" fmla="*/ 641 w 677"/>
                <a:gd name="T23" fmla="*/ 609 h 621"/>
                <a:gd name="T24" fmla="*/ 665 w 677"/>
                <a:gd name="T25" fmla="*/ 584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7" h="621">
                  <a:moveTo>
                    <a:pt x="0" y="0"/>
                  </a:moveTo>
                  <a:lnTo>
                    <a:pt x="44" y="0"/>
                  </a:lnTo>
                  <a:lnTo>
                    <a:pt x="44" y="0"/>
                  </a:lnTo>
                  <a:lnTo>
                    <a:pt x="657" y="600"/>
                  </a:lnTo>
                  <a:lnTo>
                    <a:pt x="653" y="604"/>
                  </a:lnTo>
                  <a:lnTo>
                    <a:pt x="40" y="4"/>
                  </a:lnTo>
                  <a:lnTo>
                    <a:pt x="44" y="4"/>
                  </a:lnTo>
                  <a:lnTo>
                    <a:pt x="0" y="4"/>
                  </a:lnTo>
                  <a:lnTo>
                    <a:pt x="0" y="0"/>
                  </a:lnTo>
                  <a:close/>
                  <a:moveTo>
                    <a:pt x="665" y="584"/>
                  </a:moveTo>
                  <a:lnTo>
                    <a:pt x="677" y="621"/>
                  </a:lnTo>
                  <a:lnTo>
                    <a:pt x="641" y="609"/>
                  </a:lnTo>
                  <a:lnTo>
                    <a:pt x="665" y="58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800"/>
            </a:p>
          </p:txBody>
        </p:sp>
        <p:sp>
          <p:nvSpPr>
            <p:cNvPr id="18" name="Rectangle 18"/>
            <p:cNvSpPr>
              <a:spLocks noChangeArrowheads="1"/>
            </p:cNvSpPr>
            <p:nvPr/>
          </p:nvSpPr>
          <p:spPr bwMode="auto">
            <a:xfrm>
              <a:off x="2870" y="815"/>
              <a:ext cx="311"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50" b="0" i="0" u="none" strike="noStrike" cap="none" normalizeH="0" baseline="0" smtClean="0">
                  <a:ln>
                    <a:noFill/>
                  </a:ln>
                  <a:solidFill>
                    <a:srgbClr val="000000"/>
                  </a:solidFill>
                  <a:effectLst/>
                  <a:latin typeface="Arial" pitchFamily="34" charset="0"/>
                  <a:cs typeface="Arial" pitchFamily="34" charset="0"/>
                </a:rPr>
                <a:t>Deployed </a:t>
              </a:r>
              <a:endParaRPr kumimoji="0" lang="en-US" altLang="en-US" sz="2800" b="0" i="0" u="none" strike="noStrike" cap="none" normalizeH="0" baseline="0" smtClean="0">
                <a:ln>
                  <a:noFill/>
                </a:ln>
                <a:solidFill>
                  <a:schemeClr val="tx1"/>
                </a:solidFill>
                <a:effectLst/>
                <a:latin typeface="Arial" pitchFamily="34" charset="0"/>
                <a:cs typeface="Arial" pitchFamily="34" charset="0"/>
              </a:endParaRPr>
            </a:p>
          </p:txBody>
        </p:sp>
        <p:sp>
          <p:nvSpPr>
            <p:cNvPr id="19" name="Rectangle 19"/>
            <p:cNvSpPr>
              <a:spLocks noChangeArrowheads="1"/>
            </p:cNvSpPr>
            <p:nvPr/>
          </p:nvSpPr>
          <p:spPr bwMode="auto">
            <a:xfrm>
              <a:off x="2854" y="891"/>
              <a:ext cx="356"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50" b="0" i="0" u="none" strike="noStrike" cap="none" normalizeH="0" baseline="0" smtClean="0">
                  <a:ln>
                    <a:noFill/>
                  </a:ln>
                  <a:solidFill>
                    <a:srgbClr val="000000"/>
                  </a:solidFill>
                  <a:effectLst/>
                  <a:latin typeface="Arial" pitchFamily="34" charset="0"/>
                  <a:cs typeface="Arial" pitchFamily="34" charset="0"/>
                </a:rPr>
                <a:t>Valley Gap </a:t>
              </a:r>
              <a:endParaRPr kumimoji="0" lang="en-US" altLang="en-US" sz="2800" b="0" i="0" u="none" strike="noStrike" cap="none" normalizeH="0" baseline="0" smtClean="0">
                <a:ln>
                  <a:noFill/>
                </a:ln>
                <a:solidFill>
                  <a:schemeClr val="tx1"/>
                </a:solidFill>
                <a:effectLst/>
                <a:latin typeface="Arial" pitchFamily="34" charset="0"/>
                <a:cs typeface="Arial" pitchFamily="34" charset="0"/>
              </a:endParaRPr>
            </a:p>
          </p:txBody>
        </p:sp>
        <p:sp>
          <p:nvSpPr>
            <p:cNvPr id="20" name="Rectangle 20"/>
            <p:cNvSpPr>
              <a:spLocks noChangeArrowheads="1"/>
            </p:cNvSpPr>
            <p:nvPr/>
          </p:nvSpPr>
          <p:spPr bwMode="auto">
            <a:xfrm>
              <a:off x="2946" y="967"/>
              <a:ext cx="134"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50" b="0" i="0" u="none" strike="noStrike" cap="none" normalizeH="0" baseline="0" smtClean="0">
                  <a:ln>
                    <a:noFill/>
                  </a:ln>
                  <a:solidFill>
                    <a:srgbClr val="000000"/>
                  </a:solidFill>
                  <a:effectLst/>
                  <a:latin typeface="Arial" pitchFamily="34" charset="0"/>
                  <a:cs typeface="Arial" pitchFamily="34" charset="0"/>
                </a:rPr>
                <a:t>Flap</a:t>
              </a:r>
              <a:endParaRPr kumimoji="0" lang="en-US" altLang="en-US" sz="2800" b="0" i="0" u="none" strike="noStrike" cap="none" normalizeH="0" baseline="0" smtClean="0">
                <a:ln>
                  <a:noFill/>
                </a:ln>
                <a:solidFill>
                  <a:schemeClr val="tx1"/>
                </a:solidFill>
                <a:effectLst/>
                <a:latin typeface="Arial" pitchFamily="34" charset="0"/>
                <a:cs typeface="Arial" pitchFamily="34" charset="0"/>
              </a:endParaRPr>
            </a:p>
          </p:txBody>
        </p:sp>
        <p:sp>
          <p:nvSpPr>
            <p:cNvPr id="21" name="Rectangle 21"/>
            <p:cNvSpPr>
              <a:spLocks noChangeArrowheads="1"/>
            </p:cNvSpPr>
            <p:nvPr/>
          </p:nvSpPr>
          <p:spPr bwMode="auto">
            <a:xfrm>
              <a:off x="3631" y="2296"/>
              <a:ext cx="210"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50" b="0" i="0" u="none" strike="noStrike" cap="none" normalizeH="0" baseline="0" smtClean="0">
                  <a:ln>
                    <a:noFill/>
                  </a:ln>
                  <a:solidFill>
                    <a:srgbClr val="000000"/>
                  </a:solidFill>
                  <a:effectLst/>
                  <a:latin typeface="Arial" pitchFamily="34" charset="0"/>
                  <a:cs typeface="Arial" pitchFamily="34" charset="0"/>
                </a:rPr>
                <a:t>Fabric </a:t>
              </a:r>
              <a:endParaRPr kumimoji="0" lang="en-US" altLang="en-US" sz="2800" b="0" i="0" u="none" strike="noStrike" cap="none" normalizeH="0" baseline="0" smtClean="0">
                <a:ln>
                  <a:noFill/>
                </a:ln>
                <a:solidFill>
                  <a:schemeClr val="tx1"/>
                </a:solidFill>
                <a:effectLst/>
                <a:latin typeface="Arial" pitchFamily="34" charset="0"/>
                <a:cs typeface="Arial" pitchFamily="34" charset="0"/>
              </a:endParaRPr>
            </a:p>
          </p:txBody>
        </p:sp>
        <p:sp>
          <p:nvSpPr>
            <p:cNvPr id="22" name="Rectangle 22"/>
            <p:cNvSpPr>
              <a:spLocks noChangeArrowheads="1"/>
            </p:cNvSpPr>
            <p:nvPr/>
          </p:nvSpPr>
          <p:spPr bwMode="auto">
            <a:xfrm>
              <a:off x="3563" y="2372"/>
              <a:ext cx="330"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50" b="0" i="0" u="none" strike="noStrike" cap="none" normalizeH="0" baseline="0" smtClean="0">
                  <a:ln>
                    <a:noFill/>
                  </a:ln>
                  <a:solidFill>
                    <a:srgbClr val="000000"/>
                  </a:solidFill>
                  <a:effectLst/>
                  <a:latin typeface="Arial" pitchFamily="34" charset="0"/>
                  <a:cs typeface="Arial" pitchFamily="34" charset="0"/>
                </a:rPr>
                <a:t>Hinge Line</a:t>
              </a:r>
              <a:endParaRPr kumimoji="0" lang="en-US" altLang="en-US" sz="2800" b="0" i="0" u="none" strike="noStrike" cap="none" normalizeH="0" baseline="0" smtClean="0">
                <a:ln>
                  <a:noFill/>
                </a:ln>
                <a:solidFill>
                  <a:schemeClr val="tx1"/>
                </a:solidFill>
                <a:effectLst/>
                <a:latin typeface="Arial" pitchFamily="34" charset="0"/>
                <a:cs typeface="Arial" pitchFamily="34" charset="0"/>
              </a:endParaRPr>
            </a:p>
          </p:txBody>
        </p:sp>
        <p:sp>
          <p:nvSpPr>
            <p:cNvPr id="23" name="Freeform 23"/>
            <p:cNvSpPr>
              <a:spLocks noEditPoints="1"/>
            </p:cNvSpPr>
            <p:nvPr/>
          </p:nvSpPr>
          <p:spPr bwMode="auto">
            <a:xfrm>
              <a:off x="3723" y="2084"/>
              <a:ext cx="16" cy="168"/>
            </a:xfrm>
            <a:custGeom>
              <a:avLst/>
              <a:gdLst>
                <a:gd name="T0" fmla="*/ 16 w 16"/>
                <a:gd name="T1" fmla="*/ 0 h 168"/>
                <a:gd name="T2" fmla="*/ 12 w 16"/>
                <a:gd name="T3" fmla="*/ 32 h 168"/>
                <a:gd name="T4" fmla="*/ 8 w 16"/>
                <a:gd name="T5" fmla="*/ 32 h 168"/>
                <a:gd name="T6" fmla="*/ 12 w 16"/>
                <a:gd name="T7" fmla="*/ 0 h 168"/>
                <a:gd name="T8" fmla="*/ 16 w 16"/>
                <a:gd name="T9" fmla="*/ 0 h 168"/>
                <a:gd name="T10" fmla="*/ 12 w 16"/>
                <a:gd name="T11" fmla="*/ 44 h 168"/>
                <a:gd name="T12" fmla="*/ 12 w 16"/>
                <a:gd name="T13" fmla="*/ 48 h 168"/>
                <a:gd name="T14" fmla="*/ 8 w 16"/>
                <a:gd name="T15" fmla="*/ 48 h 168"/>
                <a:gd name="T16" fmla="*/ 8 w 16"/>
                <a:gd name="T17" fmla="*/ 44 h 168"/>
                <a:gd name="T18" fmla="*/ 12 w 16"/>
                <a:gd name="T19" fmla="*/ 44 h 168"/>
                <a:gd name="T20" fmla="*/ 12 w 16"/>
                <a:gd name="T21" fmla="*/ 60 h 168"/>
                <a:gd name="T22" fmla="*/ 8 w 16"/>
                <a:gd name="T23" fmla="*/ 92 h 168"/>
                <a:gd name="T24" fmla="*/ 4 w 16"/>
                <a:gd name="T25" fmla="*/ 92 h 168"/>
                <a:gd name="T26" fmla="*/ 8 w 16"/>
                <a:gd name="T27" fmla="*/ 60 h 168"/>
                <a:gd name="T28" fmla="*/ 12 w 16"/>
                <a:gd name="T29" fmla="*/ 60 h 168"/>
                <a:gd name="T30" fmla="*/ 8 w 16"/>
                <a:gd name="T31" fmla="*/ 104 h 168"/>
                <a:gd name="T32" fmla="*/ 8 w 16"/>
                <a:gd name="T33" fmla="*/ 108 h 168"/>
                <a:gd name="T34" fmla="*/ 4 w 16"/>
                <a:gd name="T35" fmla="*/ 108 h 168"/>
                <a:gd name="T36" fmla="*/ 4 w 16"/>
                <a:gd name="T37" fmla="*/ 104 h 168"/>
                <a:gd name="T38" fmla="*/ 8 w 16"/>
                <a:gd name="T39" fmla="*/ 104 h 168"/>
                <a:gd name="T40" fmla="*/ 8 w 16"/>
                <a:gd name="T41" fmla="*/ 120 h 168"/>
                <a:gd name="T42" fmla="*/ 4 w 16"/>
                <a:gd name="T43" fmla="*/ 152 h 168"/>
                <a:gd name="T44" fmla="*/ 0 w 16"/>
                <a:gd name="T45" fmla="*/ 152 h 168"/>
                <a:gd name="T46" fmla="*/ 4 w 16"/>
                <a:gd name="T47" fmla="*/ 120 h 168"/>
                <a:gd name="T48" fmla="*/ 8 w 16"/>
                <a:gd name="T49" fmla="*/ 120 h 168"/>
                <a:gd name="T50" fmla="*/ 4 w 16"/>
                <a:gd name="T51" fmla="*/ 164 h 168"/>
                <a:gd name="T52" fmla="*/ 4 w 16"/>
                <a:gd name="T53" fmla="*/ 168 h 168"/>
                <a:gd name="T54" fmla="*/ 0 w 16"/>
                <a:gd name="T55" fmla="*/ 168 h 168"/>
                <a:gd name="T56" fmla="*/ 0 w 16"/>
                <a:gd name="T57" fmla="*/ 164 h 168"/>
                <a:gd name="T58" fmla="*/ 4 w 16"/>
                <a:gd name="T59" fmla="*/ 16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 h="168">
                  <a:moveTo>
                    <a:pt x="16" y="0"/>
                  </a:moveTo>
                  <a:lnTo>
                    <a:pt x="12" y="32"/>
                  </a:lnTo>
                  <a:lnTo>
                    <a:pt x="8" y="32"/>
                  </a:lnTo>
                  <a:lnTo>
                    <a:pt x="12" y="0"/>
                  </a:lnTo>
                  <a:lnTo>
                    <a:pt x="16" y="0"/>
                  </a:lnTo>
                  <a:close/>
                  <a:moveTo>
                    <a:pt x="12" y="44"/>
                  </a:moveTo>
                  <a:lnTo>
                    <a:pt x="12" y="48"/>
                  </a:lnTo>
                  <a:lnTo>
                    <a:pt x="8" y="48"/>
                  </a:lnTo>
                  <a:lnTo>
                    <a:pt x="8" y="44"/>
                  </a:lnTo>
                  <a:lnTo>
                    <a:pt x="12" y="44"/>
                  </a:lnTo>
                  <a:close/>
                  <a:moveTo>
                    <a:pt x="12" y="60"/>
                  </a:moveTo>
                  <a:lnTo>
                    <a:pt x="8" y="92"/>
                  </a:lnTo>
                  <a:lnTo>
                    <a:pt x="4" y="92"/>
                  </a:lnTo>
                  <a:lnTo>
                    <a:pt x="8" y="60"/>
                  </a:lnTo>
                  <a:lnTo>
                    <a:pt x="12" y="60"/>
                  </a:lnTo>
                  <a:close/>
                  <a:moveTo>
                    <a:pt x="8" y="104"/>
                  </a:moveTo>
                  <a:lnTo>
                    <a:pt x="8" y="108"/>
                  </a:lnTo>
                  <a:lnTo>
                    <a:pt x="4" y="108"/>
                  </a:lnTo>
                  <a:lnTo>
                    <a:pt x="4" y="104"/>
                  </a:lnTo>
                  <a:lnTo>
                    <a:pt x="8" y="104"/>
                  </a:lnTo>
                  <a:close/>
                  <a:moveTo>
                    <a:pt x="8" y="120"/>
                  </a:moveTo>
                  <a:lnTo>
                    <a:pt x="4" y="152"/>
                  </a:lnTo>
                  <a:lnTo>
                    <a:pt x="0" y="152"/>
                  </a:lnTo>
                  <a:lnTo>
                    <a:pt x="4" y="120"/>
                  </a:lnTo>
                  <a:lnTo>
                    <a:pt x="8" y="120"/>
                  </a:lnTo>
                  <a:close/>
                  <a:moveTo>
                    <a:pt x="4" y="164"/>
                  </a:moveTo>
                  <a:lnTo>
                    <a:pt x="4" y="168"/>
                  </a:lnTo>
                  <a:lnTo>
                    <a:pt x="0" y="168"/>
                  </a:lnTo>
                  <a:lnTo>
                    <a:pt x="0" y="164"/>
                  </a:lnTo>
                  <a:lnTo>
                    <a:pt x="4" y="164"/>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800"/>
            </a:p>
          </p:txBody>
        </p:sp>
        <p:pic>
          <p:nvPicPr>
            <p:cNvPr id="11288" name="Picture 2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62" y="2588"/>
              <a:ext cx="1162" cy="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Freeform 25"/>
            <p:cNvSpPr>
              <a:spLocks noEditPoints="1"/>
            </p:cNvSpPr>
            <p:nvPr/>
          </p:nvSpPr>
          <p:spPr bwMode="auto">
            <a:xfrm>
              <a:off x="1637" y="2072"/>
              <a:ext cx="2006" cy="1001"/>
            </a:xfrm>
            <a:custGeom>
              <a:avLst/>
              <a:gdLst>
                <a:gd name="T0" fmla="*/ 24 w 2006"/>
                <a:gd name="T1" fmla="*/ 12 h 1001"/>
                <a:gd name="T2" fmla="*/ 1982 w 2006"/>
                <a:gd name="T3" fmla="*/ 989 h 1001"/>
                <a:gd name="T4" fmla="*/ 1982 w 2006"/>
                <a:gd name="T5" fmla="*/ 993 h 1001"/>
                <a:gd name="T6" fmla="*/ 24 w 2006"/>
                <a:gd name="T7" fmla="*/ 12 h 1001"/>
                <a:gd name="T8" fmla="*/ 24 w 2006"/>
                <a:gd name="T9" fmla="*/ 12 h 1001"/>
                <a:gd name="T10" fmla="*/ 20 w 2006"/>
                <a:gd name="T11" fmla="*/ 28 h 1001"/>
                <a:gd name="T12" fmla="*/ 0 w 2006"/>
                <a:gd name="T13" fmla="*/ 0 h 1001"/>
                <a:gd name="T14" fmla="*/ 36 w 2006"/>
                <a:gd name="T15" fmla="*/ 0 h 1001"/>
                <a:gd name="T16" fmla="*/ 20 w 2006"/>
                <a:gd name="T17" fmla="*/ 28 h 1001"/>
                <a:gd name="T18" fmla="*/ 1986 w 2006"/>
                <a:gd name="T19" fmla="*/ 973 h 1001"/>
                <a:gd name="T20" fmla="*/ 2006 w 2006"/>
                <a:gd name="T21" fmla="*/ 1001 h 1001"/>
                <a:gd name="T22" fmla="*/ 1970 w 2006"/>
                <a:gd name="T23" fmla="*/ 1001 h 1001"/>
                <a:gd name="T24" fmla="*/ 1986 w 2006"/>
                <a:gd name="T25" fmla="*/ 973 h 1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6" h="1001">
                  <a:moveTo>
                    <a:pt x="24" y="12"/>
                  </a:moveTo>
                  <a:lnTo>
                    <a:pt x="1982" y="989"/>
                  </a:lnTo>
                  <a:lnTo>
                    <a:pt x="1982" y="993"/>
                  </a:lnTo>
                  <a:lnTo>
                    <a:pt x="24" y="12"/>
                  </a:lnTo>
                  <a:lnTo>
                    <a:pt x="24" y="12"/>
                  </a:lnTo>
                  <a:close/>
                  <a:moveTo>
                    <a:pt x="20" y="28"/>
                  </a:moveTo>
                  <a:lnTo>
                    <a:pt x="0" y="0"/>
                  </a:lnTo>
                  <a:lnTo>
                    <a:pt x="36" y="0"/>
                  </a:lnTo>
                  <a:lnTo>
                    <a:pt x="20" y="28"/>
                  </a:lnTo>
                  <a:close/>
                  <a:moveTo>
                    <a:pt x="1986" y="973"/>
                  </a:moveTo>
                  <a:lnTo>
                    <a:pt x="2006" y="1001"/>
                  </a:lnTo>
                  <a:lnTo>
                    <a:pt x="1970" y="1001"/>
                  </a:lnTo>
                  <a:lnTo>
                    <a:pt x="1986" y="973"/>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800"/>
            </a:p>
          </p:txBody>
        </p:sp>
        <p:sp>
          <p:nvSpPr>
            <p:cNvPr id="25" name="Rectangle 26"/>
            <p:cNvSpPr>
              <a:spLocks noChangeArrowheads="1"/>
            </p:cNvSpPr>
            <p:nvPr/>
          </p:nvSpPr>
          <p:spPr bwMode="auto">
            <a:xfrm>
              <a:off x="2650" y="2640"/>
              <a:ext cx="420" cy="27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800"/>
            </a:p>
          </p:txBody>
        </p:sp>
        <p:sp>
          <p:nvSpPr>
            <p:cNvPr id="26" name="Rectangle 27"/>
            <p:cNvSpPr>
              <a:spLocks noChangeArrowheads="1"/>
            </p:cNvSpPr>
            <p:nvPr/>
          </p:nvSpPr>
          <p:spPr bwMode="auto">
            <a:xfrm>
              <a:off x="2754" y="2664"/>
              <a:ext cx="252"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50" b="0" i="0" u="none" strike="noStrike" cap="none" normalizeH="0" baseline="0" smtClean="0">
                  <a:ln>
                    <a:noFill/>
                  </a:ln>
                  <a:solidFill>
                    <a:srgbClr val="000000"/>
                  </a:solidFill>
                  <a:effectLst/>
                  <a:latin typeface="Arial" pitchFamily="34" charset="0"/>
                  <a:cs typeface="Arial" pitchFamily="34" charset="0"/>
                </a:rPr>
                <a:t>Petal to </a:t>
              </a:r>
              <a:endParaRPr kumimoji="0" lang="en-US" altLang="en-US" sz="2800" b="0" i="0" u="none" strike="noStrike" cap="none" normalizeH="0" baseline="0" smtClean="0">
                <a:ln>
                  <a:noFill/>
                </a:ln>
                <a:solidFill>
                  <a:schemeClr val="tx1"/>
                </a:solidFill>
                <a:effectLst/>
                <a:latin typeface="Arial" pitchFamily="34" charset="0"/>
                <a:cs typeface="Arial" pitchFamily="34" charset="0"/>
              </a:endParaRPr>
            </a:p>
          </p:txBody>
        </p:sp>
        <p:sp>
          <p:nvSpPr>
            <p:cNvPr id="27" name="Rectangle 28"/>
            <p:cNvSpPr>
              <a:spLocks noChangeArrowheads="1"/>
            </p:cNvSpPr>
            <p:nvPr/>
          </p:nvSpPr>
          <p:spPr bwMode="auto">
            <a:xfrm>
              <a:off x="2722" y="2740"/>
              <a:ext cx="310"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50" b="0" i="0" u="none" strike="noStrike" cap="none" normalizeH="0" baseline="0" smtClean="0">
                  <a:ln>
                    <a:noFill/>
                  </a:ln>
                  <a:solidFill>
                    <a:srgbClr val="000000"/>
                  </a:solidFill>
                  <a:effectLst/>
                  <a:latin typeface="Arial" pitchFamily="34" charset="0"/>
                  <a:cs typeface="Arial" pitchFamily="34" charset="0"/>
                </a:rPr>
                <a:t>Petal Ball </a:t>
              </a:r>
              <a:endParaRPr kumimoji="0" lang="en-US" altLang="en-US" sz="2800" b="0" i="0" u="none" strike="noStrike" cap="none" normalizeH="0" baseline="0" smtClean="0">
                <a:ln>
                  <a:noFill/>
                </a:ln>
                <a:solidFill>
                  <a:schemeClr val="tx1"/>
                </a:solidFill>
                <a:effectLst/>
                <a:latin typeface="Arial" pitchFamily="34" charset="0"/>
                <a:cs typeface="Arial" pitchFamily="34" charset="0"/>
              </a:endParaRPr>
            </a:p>
          </p:txBody>
        </p:sp>
        <p:sp>
          <p:nvSpPr>
            <p:cNvPr id="28" name="Rectangle 29"/>
            <p:cNvSpPr>
              <a:spLocks noChangeArrowheads="1"/>
            </p:cNvSpPr>
            <p:nvPr/>
          </p:nvSpPr>
          <p:spPr bwMode="auto">
            <a:xfrm>
              <a:off x="2790" y="2817"/>
              <a:ext cx="145"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50" b="0" i="0" u="none" strike="noStrike" cap="none" normalizeH="0" baseline="0" smtClean="0">
                  <a:ln>
                    <a:noFill/>
                  </a:ln>
                  <a:solidFill>
                    <a:srgbClr val="000000"/>
                  </a:solidFill>
                  <a:effectLst/>
                  <a:latin typeface="Arial" pitchFamily="34" charset="0"/>
                  <a:cs typeface="Arial" pitchFamily="34" charset="0"/>
                </a:rPr>
                <a:t>Joint</a:t>
              </a:r>
              <a:endParaRPr kumimoji="0" lang="en-US" altLang="en-US" sz="2800" b="0" i="0" u="none" strike="noStrike" cap="none" normalizeH="0" baseline="0" smtClean="0">
                <a:ln>
                  <a:noFill/>
                </a:ln>
                <a:solidFill>
                  <a:schemeClr val="tx1"/>
                </a:solidFill>
                <a:effectLst/>
                <a:latin typeface="Arial" pitchFamily="34" charset="0"/>
                <a:cs typeface="Arial" pitchFamily="34" charset="0"/>
              </a:endParaRPr>
            </a:p>
          </p:txBody>
        </p:sp>
        <p:sp>
          <p:nvSpPr>
            <p:cNvPr id="29" name="Freeform 30"/>
            <p:cNvSpPr>
              <a:spLocks noEditPoints="1"/>
            </p:cNvSpPr>
            <p:nvPr/>
          </p:nvSpPr>
          <p:spPr bwMode="auto">
            <a:xfrm>
              <a:off x="2313" y="1095"/>
              <a:ext cx="429" cy="276"/>
            </a:xfrm>
            <a:custGeom>
              <a:avLst/>
              <a:gdLst>
                <a:gd name="T0" fmla="*/ 0 w 429"/>
                <a:gd name="T1" fmla="*/ 0 h 276"/>
                <a:gd name="T2" fmla="*/ 0 w 429"/>
                <a:gd name="T3" fmla="*/ 0 h 276"/>
                <a:gd name="T4" fmla="*/ 425 w 429"/>
                <a:gd name="T5" fmla="*/ 0 h 276"/>
                <a:gd name="T6" fmla="*/ 429 w 429"/>
                <a:gd name="T7" fmla="*/ 0 h 276"/>
                <a:gd name="T8" fmla="*/ 429 w 429"/>
                <a:gd name="T9" fmla="*/ 272 h 276"/>
                <a:gd name="T10" fmla="*/ 425 w 429"/>
                <a:gd name="T11" fmla="*/ 276 h 276"/>
                <a:gd name="T12" fmla="*/ 0 w 429"/>
                <a:gd name="T13" fmla="*/ 276 h 276"/>
                <a:gd name="T14" fmla="*/ 0 w 429"/>
                <a:gd name="T15" fmla="*/ 272 h 276"/>
                <a:gd name="T16" fmla="*/ 0 w 429"/>
                <a:gd name="T17" fmla="*/ 0 h 276"/>
                <a:gd name="T18" fmla="*/ 4 w 429"/>
                <a:gd name="T19" fmla="*/ 272 h 276"/>
                <a:gd name="T20" fmla="*/ 0 w 429"/>
                <a:gd name="T21" fmla="*/ 272 h 276"/>
                <a:gd name="T22" fmla="*/ 425 w 429"/>
                <a:gd name="T23" fmla="*/ 272 h 276"/>
                <a:gd name="T24" fmla="*/ 425 w 429"/>
                <a:gd name="T25" fmla="*/ 272 h 276"/>
                <a:gd name="T26" fmla="*/ 425 w 429"/>
                <a:gd name="T27" fmla="*/ 0 h 276"/>
                <a:gd name="T28" fmla="*/ 425 w 429"/>
                <a:gd name="T29" fmla="*/ 4 h 276"/>
                <a:gd name="T30" fmla="*/ 0 w 429"/>
                <a:gd name="T31" fmla="*/ 4 h 276"/>
                <a:gd name="T32" fmla="*/ 4 w 429"/>
                <a:gd name="T33" fmla="*/ 0 h 276"/>
                <a:gd name="T34" fmla="*/ 4 w 429"/>
                <a:gd name="T35" fmla="*/ 272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9" h="276">
                  <a:moveTo>
                    <a:pt x="0" y="0"/>
                  </a:moveTo>
                  <a:lnTo>
                    <a:pt x="0" y="0"/>
                  </a:lnTo>
                  <a:lnTo>
                    <a:pt x="425" y="0"/>
                  </a:lnTo>
                  <a:lnTo>
                    <a:pt x="429" y="0"/>
                  </a:lnTo>
                  <a:lnTo>
                    <a:pt x="429" y="272"/>
                  </a:lnTo>
                  <a:lnTo>
                    <a:pt x="425" y="276"/>
                  </a:lnTo>
                  <a:lnTo>
                    <a:pt x="0" y="276"/>
                  </a:lnTo>
                  <a:lnTo>
                    <a:pt x="0" y="272"/>
                  </a:lnTo>
                  <a:lnTo>
                    <a:pt x="0" y="0"/>
                  </a:lnTo>
                  <a:close/>
                  <a:moveTo>
                    <a:pt x="4" y="272"/>
                  </a:moveTo>
                  <a:lnTo>
                    <a:pt x="0" y="272"/>
                  </a:lnTo>
                  <a:lnTo>
                    <a:pt x="425" y="272"/>
                  </a:lnTo>
                  <a:lnTo>
                    <a:pt x="425" y="272"/>
                  </a:lnTo>
                  <a:lnTo>
                    <a:pt x="425" y="0"/>
                  </a:lnTo>
                  <a:lnTo>
                    <a:pt x="425" y="4"/>
                  </a:lnTo>
                  <a:lnTo>
                    <a:pt x="0" y="4"/>
                  </a:lnTo>
                  <a:lnTo>
                    <a:pt x="4" y="0"/>
                  </a:lnTo>
                  <a:lnTo>
                    <a:pt x="4" y="27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800"/>
            </a:p>
          </p:txBody>
        </p:sp>
        <p:sp>
          <p:nvSpPr>
            <p:cNvPr id="30" name="Freeform 31"/>
            <p:cNvSpPr>
              <a:spLocks noEditPoints="1"/>
            </p:cNvSpPr>
            <p:nvPr/>
          </p:nvSpPr>
          <p:spPr bwMode="auto">
            <a:xfrm>
              <a:off x="1661" y="1143"/>
              <a:ext cx="648" cy="329"/>
            </a:xfrm>
            <a:custGeom>
              <a:avLst/>
              <a:gdLst>
                <a:gd name="T0" fmla="*/ 648 w 648"/>
                <a:gd name="T1" fmla="*/ 4 h 329"/>
                <a:gd name="T2" fmla="*/ 604 w 648"/>
                <a:gd name="T3" fmla="*/ 4 h 329"/>
                <a:gd name="T4" fmla="*/ 604 w 648"/>
                <a:gd name="T5" fmla="*/ 4 h 329"/>
                <a:gd name="T6" fmla="*/ 24 w 648"/>
                <a:gd name="T7" fmla="*/ 321 h 329"/>
                <a:gd name="T8" fmla="*/ 24 w 648"/>
                <a:gd name="T9" fmla="*/ 317 h 329"/>
                <a:gd name="T10" fmla="*/ 604 w 648"/>
                <a:gd name="T11" fmla="*/ 0 h 329"/>
                <a:gd name="T12" fmla="*/ 604 w 648"/>
                <a:gd name="T13" fmla="*/ 0 h 329"/>
                <a:gd name="T14" fmla="*/ 648 w 648"/>
                <a:gd name="T15" fmla="*/ 0 h 329"/>
                <a:gd name="T16" fmla="*/ 648 w 648"/>
                <a:gd name="T17" fmla="*/ 4 h 329"/>
                <a:gd name="T18" fmla="*/ 36 w 648"/>
                <a:gd name="T19" fmla="*/ 329 h 329"/>
                <a:gd name="T20" fmla="*/ 0 w 648"/>
                <a:gd name="T21" fmla="*/ 329 h 329"/>
                <a:gd name="T22" fmla="*/ 20 w 648"/>
                <a:gd name="T23" fmla="*/ 301 h 329"/>
                <a:gd name="T24" fmla="*/ 36 w 648"/>
                <a:gd name="T25" fmla="*/ 329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8" h="329">
                  <a:moveTo>
                    <a:pt x="648" y="4"/>
                  </a:moveTo>
                  <a:lnTo>
                    <a:pt x="604" y="4"/>
                  </a:lnTo>
                  <a:lnTo>
                    <a:pt x="604" y="4"/>
                  </a:lnTo>
                  <a:lnTo>
                    <a:pt x="24" y="321"/>
                  </a:lnTo>
                  <a:lnTo>
                    <a:pt x="24" y="317"/>
                  </a:lnTo>
                  <a:lnTo>
                    <a:pt x="604" y="0"/>
                  </a:lnTo>
                  <a:lnTo>
                    <a:pt x="604" y="0"/>
                  </a:lnTo>
                  <a:lnTo>
                    <a:pt x="648" y="0"/>
                  </a:lnTo>
                  <a:lnTo>
                    <a:pt x="648" y="4"/>
                  </a:lnTo>
                  <a:close/>
                  <a:moveTo>
                    <a:pt x="36" y="329"/>
                  </a:moveTo>
                  <a:lnTo>
                    <a:pt x="0" y="329"/>
                  </a:lnTo>
                  <a:lnTo>
                    <a:pt x="20" y="301"/>
                  </a:lnTo>
                  <a:lnTo>
                    <a:pt x="36" y="329"/>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800"/>
            </a:p>
          </p:txBody>
        </p:sp>
        <p:sp>
          <p:nvSpPr>
            <p:cNvPr id="31" name="Rectangle 32"/>
            <p:cNvSpPr>
              <a:spLocks noChangeArrowheads="1"/>
            </p:cNvSpPr>
            <p:nvPr/>
          </p:nvSpPr>
          <p:spPr bwMode="auto">
            <a:xfrm>
              <a:off x="2438" y="1119"/>
              <a:ext cx="207"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50" b="0" i="0" u="none" strike="noStrike" cap="none" normalizeH="0" baseline="0" smtClean="0">
                  <a:ln>
                    <a:noFill/>
                  </a:ln>
                  <a:solidFill>
                    <a:srgbClr val="000000"/>
                  </a:solidFill>
                  <a:effectLst/>
                  <a:latin typeface="Arial" pitchFamily="34" charset="0"/>
                  <a:cs typeface="Arial" pitchFamily="34" charset="0"/>
                </a:rPr>
                <a:t>Ball in </a:t>
              </a:r>
              <a:endParaRPr kumimoji="0" lang="en-US" altLang="en-US" sz="2800" b="0" i="0" u="none" strike="noStrike" cap="none" normalizeH="0" baseline="0" smtClean="0">
                <a:ln>
                  <a:noFill/>
                </a:ln>
                <a:solidFill>
                  <a:schemeClr val="tx1"/>
                </a:solidFill>
                <a:effectLst/>
                <a:latin typeface="Arial" pitchFamily="34" charset="0"/>
                <a:cs typeface="Arial" pitchFamily="34" charset="0"/>
              </a:endParaRPr>
            </a:p>
          </p:txBody>
        </p:sp>
        <p:sp>
          <p:nvSpPr>
            <p:cNvPr id="11264" name="Rectangle 33"/>
            <p:cNvSpPr>
              <a:spLocks noChangeArrowheads="1"/>
            </p:cNvSpPr>
            <p:nvPr/>
          </p:nvSpPr>
          <p:spPr bwMode="auto">
            <a:xfrm>
              <a:off x="2414" y="1195"/>
              <a:ext cx="249"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50" b="0" i="0" u="none" strike="noStrike" cap="none" normalizeH="0" baseline="0" smtClean="0">
                  <a:ln>
                    <a:noFill/>
                  </a:ln>
                  <a:solidFill>
                    <a:srgbClr val="000000"/>
                  </a:solidFill>
                  <a:effectLst/>
                  <a:latin typeface="Arial" pitchFamily="34" charset="0"/>
                  <a:cs typeface="Arial" pitchFamily="34" charset="0"/>
                </a:rPr>
                <a:t>Conical </a:t>
              </a:r>
              <a:endParaRPr kumimoji="0" lang="en-US" altLang="en-US" sz="2800" b="0" i="0" u="none" strike="noStrike" cap="none" normalizeH="0" baseline="0" smtClean="0">
                <a:ln>
                  <a:noFill/>
                </a:ln>
                <a:solidFill>
                  <a:schemeClr val="tx1"/>
                </a:solidFill>
                <a:effectLst/>
                <a:latin typeface="Arial" pitchFamily="34" charset="0"/>
                <a:cs typeface="Arial" pitchFamily="34" charset="0"/>
              </a:endParaRPr>
            </a:p>
          </p:txBody>
        </p:sp>
        <p:sp>
          <p:nvSpPr>
            <p:cNvPr id="11265" name="Rectangle 34"/>
            <p:cNvSpPr>
              <a:spLocks noChangeArrowheads="1"/>
            </p:cNvSpPr>
            <p:nvPr/>
          </p:nvSpPr>
          <p:spPr bwMode="auto">
            <a:xfrm>
              <a:off x="2462" y="1271"/>
              <a:ext cx="141"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50" b="0" i="0" u="none" strike="noStrike" cap="none" normalizeH="0" baseline="0" smtClean="0">
                  <a:ln>
                    <a:noFill/>
                  </a:ln>
                  <a:solidFill>
                    <a:srgbClr val="000000"/>
                  </a:solidFill>
                  <a:effectLst/>
                  <a:latin typeface="Arial" pitchFamily="34" charset="0"/>
                  <a:cs typeface="Arial" pitchFamily="34" charset="0"/>
                </a:rPr>
                <a:t>Stop</a:t>
              </a:r>
              <a:endParaRPr kumimoji="0" lang="en-US" altLang="en-US" sz="2800" b="0" i="0" u="none" strike="noStrike" cap="none" normalizeH="0" baseline="0" smtClean="0">
                <a:ln>
                  <a:noFill/>
                </a:ln>
                <a:solidFill>
                  <a:schemeClr val="tx1"/>
                </a:solidFill>
                <a:effectLst/>
                <a:latin typeface="Arial" pitchFamily="34" charset="0"/>
                <a:cs typeface="Arial" pitchFamily="34" charset="0"/>
              </a:endParaRPr>
            </a:p>
          </p:txBody>
        </p:sp>
        <p:sp>
          <p:nvSpPr>
            <p:cNvPr id="11266" name="Freeform 35"/>
            <p:cNvSpPr>
              <a:spLocks noEditPoints="1"/>
            </p:cNvSpPr>
            <p:nvPr/>
          </p:nvSpPr>
          <p:spPr bwMode="auto">
            <a:xfrm>
              <a:off x="2309" y="1399"/>
              <a:ext cx="437" cy="509"/>
            </a:xfrm>
            <a:custGeom>
              <a:avLst/>
              <a:gdLst>
                <a:gd name="T0" fmla="*/ 0 w 437"/>
                <a:gd name="T1" fmla="*/ 0 h 509"/>
                <a:gd name="T2" fmla="*/ 0 w 437"/>
                <a:gd name="T3" fmla="*/ 0 h 509"/>
                <a:gd name="T4" fmla="*/ 433 w 437"/>
                <a:gd name="T5" fmla="*/ 0 h 509"/>
                <a:gd name="T6" fmla="*/ 437 w 437"/>
                <a:gd name="T7" fmla="*/ 0 h 509"/>
                <a:gd name="T8" fmla="*/ 437 w 437"/>
                <a:gd name="T9" fmla="*/ 505 h 509"/>
                <a:gd name="T10" fmla="*/ 433 w 437"/>
                <a:gd name="T11" fmla="*/ 509 h 509"/>
                <a:gd name="T12" fmla="*/ 0 w 437"/>
                <a:gd name="T13" fmla="*/ 509 h 509"/>
                <a:gd name="T14" fmla="*/ 0 w 437"/>
                <a:gd name="T15" fmla="*/ 505 h 509"/>
                <a:gd name="T16" fmla="*/ 0 w 437"/>
                <a:gd name="T17" fmla="*/ 0 h 509"/>
                <a:gd name="T18" fmla="*/ 4 w 437"/>
                <a:gd name="T19" fmla="*/ 505 h 509"/>
                <a:gd name="T20" fmla="*/ 0 w 437"/>
                <a:gd name="T21" fmla="*/ 505 h 509"/>
                <a:gd name="T22" fmla="*/ 433 w 437"/>
                <a:gd name="T23" fmla="*/ 505 h 509"/>
                <a:gd name="T24" fmla="*/ 433 w 437"/>
                <a:gd name="T25" fmla="*/ 505 h 509"/>
                <a:gd name="T26" fmla="*/ 433 w 437"/>
                <a:gd name="T27" fmla="*/ 0 h 509"/>
                <a:gd name="T28" fmla="*/ 433 w 437"/>
                <a:gd name="T29" fmla="*/ 4 h 509"/>
                <a:gd name="T30" fmla="*/ 0 w 437"/>
                <a:gd name="T31" fmla="*/ 4 h 509"/>
                <a:gd name="T32" fmla="*/ 4 w 437"/>
                <a:gd name="T33" fmla="*/ 0 h 509"/>
                <a:gd name="T34" fmla="*/ 4 w 437"/>
                <a:gd name="T35" fmla="*/ 505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7" h="509">
                  <a:moveTo>
                    <a:pt x="0" y="0"/>
                  </a:moveTo>
                  <a:lnTo>
                    <a:pt x="0" y="0"/>
                  </a:lnTo>
                  <a:lnTo>
                    <a:pt x="433" y="0"/>
                  </a:lnTo>
                  <a:lnTo>
                    <a:pt x="437" y="0"/>
                  </a:lnTo>
                  <a:lnTo>
                    <a:pt x="437" y="505"/>
                  </a:lnTo>
                  <a:lnTo>
                    <a:pt x="433" y="509"/>
                  </a:lnTo>
                  <a:lnTo>
                    <a:pt x="0" y="509"/>
                  </a:lnTo>
                  <a:lnTo>
                    <a:pt x="0" y="505"/>
                  </a:lnTo>
                  <a:lnTo>
                    <a:pt x="0" y="0"/>
                  </a:lnTo>
                  <a:close/>
                  <a:moveTo>
                    <a:pt x="4" y="505"/>
                  </a:moveTo>
                  <a:lnTo>
                    <a:pt x="0" y="505"/>
                  </a:lnTo>
                  <a:lnTo>
                    <a:pt x="433" y="505"/>
                  </a:lnTo>
                  <a:lnTo>
                    <a:pt x="433" y="505"/>
                  </a:lnTo>
                  <a:lnTo>
                    <a:pt x="433" y="0"/>
                  </a:lnTo>
                  <a:lnTo>
                    <a:pt x="433" y="4"/>
                  </a:lnTo>
                  <a:lnTo>
                    <a:pt x="0" y="4"/>
                  </a:lnTo>
                  <a:lnTo>
                    <a:pt x="4" y="0"/>
                  </a:lnTo>
                  <a:lnTo>
                    <a:pt x="4" y="505"/>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800"/>
            </a:p>
          </p:txBody>
        </p:sp>
        <p:sp>
          <p:nvSpPr>
            <p:cNvPr id="11267" name="Freeform 36"/>
            <p:cNvSpPr>
              <a:spLocks noEditPoints="1"/>
            </p:cNvSpPr>
            <p:nvPr/>
          </p:nvSpPr>
          <p:spPr bwMode="auto">
            <a:xfrm>
              <a:off x="1633" y="1492"/>
              <a:ext cx="672" cy="328"/>
            </a:xfrm>
            <a:custGeom>
              <a:avLst/>
              <a:gdLst>
                <a:gd name="T0" fmla="*/ 672 w 672"/>
                <a:gd name="T1" fmla="*/ 4 h 328"/>
                <a:gd name="T2" fmla="*/ 628 w 672"/>
                <a:gd name="T3" fmla="*/ 4 h 328"/>
                <a:gd name="T4" fmla="*/ 628 w 672"/>
                <a:gd name="T5" fmla="*/ 4 h 328"/>
                <a:gd name="T6" fmla="*/ 24 w 672"/>
                <a:gd name="T7" fmla="*/ 316 h 328"/>
                <a:gd name="T8" fmla="*/ 24 w 672"/>
                <a:gd name="T9" fmla="*/ 312 h 328"/>
                <a:gd name="T10" fmla="*/ 624 w 672"/>
                <a:gd name="T11" fmla="*/ 0 h 328"/>
                <a:gd name="T12" fmla="*/ 628 w 672"/>
                <a:gd name="T13" fmla="*/ 0 h 328"/>
                <a:gd name="T14" fmla="*/ 672 w 672"/>
                <a:gd name="T15" fmla="*/ 0 h 328"/>
                <a:gd name="T16" fmla="*/ 672 w 672"/>
                <a:gd name="T17" fmla="*/ 4 h 328"/>
                <a:gd name="T18" fmla="*/ 36 w 672"/>
                <a:gd name="T19" fmla="*/ 328 h 328"/>
                <a:gd name="T20" fmla="*/ 0 w 672"/>
                <a:gd name="T21" fmla="*/ 328 h 328"/>
                <a:gd name="T22" fmla="*/ 24 w 672"/>
                <a:gd name="T23" fmla="*/ 300 h 328"/>
                <a:gd name="T24" fmla="*/ 36 w 672"/>
                <a:gd name="T25"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2" h="328">
                  <a:moveTo>
                    <a:pt x="672" y="4"/>
                  </a:moveTo>
                  <a:lnTo>
                    <a:pt x="628" y="4"/>
                  </a:lnTo>
                  <a:lnTo>
                    <a:pt x="628" y="4"/>
                  </a:lnTo>
                  <a:lnTo>
                    <a:pt x="24" y="316"/>
                  </a:lnTo>
                  <a:lnTo>
                    <a:pt x="24" y="312"/>
                  </a:lnTo>
                  <a:lnTo>
                    <a:pt x="624" y="0"/>
                  </a:lnTo>
                  <a:lnTo>
                    <a:pt x="628" y="0"/>
                  </a:lnTo>
                  <a:lnTo>
                    <a:pt x="672" y="0"/>
                  </a:lnTo>
                  <a:lnTo>
                    <a:pt x="672" y="4"/>
                  </a:lnTo>
                  <a:close/>
                  <a:moveTo>
                    <a:pt x="36" y="328"/>
                  </a:moveTo>
                  <a:lnTo>
                    <a:pt x="0" y="328"/>
                  </a:lnTo>
                  <a:lnTo>
                    <a:pt x="24" y="300"/>
                  </a:lnTo>
                  <a:lnTo>
                    <a:pt x="36" y="32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800"/>
            </a:p>
          </p:txBody>
        </p:sp>
        <p:sp>
          <p:nvSpPr>
            <p:cNvPr id="11268" name="Rectangle 37"/>
            <p:cNvSpPr>
              <a:spLocks noChangeArrowheads="1"/>
            </p:cNvSpPr>
            <p:nvPr/>
          </p:nvSpPr>
          <p:spPr bwMode="auto">
            <a:xfrm>
              <a:off x="2381" y="1428"/>
              <a:ext cx="329"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50" b="0" i="0" u="none" strike="noStrike" cap="none" normalizeH="0" baseline="0" smtClean="0">
                  <a:ln>
                    <a:noFill/>
                  </a:ln>
                  <a:solidFill>
                    <a:srgbClr val="000000"/>
                  </a:solidFill>
                  <a:effectLst/>
                  <a:latin typeface="Arial" pitchFamily="34" charset="0"/>
                  <a:cs typeface="Arial" pitchFamily="34" charset="0"/>
                </a:rPr>
                <a:t>Oversized </a:t>
              </a:r>
              <a:endParaRPr kumimoji="0" lang="en-US" altLang="en-US" sz="2800" b="0" i="0" u="none" strike="noStrike" cap="none" normalizeH="0" baseline="0" smtClean="0">
                <a:ln>
                  <a:noFill/>
                </a:ln>
                <a:solidFill>
                  <a:schemeClr val="tx1"/>
                </a:solidFill>
                <a:effectLst/>
                <a:latin typeface="Arial" pitchFamily="34" charset="0"/>
                <a:cs typeface="Arial" pitchFamily="34" charset="0"/>
              </a:endParaRPr>
            </a:p>
          </p:txBody>
        </p:sp>
        <p:sp>
          <p:nvSpPr>
            <p:cNvPr id="11272" name="Rectangle 38"/>
            <p:cNvSpPr>
              <a:spLocks noChangeArrowheads="1"/>
            </p:cNvSpPr>
            <p:nvPr/>
          </p:nvSpPr>
          <p:spPr bwMode="auto">
            <a:xfrm>
              <a:off x="2353" y="1504"/>
              <a:ext cx="387"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50" b="0" i="0" u="none" strike="noStrike" cap="none" normalizeH="0" baseline="0" smtClean="0">
                  <a:ln>
                    <a:noFill/>
                  </a:ln>
                  <a:solidFill>
                    <a:srgbClr val="000000"/>
                  </a:solidFill>
                  <a:effectLst/>
                  <a:latin typeface="Arial" pitchFamily="34" charset="0"/>
                  <a:cs typeface="Arial" pitchFamily="34" charset="0"/>
                </a:rPr>
                <a:t>Deployment </a:t>
              </a:r>
              <a:endParaRPr kumimoji="0" lang="en-US" altLang="en-US" sz="2800" b="0" i="0" u="none" strike="noStrike" cap="none" normalizeH="0" baseline="0" smtClean="0">
                <a:ln>
                  <a:noFill/>
                </a:ln>
                <a:solidFill>
                  <a:schemeClr val="tx1"/>
                </a:solidFill>
                <a:effectLst/>
                <a:latin typeface="Arial" pitchFamily="34" charset="0"/>
                <a:cs typeface="Arial" pitchFamily="34" charset="0"/>
              </a:endParaRPr>
            </a:p>
          </p:txBody>
        </p:sp>
        <p:sp>
          <p:nvSpPr>
            <p:cNvPr id="11273" name="Rectangle 39"/>
            <p:cNvSpPr>
              <a:spLocks noChangeArrowheads="1"/>
            </p:cNvSpPr>
            <p:nvPr/>
          </p:nvSpPr>
          <p:spPr bwMode="auto">
            <a:xfrm>
              <a:off x="2466" y="1580"/>
              <a:ext cx="149"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50" b="0" i="0" u="none" strike="noStrike" cap="none" normalizeH="0" baseline="0" smtClean="0">
                  <a:ln>
                    <a:noFill/>
                  </a:ln>
                  <a:solidFill>
                    <a:srgbClr val="000000"/>
                  </a:solidFill>
                  <a:effectLst/>
                  <a:latin typeface="Arial" pitchFamily="34" charset="0"/>
                  <a:cs typeface="Arial" pitchFamily="34" charset="0"/>
                </a:rPr>
                <a:t>Gap </a:t>
              </a:r>
              <a:endParaRPr kumimoji="0" lang="en-US" altLang="en-US" sz="2800" b="0" i="0" u="none" strike="noStrike" cap="none" normalizeH="0" baseline="0" smtClean="0">
                <a:ln>
                  <a:noFill/>
                </a:ln>
                <a:solidFill>
                  <a:schemeClr val="tx1"/>
                </a:solidFill>
                <a:effectLst/>
                <a:latin typeface="Arial" pitchFamily="34" charset="0"/>
                <a:cs typeface="Arial" pitchFamily="34" charset="0"/>
              </a:endParaRPr>
            </a:p>
          </p:txBody>
        </p:sp>
        <p:sp>
          <p:nvSpPr>
            <p:cNvPr id="11274" name="Rectangle 40"/>
            <p:cNvSpPr>
              <a:spLocks noChangeArrowheads="1"/>
            </p:cNvSpPr>
            <p:nvPr/>
          </p:nvSpPr>
          <p:spPr bwMode="auto">
            <a:xfrm>
              <a:off x="2361" y="1656"/>
              <a:ext cx="375"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50" b="0" i="0" u="none" strike="noStrike" cap="none" normalizeH="0" baseline="0" smtClean="0">
                  <a:ln>
                    <a:noFill/>
                  </a:ln>
                  <a:solidFill>
                    <a:srgbClr val="000000"/>
                  </a:solidFill>
                  <a:effectLst/>
                  <a:latin typeface="Arial" pitchFamily="34" charset="0"/>
                  <a:cs typeface="Arial" pitchFamily="34" charset="0"/>
                </a:rPr>
                <a:t>Required to </a:t>
              </a:r>
              <a:endParaRPr kumimoji="0" lang="en-US" altLang="en-US" sz="2800" b="0" i="0" u="none" strike="noStrike" cap="none" normalizeH="0" baseline="0" smtClean="0">
                <a:ln>
                  <a:noFill/>
                </a:ln>
                <a:solidFill>
                  <a:schemeClr val="tx1"/>
                </a:solidFill>
                <a:effectLst/>
                <a:latin typeface="Arial" pitchFamily="34" charset="0"/>
                <a:cs typeface="Arial" pitchFamily="34" charset="0"/>
              </a:endParaRPr>
            </a:p>
          </p:txBody>
        </p:sp>
        <p:sp>
          <p:nvSpPr>
            <p:cNvPr id="11275" name="Rectangle 41"/>
            <p:cNvSpPr>
              <a:spLocks noChangeArrowheads="1"/>
            </p:cNvSpPr>
            <p:nvPr/>
          </p:nvSpPr>
          <p:spPr bwMode="auto">
            <a:xfrm>
              <a:off x="2414" y="1732"/>
              <a:ext cx="256"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50" b="0" i="0" u="none" strike="noStrike" cap="none" normalizeH="0" baseline="0" smtClean="0">
                  <a:ln>
                    <a:noFill/>
                  </a:ln>
                  <a:solidFill>
                    <a:srgbClr val="000000"/>
                  </a:solidFill>
                  <a:effectLst/>
                  <a:latin typeface="Arial" pitchFamily="34" charset="0"/>
                  <a:cs typeface="Arial" pitchFamily="34" charset="0"/>
                </a:rPr>
                <a:t>Prevent </a:t>
              </a:r>
              <a:endParaRPr kumimoji="0" lang="en-US" altLang="en-US" sz="2800" b="0" i="0" u="none" strike="noStrike" cap="none" normalizeH="0" baseline="0" smtClean="0">
                <a:ln>
                  <a:noFill/>
                </a:ln>
                <a:solidFill>
                  <a:schemeClr val="tx1"/>
                </a:solidFill>
                <a:effectLst/>
                <a:latin typeface="Arial" pitchFamily="34" charset="0"/>
                <a:cs typeface="Arial" pitchFamily="34" charset="0"/>
              </a:endParaRPr>
            </a:p>
          </p:txBody>
        </p:sp>
        <p:sp>
          <p:nvSpPr>
            <p:cNvPr id="11276" name="Rectangle 42"/>
            <p:cNvSpPr>
              <a:spLocks noChangeArrowheads="1"/>
            </p:cNvSpPr>
            <p:nvPr/>
          </p:nvSpPr>
          <p:spPr bwMode="auto">
            <a:xfrm>
              <a:off x="2414" y="1812"/>
              <a:ext cx="230"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50" b="0" i="0" u="none" strike="noStrike" cap="none" normalizeH="0" baseline="0" smtClean="0">
                  <a:ln>
                    <a:noFill/>
                  </a:ln>
                  <a:solidFill>
                    <a:srgbClr val="000000"/>
                  </a:solidFill>
                  <a:effectLst/>
                  <a:latin typeface="Arial" pitchFamily="34" charset="0"/>
                  <a:cs typeface="Arial" pitchFamily="34" charset="0"/>
                </a:rPr>
                <a:t>Binding</a:t>
              </a:r>
              <a:endParaRPr kumimoji="0" lang="en-US" altLang="en-US" sz="2800" b="0" i="0" u="none" strike="noStrike" cap="none" normalizeH="0" baseline="0" smtClean="0">
                <a:ln>
                  <a:noFill/>
                </a:ln>
                <a:solidFill>
                  <a:schemeClr val="tx1"/>
                </a:solidFill>
                <a:effectLst/>
                <a:latin typeface="Arial" pitchFamily="34" charset="0"/>
                <a:cs typeface="Arial" pitchFamily="34" charset="0"/>
              </a:endParaRPr>
            </a:p>
          </p:txBody>
        </p:sp>
        <p:sp>
          <p:nvSpPr>
            <p:cNvPr id="11277" name="Freeform 43"/>
            <p:cNvSpPr>
              <a:spLocks noEditPoints="1"/>
            </p:cNvSpPr>
            <p:nvPr/>
          </p:nvSpPr>
          <p:spPr bwMode="auto">
            <a:xfrm>
              <a:off x="4131" y="2152"/>
              <a:ext cx="621" cy="276"/>
            </a:xfrm>
            <a:custGeom>
              <a:avLst/>
              <a:gdLst>
                <a:gd name="T0" fmla="*/ 0 w 621"/>
                <a:gd name="T1" fmla="*/ 0 h 276"/>
                <a:gd name="T2" fmla="*/ 0 w 621"/>
                <a:gd name="T3" fmla="*/ 0 h 276"/>
                <a:gd name="T4" fmla="*/ 617 w 621"/>
                <a:gd name="T5" fmla="*/ 0 h 276"/>
                <a:gd name="T6" fmla="*/ 621 w 621"/>
                <a:gd name="T7" fmla="*/ 0 h 276"/>
                <a:gd name="T8" fmla="*/ 621 w 621"/>
                <a:gd name="T9" fmla="*/ 272 h 276"/>
                <a:gd name="T10" fmla="*/ 617 w 621"/>
                <a:gd name="T11" fmla="*/ 276 h 276"/>
                <a:gd name="T12" fmla="*/ 0 w 621"/>
                <a:gd name="T13" fmla="*/ 276 h 276"/>
                <a:gd name="T14" fmla="*/ 0 w 621"/>
                <a:gd name="T15" fmla="*/ 272 h 276"/>
                <a:gd name="T16" fmla="*/ 0 w 621"/>
                <a:gd name="T17" fmla="*/ 0 h 276"/>
                <a:gd name="T18" fmla="*/ 4 w 621"/>
                <a:gd name="T19" fmla="*/ 272 h 276"/>
                <a:gd name="T20" fmla="*/ 0 w 621"/>
                <a:gd name="T21" fmla="*/ 272 h 276"/>
                <a:gd name="T22" fmla="*/ 617 w 621"/>
                <a:gd name="T23" fmla="*/ 272 h 276"/>
                <a:gd name="T24" fmla="*/ 617 w 621"/>
                <a:gd name="T25" fmla="*/ 272 h 276"/>
                <a:gd name="T26" fmla="*/ 617 w 621"/>
                <a:gd name="T27" fmla="*/ 0 h 276"/>
                <a:gd name="T28" fmla="*/ 617 w 621"/>
                <a:gd name="T29" fmla="*/ 4 h 276"/>
                <a:gd name="T30" fmla="*/ 0 w 621"/>
                <a:gd name="T31" fmla="*/ 4 h 276"/>
                <a:gd name="T32" fmla="*/ 4 w 621"/>
                <a:gd name="T33" fmla="*/ 0 h 276"/>
                <a:gd name="T34" fmla="*/ 4 w 621"/>
                <a:gd name="T35" fmla="*/ 272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1" h="276">
                  <a:moveTo>
                    <a:pt x="0" y="0"/>
                  </a:moveTo>
                  <a:lnTo>
                    <a:pt x="0" y="0"/>
                  </a:lnTo>
                  <a:lnTo>
                    <a:pt x="617" y="0"/>
                  </a:lnTo>
                  <a:lnTo>
                    <a:pt x="621" y="0"/>
                  </a:lnTo>
                  <a:lnTo>
                    <a:pt x="621" y="272"/>
                  </a:lnTo>
                  <a:lnTo>
                    <a:pt x="617" y="276"/>
                  </a:lnTo>
                  <a:lnTo>
                    <a:pt x="0" y="276"/>
                  </a:lnTo>
                  <a:lnTo>
                    <a:pt x="0" y="272"/>
                  </a:lnTo>
                  <a:lnTo>
                    <a:pt x="0" y="0"/>
                  </a:lnTo>
                  <a:close/>
                  <a:moveTo>
                    <a:pt x="4" y="272"/>
                  </a:moveTo>
                  <a:lnTo>
                    <a:pt x="0" y="272"/>
                  </a:lnTo>
                  <a:lnTo>
                    <a:pt x="617" y="272"/>
                  </a:lnTo>
                  <a:lnTo>
                    <a:pt x="617" y="272"/>
                  </a:lnTo>
                  <a:lnTo>
                    <a:pt x="617" y="0"/>
                  </a:lnTo>
                  <a:lnTo>
                    <a:pt x="617" y="4"/>
                  </a:lnTo>
                  <a:lnTo>
                    <a:pt x="0" y="4"/>
                  </a:lnTo>
                  <a:lnTo>
                    <a:pt x="4" y="0"/>
                  </a:lnTo>
                  <a:lnTo>
                    <a:pt x="4" y="27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800"/>
            </a:p>
          </p:txBody>
        </p:sp>
        <p:sp>
          <p:nvSpPr>
            <p:cNvPr id="11278" name="Freeform 44"/>
            <p:cNvSpPr>
              <a:spLocks noEditPoints="1"/>
            </p:cNvSpPr>
            <p:nvPr/>
          </p:nvSpPr>
          <p:spPr bwMode="auto">
            <a:xfrm>
              <a:off x="3851" y="1924"/>
              <a:ext cx="276" cy="280"/>
            </a:xfrm>
            <a:custGeom>
              <a:avLst/>
              <a:gdLst>
                <a:gd name="T0" fmla="*/ 276 w 276"/>
                <a:gd name="T1" fmla="*/ 280 h 280"/>
                <a:gd name="T2" fmla="*/ 208 w 276"/>
                <a:gd name="T3" fmla="*/ 280 h 280"/>
                <a:gd name="T4" fmla="*/ 208 w 276"/>
                <a:gd name="T5" fmla="*/ 280 h 280"/>
                <a:gd name="T6" fmla="*/ 16 w 276"/>
                <a:gd name="T7" fmla="*/ 24 h 280"/>
                <a:gd name="T8" fmla="*/ 16 w 276"/>
                <a:gd name="T9" fmla="*/ 20 h 280"/>
                <a:gd name="T10" fmla="*/ 212 w 276"/>
                <a:gd name="T11" fmla="*/ 280 h 280"/>
                <a:gd name="T12" fmla="*/ 208 w 276"/>
                <a:gd name="T13" fmla="*/ 276 h 280"/>
                <a:gd name="T14" fmla="*/ 276 w 276"/>
                <a:gd name="T15" fmla="*/ 276 h 280"/>
                <a:gd name="T16" fmla="*/ 276 w 276"/>
                <a:gd name="T17" fmla="*/ 280 h 280"/>
                <a:gd name="T18" fmla="*/ 8 w 276"/>
                <a:gd name="T19" fmla="*/ 36 h 280"/>
                <a:gd name="T20" fmla="*/ 0 w 276"/>
                <a:gd name="T21" fmla="*/ 0 h 280"/>
                <a:gd name="T22" fmla="*/ 32 w 276"/>
                <a:gd name="T23" fmla="*/ 16 h 280"/>
                <a:gd name="T24" fmla="*/ 8 w 276"/>
                <a:gd name="T25" fmla="*/ 3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6" h="280">
                  <a:moveTo>
                    <a:pt x="276" y="280"/>
                  </a:moveTo>
                  <a:lnTo>
                    <a:pt x="208" y="280"/>
                  </a:lnTo>
                  <a:lnTo>
                    <a:pt x="208" y="280"/>
                  </a:lnTo>
                  <a:lnTo>
                    <a:pt x="16" y="24"/>
                  </a:lnTo>
                  <a:lnTo>
                    <a:pt x="16" y="20"/>
                  </a:lnTo>
                  <a:lnTo>
                    <a:pt x="212" y="280"/>
                  </a:lnTo>
                  <a:lnTo>
                    <a:pt x="208" y="276"/>
                  </a:lnTo>
                  <a:lnTo>
                    <a:pt x="276" y="276"/>
                  </a:lnTo>
                  <a:lnTo>
                    <a:pt x="276" y="280"/>
                  </a:lnTo>
                  <a:close/>
                  <a:moveTo>
                    <a:pt x="8" y="36"/>
                  </a:moveTo>
                  <a:lnTo>
                    <a:pt x="0" y="0"/>
                  </a:lnTo>
                  <a:lnTo>
                    <a:pt x="32" y="16"/>
                  </a:lnTo>
                  <a:lnTo>
                    <a:pt x="8" y="36"/>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800"/>
            </a:p>
          </p:txBody>
        </p:sp>
        <p:sp>
          <p:nvSpPr>
            <p:cNvPr id="11279" name="Rectangle 45"/>
            <p:cNvSpPr>
              <a:spLocks noChangeArrowheads="1"/>
            </p:cNvSpPr>
            <p:nvPr/>
          </p:nvSpPr>
          <p:spPr bwMode="auto">
            <a:xfrm>
              <a:off x="4296" y="2176"/>
              <a:ext cx="329"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50" b="0" i="0" u="none" strike="noStrike" cap="none" normalizeH="0" baseline="0" smtClean="0">
                  <a:ln>
                    <a:noFill/>
                  </a:ln>
                  <a:solidFill>
                    <a:srgbClr val="000000"/>
                  </a:solidFill>
                  <a:effectLst/>
                  <a:latin typeface="Arial" pitchFamily="34" charset="0"/>
                  <a:cs typeface="Arial" pitchFamily="34" charset="0"/>
                </a:rPr>
                <a:t>Oversized </a:t>
              </a:r>
              <a:endParaRPr kumimoji="0" lang="en-US" altLang="en-US" sz="2800" b="0" i="0" u="none" strike="noStrike" cap="none" normalizeH="0" baseline="0" smtClean="0">
                <a:ln>
                  <a:noFill/>
                </a:ln>
                <a:solidFill>
                  <a:schemeClr val="tx1"/>
                </a:solidFill>
                <a:effectLst/>
                <a:latin typeface="Arial" pitchFamily="34" charset="0"/>
                <a:cs typeface="Arial" pitchFamily="34" charset="0"/>
              </a:endParaRPr>
            </a:p>
          </p:txBody>
        </p:sp>
        <p:sp>
          <p:nvSpPr>
            <p:cNvPr id="11280" name="Rectangle 46"/>
            <p:cNvSpPr>
              <a:spLocks noChangeArrowheads="1"/>
            </p:cNvSpPr>
            <p:nvPr/>
          </p:nvSpPr>
          <p:spPr bwMode="auto">
            <a:xfrm>
              <a:off x="4199" y="2252"/>
              <a:ext cx="535"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50" b="0" i="0" u="none" strike="noStrike" cap="none" normalizeH="0" baseline="0" smtClean="0">
                  <a:ln>
                    <a:noFill/>
                  </a:ln>
                  <a:solidFill>
                    <a:srgbClr val="000000"/>
                  </a:solidFill>
                  <a:effectLst/>
                  <a:latin typeface="Arial" pitchFamily="34" charset="0"/>
                  <a:cs typeface="Arial" pitchFamily="34" charset="0"/>
                </a:rPr>
                <a:t>Deployment Gap </a:t>
              </a:r>
              <a:endParaRPr kumimoji="0" lang="en-US" altLang="en-US" sz="2800" b="0" i="0" u="none" strike="noStrike" cap="none" normalizeH="0" baseline="0" smtClean="0">
                <a:ln>
                  <a:noFill/>
                </a:ln>
                <a:solidFill>
                  <a:schemeClr val="tx1"/>
                </a:solidFill>
                <a:effectLst/>
                <a:latin typeface="Arial" pitchFamily="34" charset="0"/>
                <a:cs typeface="Arial" pitchFamily="34" charset="0"/>
              </a:endParaRPr>
            </a:p>
          </p:txBody>
        </p:sp>
        <p:sp>
          <p:nvSpPr>
            <p:cNvPr id="11281" name="Rectangle 47"/>
            <p:cNvSpPr>
              <a:spLocks noChangeArrowheads="1"/>
            </p:cNvSpPr>
            <p:nvPr/>
          </p:nvSpPr>
          <p:spPr bwMode="auto">
            <a:xfrm>
              <a:off x="4316" y="2328"/>
              <a:ext cx="261"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50" b="0" i="0" u="none" strike="noStrike" cap="none" normalizeH="0" baseline="0" smtClean="0">
                  <a:ln>
                    <a:noFill/>
                  </a:ln>
                  <a:solidFill>
                    <a:srgbClr val="000000"/>
                  </a:solidFill>
                  <a:effectLst/>
                  <a:latin typeface="Arial" pitchFamily="34" charset="0"/>
                  <a:cs typeface="Arial" pitchFamily="34" charset="0"/>
                </a:rPr>
                <a:t>Covered</a:t>
              </a:r>
              <a:endParaRPr kumimoji="0" lang="en-US" altLang="en-US" sz="2800" b="0" i="0" u="none" strike="noStrike" cap="none" normalizeH="0" baseline="0" smtClean="0">
                <a:ln>
                  <a:noFill/>
                </a:ln>
                <a:solidFill>
                  <a:schemeClr val="tx1"/>
                </a:solidFill>
                <a:effectLst/>
                <a:latin typeface="Arial" pitchFamily="34" charset="0"/>
                <a:cs typeface="Arial" pitchFamily="34" charset="0"/>
              </a:endParaRPr>
            </a:p>
          </p:txBody>
        </p:sp>
        <p:sp>
          <p:nvSpPr>
            <p:cNvPr id="11282" name="Freeform 48"/>
            <p:cNvSpPr>
              <a:spLocks noEditPoints="1"/>
            </p:cNvSpPr>
            <p:nvPr/>
          </p:nvSpPr>
          <p:spPr bwMode="auto">
            <a:xfrm>
              <a:off x="1164" y="3149"/>
              <a:ext cx="605" cy="444"/>
            </a:xfrm>
            <a:custGeom>
              <a:avLst/>
              <a:gdLst>
                <a:gd name="T0" fmla="*/ 4 w 605"/>
                <a:gd name="T1" fmla="*/ 176 h 444"/>
                <a:gd name="T2" fmla="*/ 36 w 605"/>
                <a:gd name="T3" fmla="*/ 112 h 444"/>
                <a:gd name="T4" fmla="*/ 88 w 605"/>
                <a:gd name="T5" fmla="*/ 64 h 444"/>
                <a:gd name="T6" fmla="*/ 156 w 605"/>
                <a:gd name="T7" fmla="*/ 24 h 444"/>
                <a:gd name="T8" fmla="*/ 240 w 605"/>
                <a:gd name="T9" fmla="*/ 4 h 444"/>
                <a:gd name="T10" fmla="*/ 333 w 605"/>
                <a:gd name="T11" fmla="*/ 0 h 444"/>
                <a:gd name="T12" fmla="*/ 417 w 605"/>
                <a:gd name="T13" fmla="*/ 16 h 444"/>
                <a:gd name="T14" fmla="*/ 493 w 605"/>
                <a:gd name="T15" fmla="*/ 48 h 444"/>
                <a:gd name="T16" fmla="*/ 549 w 605"/>
                <a:gd name="T17" fmla="*/ 96 h 444"/>
                <a:gd name="T18" fmla="*/ 589 w 605"/>
                <a:gd name="T19" fmla="*/ 152 h 444"/>
                <a:gd name="T20" fmla="*/ 605 w 605"/>
                <a:gd name="T21" fmla="*/ 220 h 444"/>
                <a:gd name="T22" fmla="*/ 589 w 605"/>
                <a:gd name="T23" fmla="*/ 288 h 444"/>
                <a:gd name="T24" fmla="*/ 553 w 605"/>
                <a:gd name="T25" fmla="*/ 344 h 444"/>
                <a:gd name="T26" fmla="*/ 493 w 605"/>
                <a:gd name="T27" fmla="*/ 392 h 444"/>
                <a:gd name="T28" fmla="*/ 417 w 605"/>
                <a:gd name="T29" fmla="*/ 424 h 444"/>
                <a:gd name="T30" fmla="*/ 333 w 605"/>
                <a:gd name="T31" fmla="*/ 440 h 444"/>
                <a:gd name="T32" fmla="*/ 240 w 605"/>
                <a:gd name="T33" fmla="*/ 436 h 444"/>
                <a:gd name="T34" fmla="*/ 156 w 605"/>
                <a:gd name="T35" fmla="*/ 416 h 444"/>
                <a:gd name="T36" fmla="*/ 88 w 605"/>
                <a:gd name="T37" fmla="*/ 380 h 444"/>
                <a:gd name="T38" fmla="*/ 36 w 605"/>
                <a:gd name="T39" fmla="*/ 328 h 444"/>
                <a:gd name="T40" fmla="*/ 4 w 605"/>
                <a:gd name="T41" fmla="*/ 268 h 444"/>
                <a:gd name="T42" fmla="*/ 16 w 605"/>
                <a:gd name="T43" fmla="*/ 240 h 444"/>
                <a:gd name="T44" fmla="*/ 36 w 605"/>
                <a:gd name="T45" fmla="*/ 300 h 444"/>
                <a:gd name="T46" fmla="*/ 80 w 605"/>
                <a:gd name="T47" fmla="*/ 352 h 444"/>
                <a:gd name="T48" fmla="*/ 140 w 605"/>
                <a:gd name="T49" fmla="*/ 392 h 444"/>
                <a:gd name="T50" fmla="*/ 216 w 605"/>
                <a:gd name="T51" fmla="*/ 416 h 444"/>
                <a:gd name="T52" fmla="*/ 300 w 605"/>
                <a:gd name="T53" fmla="*/ 428 h 444"/>
                <a:gd name="T54" fmla="*/ 385 w 605"/>
                <a:gd name="T55" fmla="*/ 416 h 444"/>
                <a:gd name="T56" fmla="*/ 461 w 605"/>
                <a:gd name="T57" fmla="*/ 392 h 444"/>
                <a:gd name="T58" fmla="*/ 521 w 605"/>
                <a:gd name="T59" fmla="*/ 352 h 444"/>
                <a:gd name="T60" fmla="*/ 565 w 605"/>
                <a:gd name="T61" fmla="*/ 300 h 444"/>
                <a:gd name="T62" fmla="*/ 585 w 605"/>
                <a:gd name="T63" fmla="*/ 240 h 444"/>
                <a:gd name="T64" fmla="*/ 581 w 605"/>
                <a:gd name="T65" fmla="*/ 180 h 444"/>
                <a:gd name="T66" fmla="*/ 553 w 605"/>
                <a:gd name="T67" fmla="*/ 124 h 444"/>
                <a:gd name="T68" fmla="*/ 505 w 605"/>
                <a:gd name="T69" fmla="*/ 76 h 444"/>
                <a:gd name="T70" fmla="*/ 437 w 605"/>
                <a:gd name="T71" fmla="*/ 40 h 444"/>
                <a:gd name="T72" fmla="*/ 361 w 605"/>
                <a:gd name="T73" fmla="*/ 20 h 444"/>
                <a:gd name="T74" fmla="*/ 272 w 605"/>
                <a:gd name="T75" fmla="*/ 16 h 444"/>
                <a:gd name="T76" fmla="*/ 188 w 605"/>
                <a:gd name="T77" fmla="*/ 32 h 444"/>
                <a:gd name="T78" fmla="*/ 116 w 605"/>
                <a:gd name="T79" fmla="*/ 60 h 444"/>
                <a:gd name="T80" fmla="*/ 64 w 605"/>
                <a:gd name="T81" fmla="*/ 104 h 444"/>
                <a:gd name="T82" fmla="*/ 28 w 605"/>
                <a:gd name="T83" fmla="*/ 160 h 444"/>
                <a:gd name="T84" fmla="*/ 16 w 605"/>
                <a:gd name="T85" fmla="*/ 220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05" h="444">
                  <a:moveTo>
                    <a:pt x="0" y="220"/>
                  </a:moveTo>
                  <a:lnTo>
                    <a:pt x="0" y="196"/>
                  </a:lnTo>
                  <a:lnTo>
                    <a:pt x="4" y="176"/>
                  </a:lnTo>
                  <a:lnTo>
                    <a:pt x="12" y="156"/>
                  </a:lnTo>
                  <a:lnTo>
                    <a:pt x="24" y="132"/>
                  </a:lnTo>
                  <a:lnTo>
                    <a:pt x="36" y="112"/>
                  </a:lnTo>
                  <a:lnTo>
                    <a:pt x="52" y="96"/>
                  </a:lnTo>
                  <a:lnTo>
                    <a:pt x="68" y="80"/>
                  </a:lnTo>
                  <a:lnTo>
                    <a:pt x="88" y="64"/>
                  </a:lnTo>
                  <a:lnTo>
                    <a:pt x="108" y="48"/>
                  </a:lnTo>
                  <a:lnTo>
                    <a:pt x="132" y="36"/>
                  </a:lnTo>
                  <a:lnTo>
                    <a:pt x="156" y="24"/>
                  </a:lnTo>
                  <a:lnTo>
                    <a:pt x="184" y="16"/>
                  </a:lnTo>
                  <a:lnTo>
                    <a:pt x="212" y="8"/>
                  </a:lnTo>
                  <a:lnTo>
                    <a:pt x="240" y="4"/>
                  </a:lnTo>
                  <a:lnTo>
                    <a:pt x="268" y="0"/>
                  </a:lnTo>
                  <a:lnTo>
                    <a:pt x="300" y="0"/>
                  </a:lnTo>
                  <a:lnTo>
                    <a:pt x="333" y="0"/>
                  </a:lnTo>
                  <a:lnTo>
                    <a:pt x="361" y="4"/>
                  </a:lnTo>
                  <a:lnTo>
                    <a:pt x="389" y="8"/>
                  </a:lnTo>
                  <a:lnTo>
                    <a:pt x="417" y="16"/>
                  </a:lnTo>
                  <a:lnTo>
                    <a:pt x="445" y="24"/>
                  </a:lnTo>
                  <a:lnTo>
                    <a:pt x="469" y="36"/>
                  </a:lnTo>
                  <a:lnTo>
                    <a:pt x="493" y="48"/>
                  </a:lnTo>
                  <a:lnTo>
                    <a:pt x="513" y="64"/>
                  </a:lnTo>
                  <a:lnTo>
                    <a:pt x="533" y="80"/>
                  </a:lnTo>
                  <a:lnTo>
                    <a:pt x="549" y="96"/>
                  </a:lnTo>
                  <a:lnTo>
                    <a:pt x="565" y="112"/>
                  </a:lnTo>
                  <a:lnTo>
                    <a:pt x="577" y="132"/>
                  </a:lnTo>
                  <a:lnTo>
                    <a:pt x="589" y="152"/>
                  </a:lnTo>
                  <a:lnTo>
                    <a:pt x="597" y="176"/>
                  </a:lnTo>
                  <a:lnTo>
                    <a:pt x="601" y="196"/>
                  </a:lnTo>
                  <a:lnTo>
                    <a:pt x="605" y="220"/>
                  </a:lnTo>
                  <a:lnTo>
                    <a:pt x="601" y="244"/>
                  </a:lnTo>
                  <a:lnTo>
                    <a:pt x="597" y="264"/>
                  </a:lnTo>
                  <a:lnTo>
                    <a:pt x="589" y="288"/>
                  </a:lnTo>
                  <a:lnTo>
                    <a:pt x="581" y="308"/>
                  </a:lnTo>
                  <a:lnTo>
                    <a:pt x="565" y="328"/>
                  </a:lnTo>
                  <a:lnTo>
                    <a:pt x="553" y="344"/>
                  </a:lnTo>
                  <a:lnTo>
                    <a:pt x="533" y="364"/>
                  </a:lnTo>
                  <a:lnTo>
                    <a:pt x="513" y="376"/>
                  </a:lnTo>
                  <a:lnTo>
                    <a:pt x="493" y="392"/>
                  </a:lnTo>
                  <a:lnTo>
                    <a:pt x="469" y="404"/>
                  </a:lnTo>
                  <a:lnTo>
                    <a:pt x="445" y="416"/>
                  </a:lnTo>
                  <a:lnTo>
                    <a:pt x="417" y="424"/>
                  </a:lnTo>
                  <a:lnTo>
                    <a:pt x="389" y="432"/>
                  </a:lnTo>
                  <a:lnTo>
                    <a:pt x="361" y="436"/>
                  </a:lnTo>
                  <a:lnTo>
                    <a:pt x="333" y="440"/>
                  </a:lnTo>
                  <a:lnTo>
                    <a:pt x="300" y="444"/>
                  </a:lnTo>
                  <a:lnTo>
                    <a:pt x="268" y="440"/>
                  </a:lnTo>
                  <a:lnTo>
                    <a:pt x="240" y="436"/>
                  </a:lnTo>
                  <a:lnTo>
                    <a:pt x="212" y="432"/>
                  </a:lnTo>
                  <a:lnTo>
                    <a:pt x="184" y="424"/>
                  </a:lnTo>
                  <a:lnTo>
                    <a:pt x="156" y="416"/>
                  </a:lnTo>
                  <a:lnTo>
                    <a:pt x="132" y="404"/>
                  </a:lnTo>
                  <a:lnTo>
                    <a:pt x="108" y="392"/>
                  </a:lnTo>
                  <a:lnTo>
                    <a:pt x="88" y="380"/>
                  </a:lnTo>
                  <a:lnTo>
                    <a:pt x="68" y="364"/>
                  </a:lnTo>
                  <a:lnTo>
                    <a:pt x="52" y="344"/>
                  </a:lnTo>
                  <a:lnTo>
                    <a:pt x="36" y="328"/>
                  </a:lnTo>
                  <a:lnTo>
                    <a:pt x="24" y="308"/>
                  </a:lnTo>
                  <a:lnTo>
                    <a:pt x="12" y="288"/>
                  </a:lnTo>
                  <a:lnTo>
                    <a:pt x="4" y="268"/>
                  </a:lnTo>
                  <a:lnTo>
                    <a:pt x="0" y="244"/>
                  </a:lnTo>
                  <a:lnTo>
                    <a:pt x="0" y="220"/>
                  </a:lnTo>
                  <a:close/>
                  <a:moveTo>
                    <a:pt x="16" y="240"/>
                  </a:moveTo>
                  <a:lnTo>
                    <a:pt x="20" y="260"/>
                  </a:lnTo>
                  <a:lnTo>
                    <a:pt x="28" y="280"/>
                  </a:lnTo>
                  <a:lnTo>
                    <a:pt x="36" y="300"/>
                  </a:lnTo>
                  <a:lnTo>
                    <a:pt x="48" y="316"/>
                  </a:lnTo>
                  <a:lnTo>
                    <a:pt x="64" y="336"/>
                  </a:lnTo>
                  <a:lnTo>
                    <a:pt x="80" y="352"/>
                  </a:lnTo>
                  <a:lnTo>
                    <a:pt x="96" y="364"/>
                  </a:lnTo>
                  <a:lnTo>
                    <a:pt x="116" y="380"/>
                  </a:lnTo>
                  <a:lnTo>
                    <a:pt x="140" y="392"/>
                  </a:lnTo>
                  <a:lnTo>
                    <a:pt x="164" y="400"/>
                  </a:lnTo>
                  <a:lnTo>
                    <a:pt x="188" y="408"/>
                  </a:lnTo>
                  <a:lnTo>
                    <a:pt x="216" y="416"/>
                  </a:lnTo>
                  <a:lnTo>
                    <a:pt x="240" y="424"/>
                  </a:lnTo>
                  <a:lnTo>
                    <a:pt x="272" y="424"/>
                  </a:lnTo>
                  <a:lnTo>
                    <a:pt x="300" y="428"/>
                  </a:lnTo>
                  <a:lnTo>
                    <a:pt x="329" y="424"/>
                  </a:lnTo>
                  <a:lnTo>
                    <a:pt x="361" y="424"/>
                  </a:lnTo>
                  <a:lnTo>
                    <a:pt x="385" y="416"/>
                  </a:lnTo>
                  <a:lnTo>
                    <a:pt x="413" y="408"/>
                  </a:lnTo>
                  <a:lnTo>
                    <a:pt x="437" y="400"/>
                  </a:lnTo>
                  <a:lnTo>
                    <a:pt x="461" y="392"/>
                  </a:lnTo>
                  <a:lnTo>
                    <a:pt x="485" y="380"/>
                  </a:lnTo>
                  <a:lnTo>
                    <a:pt x="505" y="364"/>
                  </a:lnTo>
                  <a:lnTo>
                    <a:pt x="521" y="352"/>
                  </a:lnTo>
                  <a:lnTo>
                    <a:pt x="537" y="336"/>
                  </a:lnTo>
                  <a:lnTo>
                    <a:pt x="553" y="316"/>
                  </a:lnTo>
                  <a:lnTo>
                    <a:pt x="565" y="300"/>
                  </a:lnTo>
                  <a:lnTo>
                    <a:pt x="573" y="280"/>
                  </a:lnTo>
                  <a:lnTo>
                    <a:pt x="581" y="260"/>
                  </a:lnTo>
                  <a:lnTo>
                    <a:pt x="585" y="240"/>
                  </a:lnTo>
                  <a:lnTo>
                    <a:pt x="589" y="220"/>
                  </a:lnTo>
                  <a:lnTo>
                    <a:pt x="585" y="200"/>
                  </a:lnTo>
                  <a:lnTo>
                    <a:pt x="581" y="180"/>
                  </a:lnTo>
                  <a:lnTo>
                    <a:pt x="573" y="160"/>
                  </a:lnTo>
                  <a:lnTo>
                    <a:pt x="565" y="140"/>
                  </a:lnTo>
                  <a:lnTo>
                    <a:pt x="553" y="124"/>
                  </a:lnTo>
                  <a:lnTo>
                    <a:pt x="541" y="108"/>
                  </a:lnTo>
                  <a:lnTo>
                    <a:pt x="525" y="92"/>
                  </a:lnTo>
                  <a:lnTo>
                    <a:pt x="505" y="76"/>
                  </a:lnTo>
                  <a:lnTo>
                    <a:pt x="485" y="64"/>
                  </a:lnTo>
                  <a:lnTo>
                    <a:pt x="461" y="52"/>
                  </a:lnTo>
                  <a:lnTo>
                    <a:pt x="437" y="40"/>
                  </a:lnTo>
                  <a:lnTo>
                    <a:pt x="413" y="32"/>
                  </a:lnTo>
                  <a:lnTo>
                    <a:pt x="389" y="24"/>
                  </a:lnTo>
                  <a:lnTo>
                    <a:pt x="361" y="20"/>
                  </a:lnTo>
                  <a:lnTo>
                    <a:pt x="329" y="16"/>
                  </a:lnTo>
                  <a:lnTo>
                    <a:pt x="300" y="16"/>
                  </a:lnTo>
                  <a:lnTo>
                    <a:pt x="272" y="16"/>
                  </a:lnTo>
                  <a:lnTo>
                    <a:pt x="244" y="20"/>
                  </a:lnTo>
                  <a:lnTo>
                    <a:pt x="216" y="24"/>
                  </a:lnTo>
                  <a:lnTo>
                    <a:pt x="188" y="32"/>
                  </a:lnTo>
                  <a:lnTo>
                    <a:pt x="164" y="40"/>
                  </a:lnTo>
                  <a:lnTo>
                    <a:pt x="140" y="48"/>
                  </a:lnTo>
                  <a:lnTo>
                    <a:pt x="116" y="60"/>
                  </a:lnTo>
                  <a:lnTo>
                    <a:pt x="96" y="76"/>
                  </a:lnTo>
                  <a:lnTo>
                    <a:pt x="80" y="88"/>
                  </a:lnTo>
                  <a:lnTo>
                    <a:pt x="64" y="104"/>
                  </a:lnTo>
                  <a:lnTo>
                    <a:pt x="48" y="124"/>
                  </a:lnTo>
                  <a:lnTo>
                    <a:pt x="36" y="140"/>
                  </a:lnTo>
                  <a:lnTo>
                    <a:pt x="28" y="160"/>
                  </a:lnTo>
                  <a:lnTo>
                    <a:pt x="20" y="180"/>
                  </a:lnTo>
                  <a:lnTo>
                    <a:pt x="16" y="200"/>
                  </a:lnTo>
                  <a:lnTo>
                    <a:pt x="16" y="220"/>
                  </a:lnTo>
                  <a:lnTo>
                    <a:pt x="16" y="240"/>
                  </a:lnTo>
                  <a:close/>
                </a:path>
              </a:pathLst>
            </a:custGeom>
            <a:solidFill>
              <a:srgbClr val="00FFFF"/>
            </a:solidFill>
            <a:ln w="0">
              <a:solidFill>
                <a:srgbClr val="00FFFF"/>
              </a:solidFill>
              <a:prstDash val="solid"/>
              <a:round/>
              <a:headEnd/>
              <a:tailEnd/>
            </a:ln>
          </p:spPr>
          <p:txBody>
            <a:bodyPr vert="horz" wrap="square" lIns="91440" tIns="45720" rIns="91440" bIns="45720" numCol="1" anchor="t" anchorCtr="0" compatLnSpc="1">
              <a:prstTxWarp prst="textNoShape">
                <a:avLst/>
              </a:prstTxWarp>
            </a:bodyPr>
            <a:lstStyle/>
            <a:p>
              <a:endParaRPr lang="en-US" sz="2800"/>
            </a:p>
          </p:txBody>
        </p:sp>
        <p:sp>
          <p:nvSpPr>
            <p:cNvPr id="11283" name="Freeform 49"/>
            <p:cNvSpPr>
              <a:spLocks noEditPoints="1"/>
            </p:cNvSpPr>
            <p:nvPr/>
          </p:nvSpPr>
          <p:spPr bwMode="auto">
            <a:xfrm>
              <a:off x="1456" y="2692"/>
              <a:ext cx="309" cy="469"/>
            </a:xfrm>
            <a:custGeom>
              <a:avLst/>
              <a:gdLst>
                <a:gd name="T0" fmla="*/ 0 w 309"/>
                <a:gd name="T1" fmla="*/ 461 h 469"/>
                <a:gd name="T2" fmla="*/ 281 w 309"/>
                <a:gd name="T3" fmla="*/ 28 h 469"/>
                <a:gd name="T4" fmla="*/ 293 w 309"/>
                <a:gd name="T5" fmla="*/ 36 h 469"/>
                <a:gd name="T6" fmla="*/ 12 w 309"/>
                <a:gd name="T7" fmla="*/ 469 h 469"/>
                <a:gd name="T8" fmla="*/ 0 w 309"/>
                <a:gd name="T9" fmla="*/ 461 h 469"/>
                <a:gd name="T10" fmla="*/ 265 w 309"/>
                <a:gd name="T11" fmla="*/ 24 h 469"/>
                <a:gd name="T12" fmla="*/ 309 w 309"/>
                <a:gd name="T13" fmla="*/ 0 h 469"/>
                <a:gd name="T14" fmla="*/ 305 w 309"/>
                <a:gd name="T15" fmla="*/ 52 h 469"/>
                <a:gd name="T16" fmla="*/ 265 w 309"/>
                <a:gd name="T17" fmla="*/ 24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9" h="469">
                  <a:moveTo>
                    <a:pt x="0" y="461"/>
                  </a:moveTo>
                  <a:lnTo>
                    <a:pt x="281" y="28"/>
                  </a:lnTo>
                  <a:lnTo>
                    <a:pt x="293" y="36"/>
                  </a:lnTo>
                  <a:lnTo>
                    <a:pt x="12" y="469"/>
                  </a:lnTo>
                  <a:lnTo>
                    <a:pt x="0" y="461"/>
                  </a:lnTo>
                  <a:close/>
                  <a:moveTo>
                    <a:pt x="265" y="24"/>
                  </a:moveTo>
                  <a:lnTo>
                    <a:pt x="309" y="0"/>
                  </a:lnTo>
                  <a:lnTo>
                    <a:pt x="305" y="52"/>
                  </a:lnTo>
                  <a:lnTo>
                    <a:pt x="265" y="24"/>
                  </a:lnTo>
                  <a:close/>
                </a:path>
              </a:pathLst>
            </a:custGeom>
            <a:solidFill>
              <a:srgbClr val="00FFFF"/>
            </a:solidFill>
            <a:ln w="0">
              <a:solidFill>
                <a:srgbClr val="00FFFF"/>
              </a:solidFill>
              <a:prstDash val="solid"/>
              <a:round/>
              <a:headEnd/>
              <a:tailEnd/>
            </a:ln>
          </p:spPr>
          <p:txBody>
            <a:bodyPr vert="horz" wrap="square" lIns="91440" tIns="45720" rIns="91440" bIns="45720" numCol="1" anchor="t" anchorCtr="0" compatLnSpc="1">
              <a:prstTxWarp prst="textNoShape">
                <a:avLst/>
              </a:prstTxWarp>
            </a:bodyPr>
            <a:lstStyle/>
            <a:p>
              <a:endParaRPr lang="en-US" sz="2800"/>
            </a:p>
          </p:txBody>
        </p:sp>
        <p:sp>
          <p:nvSpPr>
            <p:cNvPr id="11284" name="Rectangle 50"/>
            <p:cNvSpPr>
              <a:spLocks noChangeArrowheads="1"/>
            </p:cNvSpPr>
            <p:nvPr/>
          </p:nvSpPr>
          <p:spPr bwMode="auto">
            <a:xfrm>
              <a:off x="1761" y="2404"/>
              <a:ext cx="512" cy="27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800"/>
            </a:p>
          </p:txBody>
        </p:sp>
        <p:sp>
          <p:nvSpPr>
            <p:cNvPr id="11285" name="Rectangle 51"/>
            <p:cNvSpPr>
              <a:spLocks noChangeArrowheads="1"/>
            </p:cNvSpPr>
            <p:nvPr/>
          </p:nvSpPr>
          <p:spPr bwMode="auto">
            <a:xfrm>
              <a:off x="1865" y="2428"/>
              <a:ext cx="356"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50" b="0" i="0" u="none" strike="noStrike" cap="none" normalizeH="0" baseline="0" smtClean="0">
                  <a:ln>
                    <a:noFill/>
                  </a:ln>
                  <a:solidFill>
                    <a:srgbClr val="000000"/>
                  </a:solidFill>
                  <a:effectLst/>
                  <a:latin typeface="Arial" pitchFamily="34" charset="0"/>
                  <a:cs typeface="Arial" pitchFamily="34" charset="0"/>
                </a:rPr>
                <a:t>Valley Gap </a:t>
              </a:r>
              <a:endParaRPr kumimoji="0" lang="en-US" altLang="en-US" sz="2800" b="0" i="0" u="none" strike="noStrike" cap="none" normalizeH="0" baseline="0" smtClean="0">
                <a:ln>
                  <a:noFill/>
                </a:ln>
                <a:solidFill>
                  <a:schemeClr val="tx1"/>
                </a:solidFill>
                <a:effectLst/>
                <a:latin typeface="Arial" pitchFamily="34" charset="0"/>
                <a:cs typeface="Arial" pitchFamily="34" charset="0"/>
              </a:endParaRPr>
            </a:p>
          </p:txBody>
        </p:sp>
        <p:sp>
          <p:nvSpPr>
            <p:cNvPr id="11286" name="Rectangle 52"/>
            <p:cNvSpPr>
              <a:spLocks noChangeArrowheads="1"/>
            </p:cNvSpPr>
            <p:nvPr/>
          </p:nvSpPr>
          <p:spPr bwMode="auto">
            <a:xfrm>
              <a:off x="1953" y="2504"/>
              <a:ext cx="153"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50" b="0" i="0" u="none" strike="noStrike" cap="none" normalizeH="0" baseline="0" smtClean="0">
                  <a:ln>
                    <a:noFill/>
                  </a:ln>
                  <a:solidFill>
                    <a:srgbClr val="000000"/>
                  </a:solidFill>
                  <a:effectLst/>
                  <a:latin typeface="Arial" pitchFamily="34" charset="0"/>
                  <a:cs typeface="Arial" pitchFamily="34" charset="0"/>
                </a:rPr>
                <a:t>Flap </a:t>
              </a:r>
              <a:endParaRPr kumimoji="0" lang="en-US" altLang="en-US" sz="2800" b="0" i="0" u="none" strike="noStrike" cap="none" normalizeH="0" baseline="0" smtClean="0">
                <a:ln>
                  <a:noFill/>
                </a:ln>
                <a:solidFill>
                  <a:schemeClr val="tx1"/>
                </a:solidFill>
                <a:effectLst/>
                <a:latin typeface="Arial" pitchFamily="34" charset="0"/>
                <a:cs typeface="Arial" pitchFamily="34" charset="0"/>
              </a:endParaRPr>
            </a:p>
          </p:txBody>
        </p:sp>
        <p:sp>
          <p:nvSpPr>
            <p:cNvPr id="11287" name="Rectangle 53"/>
            <p:cNvSpPr>
              <a:spLocks noChangeArrowheads="1"/>
            </p:cNvSpPr>
            <p:nvPr/>
          </p:nvSpPr>
          <p:spPr bwMode="auto">
            <a:xfrm>
              <a:off x="1845" y="2580"/>
              <a:ext cx="368"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50" b="0" i="0" u="none" strike="noStrike" cap="none" normalizeH="0" baseline="0" smtClean="0">
                  <a:ln>
                    <a:noFill/>
                  </a:ln>
                  <a:solidFill>
                    <a:srgbClr val="000000"/>
                  </a:solidFill>
                  <a:effectLst/>
                  <a:latin typeface="Arial" pitchFamily="34" charset="0"/>
                  <a:cs typeface="Arial" pitchFamily="34" charset="0"/>
                </a:rPr>
                <a:t>Deployment</a:t>
              </a:r>
              <a:endParaRPr kumimoji="0" lang="en-US" altLang="en-US" sz="2800" b="0" i="0" u="none" strike="noStrike" cap="none" normalizeH="0" baseline="0" smtClean="0">
                <a:ln>
                  <a:noFill/>
                </a:ln>
                <a:solidFill>
                  <a:schemeClr val="tx1"/>
                </a:solidFill>
                <a:effectLst/>
                <a:latin typeface="Arial" pitchFamily="34" charset="0"/>
                <a:cs typeface="Arial" pitchFamily="34" charset="0"/>
              </a:endParaRPr>
            </a:p>
          </p:txBody>
        </p:sp>
        <p:sp>
          <p:nvSpPr>
            <p:cNvPr id="11289" name="Freeform 54"/>
            <p:cNvSpPr>
              <a:spLocks noEditPoints="1"/>
            </p:cNvSpPr>
            <p:nvPr/>
          </p:nvSpPr>
          <p:spPr bwMode="auto">
            <a:xfrm>
              <a:off x="2846" y="2192"/>
              <a:ext cx="468" cy="196"/>
            </a:xfrm>
            <a:custGeom>
              <a:avLst/>
              <a:gdLst>
                <a:gd name="T0" fmla="*/ 464 w 468"/>
                <a:gd name="T1" fmla="*/ 0 h 196"/>
                <a:gd name="T2" fmla="*/ 464 w 468"/>
                <a:gd name="T3" fmla="*/ 4 h 196"/>
                <a:gd name="T4" fmla="*/ 0 w 468"/>
                <a:gd name="T5" fmla="*/ 4 h 196"/>
                <a:gd name="T6" fmla="*/ 4 w 468"/>
                <a:gd name="T7" fmla="*/ 0 h 196"/>
                <a:gd name="T8" fmla="*/ 4 w 468"/>
                <a:gd name="T9" fmla="*/ 192 h 196"/>
                <a:gd name="T10" fmla="*/ 0 w 468"/>
                <a:gd name="T11" fmla="*/ 192 h 196"/>
                <a:gd name="T12" fmla="*/ 464 w 468"/>
                <a:gd name="T13" fmla="*/ 192 h 196"/>
                <a:gd name="T14" fmla="*/ 464 w 468"/>
                <a:gd name="T15" fmla="*/ 192 h 196"/>
                <a:gd name="T16" fmla="*/ 464 w 468"/>
                <a:gd name="T17" fmla="*/ 0 h 196"/>
                <a:gd name="T18" fmla="*/ 468 w 468"/>
                <a:gd name="T19" fmla="*/ 192 h 196"/>
                <a:gd name="T20" fmla="*/ 464 w 468"/>
                <a:gd name="T21" fmla="*/ 196 h 196"/>
                <a:gd name="T22" fmla="*/ 0 w 468"/>
                <a:gd name="T23" fmla="*/ 196 h 196"/>
                <a:gd name="T24" fmla="*/ 0 w 468"/>
                <a:gd name="T25" fmla="*/ 192 h 196"/>
                <a:gd name="T26" fmla="*/ 0 w 468"/>
                <a:gd name="T27" fmla="*/ 0 h 196"/>
                <a:gd name="T28" fmla="*/ 0 w 468"/>
                <a:gd name="T29" fmla="*/ 0 h 196"/>
                <a:gd name="T30" fmla="*/ 464 w 468"/>
                <a:gd name="T31" fmla="*/ 0 h 196"/>
                <a:gd name="T32" fmla="*/ 468 w 468"/>
                <a:gd name="T33" fmla="*/ 0 h 196"/>
                <a:gd name="T34" fmla="*/ 468 w 468"/>
                <a:gd name="T35" fmla="*/ 1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8" h="196">
                  <a:moveTo>
                    <a:pt x="464" y="0"/>
                  </a:moveTo>
                  <a:lnTo>
                    <a:pt x="464" y="4"/>
                  </a:lnTo>
                  <a:lnTo>
                    <a:pt x="0" y="4"/>
                  </a:lnTo>
                  <a:lnTo>
                    <a:pt x="4" y="0"/>
                  </a:lnTo>
                  <a:lnTo>
                    <a:pt x="4" y="192"/>
                  </a:lnTo>
                  <a:lnTo>
                    <a:pt x="0" y="192"/>
                  </a:lnTo>
                  <a:lnTo>
                    <a:pt x="464" y="192"/>
                  </a:lnTo>
                  <a:lnTo>
                    <a:pt x="464" y="192"/>
                  </a:lnTo>
                  <a:lnTo>
                    <a:pt x="464" y="0"/>
                  </a:lnTo>
                  <a:close/>
                  <a:moveTo>
                    <a:pt x="468" y="192"/>
                  </a:moveTo>
                  <a:lnTo>
                    <a:pt x="464" y="196"/>
                  </a:lnTo>
                  <a:lnTo>
                    <a:pt x="0" y="196"/>
                  </a:lnTo>
                  <a:lnTo>
                    <a:pt x="0" y="192"/>
                  </a:lnTo>
                  <a:lnTo>
                    <a:pt x="0" y="0"/>
                  </a:lnTo>
                  <a:lnTo>
                    <a:pt x="0" y="0"/>
                  </a:lnTo>
                  <a:lnTo>
                    <a:pt x="464" y="0"/>
                  </a:lnTo>
                  <a:lnTo>
                    <a:pt x="468" y="0"/>
                  </a:lnTo>
                  <a:lnTo>
                    <a:pt x="468" y="19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800"/>
            </a:p>
          </p:txBody>
        </p:sp>
        <p:sp>
          <p:nvSpPr>
            <p:cNvPr id="11290" name="Freeform 55"/>
            <p:cNvSpPr>
              <a:spLocks noEditPoints="1"/>
            </p:cNvSpPr>
            <p:nvPr/>
          </p:nvSpPr>
          <p:spPr bwMode="auto">
            <a:xfrm>
              <a:off x="3314" y="1988"/>
              <a:ext cx="301" cy="244"/>
            </a:xfrm>
            <a:custGeom>
              <a:avLst/>
              <a:gdLst>
                <a:gd name="T0" fmla="*/ 0 w 301"/>
                <a:gd name="T1" fmla="*/ 240 h 244"/>
                <a:gd name="T2" fmla="*/ 49 w 301"/>
                <a:gd name="T3" fmla="*/ 240 h 244"/>
                <a:gd name="T4" fmla="*/ 49 w 301"/>
                <a:gd name="T5" fmla="*/ 240 h 244"/>
                <a:gd name="T6" fmla="*/ 281 w 301"/>
                <a:gd name="T7" fmla="*/ 16 h 244"/>
                <a:gd name="T8" fmla="*/ 285 w 301"/>
                <a:gd name="T9" fmla="*/ 20 h 244"/>
                <a:gd name="T10" fmla="*/ 53 w 301"/>
                <a:gd name="T11" fmla="*/ 240 h 244"/>
                <a:gd name="T12" fmla="*/ 49 w 301"/>
                <a:gd name="T13" fmla="*/ 244 h 244"/>
                <a:gd name="T14" fmla="*/ 0 w 301"/>
                <a:gd name="T15" fmla="*/ 244 h 244"/>
                <a:gd name="T16" fmla="*/ 0 w 301"/>
                <a:gd name="T17" fmla="*/ 240 h 244"/>
                <a:gd name="T18" fmla="*/ 269 w 301"/>
                <a:gd name="T19" fmla="*/ 12 h 244"/>
                <a:gd name="T20" fmla="*/ 301 w 301"/>
                <a:gd name="T21" fmla="*/ 0 h 244"/>
                <a:gd name="T22" fmla="*/ 289 w 301"/>
                <a:gd name="T23" fmla="*/ 32 h 244"/>
                <a:gd name="T24" fmla="*/ 269 w 301"/>
                <a:gd name="T25" fmla="*/ 12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 h="244">
                  <a:moveTo>
                    <a:pt x="0" y="240"/>
                  </a:moveTo>
                  <a:lnTo>
                    <a:pt x="49" y="240"/>
                  </a:lnTo>
                  <a:lnTo>
                    <a:pt x="49" y="240"/>
                  </a:lnTo>
                  <a:lnTo>
                    <a:pt x="281" y="16"/>
                  </a:lnTo>
                  <a:lnTo>
                    <a:pt x="285" y="20"/>
                  </a:lnTo>
                  <a:lnTo>
                    <a:pt x="53" y="240"/>
                  </a:lnTo>
                  <a:lnTo>
                    <a:pt x="49" y="244"/>
                  </a:lnTo>
                  <a:lnTo>
                    <a:pt x="0" y="244"/>
                  </a:lnTo>
                  <a:lnTo>
                    <a:pt x="0" y="240"/>
                  </a:lnTo>
                  <a:close/>
                  <a:moveTo>
                    <a:pt x="269" y="12"/>
                  </a:moveTo>
                  <a:lnTo>
                    <a:pt x="301" y="0"/>
                  </a:lnTo>
                  <a:lnTo>
                    <a:pt x="289" y="32"/>
                  </a:lnTo>
                  <a:lnTo>
                    <a:pt x="269" y="1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800"/>
            </a:p>
          </p:txBody>
        </p:sp>
        <p:sp>
          <p:nvSpPr>
            <p:cNvPr id="11291" name="Rectangle 56"/>
            <p:cNvSpPr>
              <a:spLocks noChangeArrowheads="1"/>
            </p:cNvSpPr>
            <p:nvPr/>
          </p:nvSpPr>
          <p:spPr bwMode="auto">
            <a:xfrm>
              <a:off x="2922" y="2216"/>
              <a:ext cx="356"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50" b="0" i="0" u="none" strike="noStrike" cap="none" normalizeH="0" baseline="0" smtClean="0">
                  <a:ln>
                    <a:noFill/>
                  </a:ln>
                  <a:solidFill>
                    <a:srgbClr val="000000"/>
                  </a:solidFill>
                  <a:effectLst/>
                  <a:latin typeface="Arial" pitchFamily="34" charset="0"/>
                  <a:cs typeface="Arial" pitchFamily="34" charset="0"/>
                </a:rPr>
                <a:t>Valley Gap </a:t>
              </a:r>
              <a:endParaRPr kumimoji="0" lang="en-US" altLang="en-US" sz="2800" b="0" i="0" u="none" strike="noStrike" cap="none" normalizeH="0" baseline="0" smtClean="0">
                <a:ln>
                  <a:noFill/>
                </a:ln>
                <a:solidFill>
                  <a:schemeClr val="tx1"/>
                </a:solidFill>
                <a:effectLst/>
                <a:latin typeface="Arial" pitchFamily="34" charset="0"/>
                <a:cs typeface="Arial" pitchFamily="34" charset="0"/>
              </a:endParaRPr>
            </a:p>
          </p:txBody>
        </p:sp>
        <p:sp>
          <p:nvSpPr>
            <p:cNvPr id="11292" name="Rectangle 57"/>
            <p:cNvSpPr>
              <a:spLocks noChangeArrowheads="1"/>
            </p:cNvSpPr>
            <p:nvPr/>
          </p:nvSpPr>
          <p:spPr bwMode="auto">
            <a:xfrm>
              <a:off x="2882" y="2292"/>
              <a:ext cx="409"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50" b="0" i="0" u="none" strike="noStrike" cap="none" normalizeH="0" baseline="0" smtClean="0">
                  <a:ln>
                    <a:noFill/>
                  </a:ln>
                  <a:solidFill>
                    <a:srgbClr val="000000"/>
                  </a:solidFill>
                  <a:effectLst/>
                  <a:latin typeface="Arial" pitchFamily="34" charset="0"/>
                  <a:cs typeface="Arial" pitchFamily="34" charset="0"/>
                </a:rPr>
                <a:t>Fitting Opens</a:t>
              </a:r>
              <a:endParaRPr kumimoji="0" lang="en-US" altLang="en-US" sz="2800" b="0" i="0" u="none" strike="noStrike" cap="none" normalizeH="0" baseline="0" smtClean="0">
                <a:ln>
                  <a:noFill/>
                </a:ln>
                <a:solidFill>
                  <a:schemeClr val="tx1"/>
                </a:solidFill>
                <a:effectLst/>
                <a:latin typeface="Arial" pitchFamily="34" charset="0"/>
                <a:cs typeface="Arial" pitchFamily="34" charset="0"/>
              </a:endParaRPr>
            </a:p>
          </p:txBody>
        </p:sp>
        <p:sp>
          <p:nvSpPr>
            <p:cNvPr id="11293" name="Freeform 58"/>
            <p:cNvSpPr>
              <a:spLocks noEditPoints="1"/>
            </p:cNvSpPr>
            <p:nvPr/>
          </p:nvSpPr>
          <p:spPr bwMode="auto">
            <a:xfrm>
              <a:off x="4227" y="731"/>
              <a:ext cx="425" cy="356"/>
            </a:xfrm>
            <a:custGeom>
              <a:avLst/>
              <a:gdLst>
                <a:gd name="T0" fmla="*/ 0 w 425"/>
                <a:gd name="T1" fmla="*/ 0 h 356"/>
                <a:gd name="T2" fmla="*/ 0 w 425"/>
                <a:gd name="T3" fmla="*/ 0 h 356"/>
                <a:gd name="T4" fmla="*/ 421 w 425"/>
                <a:gd name="T5" fmla="*/ 0 h 356"/>
                <a:gd name="T6" fmla="*/ 425 w 425"/>
                <a:gd name="T7" fmla="*/ 0 h 356"/>
                <a:gd name="T8" fmla="*/ 425 w 425"/>
                <a:gd name="T9" fmla="*/ 352 h 356"/>
                <a:gd name="T10" fmla="*/ 421 w 425"/>
                <a:gd name="T11" fmla="*/ 356 h 356"/>
                <a:gd name="T12" fmla="*/ 0 w 425"/>
                <a:gd name="T13" fmla="*/ 356 h 356"/>
                <a:gd name="T14" fmla="*/ 0 w 425"/>
                <a:gd name="T15" fmla="*/ 352 h 356"/>
                <a:gd name="T16" fmla="*/ 0 w 425"/>
                <a:gd name="T17" fmla="*/ 0 h 356"/>
                <a:gd name="T18" fmla="*/ 4 w 425"/>
                <a:gd name="T19" fmla="*/ 352 h 356"/>
                <a:gd name="T20" fmla="*/ 0 w 425"/>
                <a:gd name="T21" fmla="*/ 352 h 356"/>
                <a:gd name="T22" fmla="*/ 421 w 425"/>
                <a:gd name="T23" fmla="*/ 352 h 356"/>
                <a:gd name="T24" fmla="*/ 421 w 425"/>
                <a:gd name="T25" fmla="*/ 352 h 356"/>
                <a:gd name="T26" fmla="*/ 421 w 425"/>
                <a:gd name="T27" fmla="*/ 0 h 356"/>
                <a:gd name="T28" fmla="*/ 421 w 425"/>
                <a:gd name="T29" fmla="*/ 4 h 356"/>
                <a:gd name="T30" fmla="*/ 0 w 425"/>
                <a:gd name="T31" fmla="*/ 4 h 356"/>
                <a:gd name="T32" fmla="*/ 4 w 425"/>
                <a:gd name="T33" fmla="*/ 0 h 356"/>
                <a:gd name="T34" fmla="*/ 4 w 425"/>
                <a:gd name="T35" fmla="*/ 352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5" h="356">
                  <a:moveTo>
                    <a:pt x="0" y="0"/>
                  </a:moveTo>
                  <a:lnTo>
                    <a:pt x="0" y="0"/>
                  </a:lnTo>
                  <a:lnTo>
                    <a:pt x="421" y="0"/>
                  </a:lnTo>
                  <a:lnTo>
                    <a:pt x="425" y="0"/>
                  </a:lnTo>
                  <a:lnTo>
                    <a:pt x="425" y="352"/>
                  </a:lnTo>
                  <a:lnTo>
                    <a:pt x="421" y="356"/>
                  </a:lnTo>
                  <a:lnTo>
                    <a:pt x="0" y="356"/>
                  </a:lnTo>
                  <a:lnTo>
                    <a:pt x="0" y="352"/>
                  </a:lnTo>
                  <a:lnTo>
                    <a:pt x="0" y="0"/>
                  </a:lnTo>
                  <a:close/>
                  <a:moveTo>
                    <a:pt x="4" y="352"/>
                  </a:moveTo>
                  <a:lnTo>
                    <a:pt x="0" y="352"/>
                  </a:lnTo>
                  <a:lnTo>
                    <a:pt x="421" y="352"/>
                  </a:lnTo>
                  <a:lnTo>
                    <a:pt x="421" y="352"/>
                  </a:lnTo>
                  <a:lnTo>
                    <a:pt x="421" y="0"/>
                  </a:lnTo>
                  <a:lnTo>
                    <a:pt x="421" y="4"/>
                  </a:lnTo>
                  <a:lnTo>
                    <a:pt x="0" y="4"/>
                  </a:lnTo>
                  <a:lnTo>
                    <a:pt x="4" y="0"/>
                  </a:lnTo>
                  <a:lnTo>
                    <a:pt x="4" y="35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800"/>
            </a:p>
          </p:txBody>
        </p:sp>
        <p:sp>
          <p:nvSpPr>
            <p:cNvPr id="11294" name="Freeform 59"/>
            <p:cNvSpPr>
              <a:spLocks noEditPoints="1"/>
            </p:cNvSpPr>
            <p:nvPr/>
          </p:nvSpPr>
          <p:spPr bwMode="auto">
            <a:xfrm>
              <a:off x="3887" y="795"/>
              <a:ext cx="336" cy="428"/>
            </a:xfrm>
            <a:custGeom>
              <a:avLst/>
              <a:gdLst>
                <a:gd name="T0" fmla="*/ 336 w 336"/>
                <a:gd name="T1" fmla="*/ 4 h 428"/>
                <a:gd name="T2" fmla="*/ 292 w 336"/>
                <a:gd name="T3" fmla="*/ 4 h 428"/>
                <a:gd name="T4" fmla="*/ 292 w 336"/>
                <a:gd name="T5" fmla="*/ 4 h 428"/>
                <a:gd name="T6" fmla="*/ 16 w 336"/>
                <a:gd name="T7" fmla="*/ 404 h 428"/>
                <a:gd name="T8" fmla="*/ 16 w 336"/>
                <a:gd name="T9" fmla="*/ 404 h 428"/>
                <a:gd name="T10" fmla="*/ 292 w 336"/>
                <a:gd name="T11" fmla="*/ 0 h 428"/>
                <a:gd name="T12" fmla="*/ 292 w 336"/>
                <a:gd name="T13" fmla="*/ 0 h 428"/>
                <a:gd name="T14" fmla="*/ 336 w 336"/>
                <a:gd name="T15" fmla="*/ 0 h 428"/>
                <a:gd name="T16" fmla="*/ 336 w 336"/>
                <a:gd name="T17" fmla="*/ 4 h 428"/>
                <a:gd name="T18" fmla="*/ 32 w 336"/>
                <a:gd name="T19" fmla="*/ 408 h 428"/>
                <a:gd name="T20" fmla="*/ 0 w 336"/>
                <a:gd name="T21" fmla="*/ 428 h 428"/>
                <a:gd name="T22" fmla="*/ 4 w 336"/>
                <a:gd name="T23" fmla="*/ 392 h 428"/>
                <a:gd name="T24" fmla="*/ 32 w 336"/>
                <a:gd name="T25" fmla="*/ 408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6" h="428">
                  <a:moveTo>
                    <a:pt x="336" y="4"/>
                  </a:moveTo>
                  <a:lnTo>
                    <a:pt x="292" y="4"/>
                  </a:lnTo>
                  <a:lnTo>
                    <a:pt x="292" y="4"/>
                  </a:lnTo>
                  <a:lnTo>
                    <a:pt x="16" y="404"/>
                  </a:lnTo>
                  <a:lnTo>
                    <a:pt x="16" y="404"/>
                  </a:lnTo>
                  <a:lnTo>
                    <a:pt x="292" y="0"/>
                  </a:lnTo>
                  <a:lnTo>
                    <a:pt x="292" y="0"/>
                  </a:lnTo>
                  <a:lnTo>
                    <a:pt x="336" y="0"/>
                  </a:lnTo>
                  <a:lnTo>
                    <a:pt x="336" y="4"/>
                  </a:lnTo>
                  <a:close/>
                  <a:moveTo>
                    <a:pt x="32" y="408"/>
                  </a:moveTo>
                  <a:lnTo>
                    <a:pt x="0" y="428"/>
                  </a:lnTo>
                  <a:lnTo>
                    <a:pt x="4" y="392"/>
                  </a:lnTo>
                  <a:lnTo>
                    <a:pt x="32" y="408"/>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sz="2800"/>
            </a:p>
          </p:txBody>
        </p:sp>
        <p:sp>
          <p:nvSpPr>
            <p:cNvPr id="11295" name="Rectangle 60"/>
            <p:cNvSpPr>
              <a:spLocks noChangeArrowheads="1"/>
            </p:cNvSpPr>
            <p:nvPr/>
          </p:nvSpPr>
          <p:spPr bwMode="auto">
            <a:xfrm>
              <a:off x="4336" y="759"/>
              <a:ext cx="239"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50" b="0" i="0" u="none" strike="noStrike" cap="none" normalizeH="0" baseline="0" smtClean="0">
                  <a:ln>
                    <a:noFill/>
                  </a:ln>
                  <a:solidFill>
                    <a:srgbClr val="000000"/>
                  </a:solidFill>
                  <a:effectLst/>
                  <a:latin typeface="Arial" pitchFamily="34" charset="0"/>
                  <a:cs typeface="Arial" pitchFamily="34" charset="0"/>
                </a:rPr>
                <a:t>Start of </a:t>
              </a:r>
              <a:endParaRPr kumimoji="0" lang="en-US" altLang="en-US" sz="2800" b="0" i="0" u="none" strike="noStrike" cap="none" normalizeH="0" baseline="0" smtClean="0">
                <a:ln>
                  <a:noFill/>
                </a:ln>
                <a:solidFill>
                  <a:schemeClr val="tx1"/>
                </a:solidFill>
                <a:effectLst/>
                <a:latin typeface="Arial" pitchFamily="34" charset="0"/>
                <a:cs typeface="Arial" pitchFamily="34" charset="0"/>
              </a:endParaRPr>
            </a:p>
          </p:txBody>
        </p:sp>
        <p:sp>
          <p:nvSpPr>
            <p:cNvPr id="11296" name="Rectangle 61"/>
            <p:cNvSpPr>
              <a:spLocks noChangeArrowheads="1"/>
            </p:cNvSpPr>
            <p:nvPr/>
          </p:nvSpPr>
          <p:spPr bwMode="auto">
            <a:xfrm>
              <a:off x="4275" y="835"/>
              <a:ext cx="365"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50" b="0" i="0" u="none" strike="noStrike" cap="none" normalizeH="0" baseline="0" smtClean="0">
                  <a:ln>
                    <a:noFill/>
                  </a:ln>
                  <a:solidFill>
                    <a:srgbClr val="000000"/>
                  </a:solidFill>
                  <a:effectLst/>
                  <a:latin typeface="Arial" pitchFamily="34" charset="0"/>
                  <a:cs typeface="Arial" pitchFamily="34" charset="0"/>
                </a:rPr>
                <a:t>Deployable </a:t>
              </a:r>
              <a:endParaRPr kumimoji="0" lang="en-US" altLang="en-US" sz="2800" b="0" i="0" u="none" strike="noStrike" cap="none" normalizeH="0" baseline="0" smtClean="0">
                <a:ln>
                  <a:noFill/>
                </a:ln>
                <a:solidFill>
                  <a:schemeClr val="tx1"/>
                </a:solidFill>
                <a:effectLst/>
                <a:latin typeface="Arial" pitchFamily="34" charset="0"/>
                <a:cs typeface="Arial" pitchFamily="34" charset="0"/>
              </a:endParaRPr>
            </a:p>
          </p:txBody>
        </p:sp>
        <p:sp>
          <p:nvSpPr>
            <p:cNvPr id="11297" name="Rectangle 62"/>
            <p:cNvSpPr>
              <a:spLocks noChangeArrowheads="1"/>
            </p:cNvSpPr>
            <p:nvPr/>
          </p:nvSpPr>
          <p:spPr bwMode="auto">
            <a:xfrm>
              <a:off x="4296" y="911"/>
              <a:ext cx="324"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50" b="0" i="0" u="none" strike="noStrike" cap="none" normalizeH="0" baseline="0" smtClean="0">
                  <a:ln>
                    <a:noFill/>
                  </a:ln>
                  <a:solidFill>
                    <a:srgbClr val="000000"/>
                  </a:solidFill>
                  <a:effectLst/>
                  <a:latin typeface="Arial" pitchFamily="34" charset="0"/>
                  <a:cs typeface="Arial" pitchFamily="34" charset="0"/>
                </a:rPr>
                <a:t>HG Curve </a:t>
              </a:r>
              <a:endParaRPr kumimoji="0" lang="en-US" altLang="en-US" sz="2800" b="0" i="0" u="none" strike="noStrike" cap="none" normalizeH="0" baseline="0" smtClean="0">
                <a:ln>
                  <a:noFill/>
                </a:ln>
                <a:solidFill>
                  <a:schemeClr val="tx1"/>
                </a:solidFill>
                <a:effectLst/>
                <a:latin typeface="Arial" pitchFamily="34" charset="0"/>
                <a:cs typeface="Arial" pitchFamily="34" charset="0"/>
              </a:endParaRPr>
            </a:p>
          </p:txBody>
        </p:sp>
        <p:sp>
          <p:nvSpPr>
            <p:cNvPr id="11298" name="Rectangle 63"/>
            <p:cNvSpPr>
              <a:spLocks noChangeArrowheads="1"/>
            </p:cNvSpPr>
            <p:nvPr/>
          </p:nvSpPr>
          <p:spPr bwMode="auto">
            <a:xfrm>
              <a:off x="4271" y="987"/>
              <a:ext cx="366"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50" b="0" i="0" u="none" strike="noStrike" cap="none" normalizeH="0" baseline="0" smtClean="0">
                  <a:ln>
                    <a:noFill/>
                  </a:ln>
                  <a:solidFill>
                    <a:srgbClr val="000000"/>
                  </a:solidFill>
                  <a:effectLst/>
                  <a:latin typeface="Arial" pitchFamily="34" charset="0"/>
                  <a:cs typeface="Arial" pitchFamily="34" charset="0"/>
                </a:rPr>
                <a:t>(2 mm Gap)</a:t>
              </a:r>
              <a:endParaRPr kumimoji="0" lang="en-US" altLang="en-US" sz="2800" b="0" i="0" u="none" strike="noStrike" cap="none" normalizeH="0" baseline="0" smtClean="0">
                <a:ln>
                  <a:noFill/>
                </a:ln>
                <a:solidFill>
                  <a:schemeClr val="tx1"/>
                </a:solidFill>
                <a:effectLst/>
                <a:latin typeface="Arial" pitchFamily="34" charset="0"/>
                <a:cs typeface="Arial" pitchFamily="34" charset="0"/>
              </a:endParaRPr>
            </a:p>
          </p:txBody>
        </p:sp>
      </p:grpSp>
      <p:sp>
        <p:nvSpPr>
          <p:cNvPr id="65" name="TextBox 64"/>
          <p:cNvSpPr txBox="1"/>
          <p:nvPr/>
        </p:nvSpPr>
        <p:spPr>
          <a:xfrm>
            <a:off x="2414585" y="6696893"/>
            <a:ext cx="4414837" cy="200055"/>
          </a:xfrm>
          <a:prstGeom prst="rect">
            <a:avLst/>
          </a:prstGeom>
          <a:noFill/>
        </p:spPr>
        <p:txBody>
          <a:bodyPr wrap="square" rtlCol="0">
            <a:spAutoFit/>
          </a:bodyPr>
          <a:lstStyle/>
          <a:p>
            <a:pPr algn="ctr"/>
            <a:r>
              <a:rPr lang="en-US" sz="700" dirty="0" smtClean="0">
                <a:latin typeface="Arial" pitchFamily="34" charset="0"/>
                <a:cs typeface="Arial" pitchFamily="34" charset="0"/>
              </a:rPr>
              <a:t>Approved for public release; NGAS 16-0337 dated 2/18/16.</a:t>
            </a:r>
            <a:endParaRPr lang="en-US" sz="700" dirty="0">
              <a:latin typeface="Arial" pitchFamily="34" charset="0"/>
              <a:cs typeface="Arial" pitchFamily="34" charset="0"/>
            </a:endParaRPr>
          </a:p>
        </p:txBody>
      </p:sp>
    </p:spTree>
    <p:extLst>
      <p:ext uri="{BB962C8B-B14F-4D97-AF65-F5344CB8AC3E}">
        <p14:creationId xmlns:p14="http://schemas.microsoft.com/office/powerpoint/2010/main" val="186046654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FD85C313-483A-4A79-8DE9-9AE1E51CD8FC}" type="slidenum">
              <a:rPr lang="en-US" altLang="en-US">
                <a:solidFill>
                  <a:srgbClr val="000000"/>
                </a:solidFill>
              </a:rPr>
              <a:pPr/>
              <a:t>4</a:t>
            </a:fld>
            <a:endParaRPr lang="en-US" altLang="en-US">
              <a:solidFill>
                <a:srgbClr val="000000"/>
              </a:solidFill>
            </a:endParaRPr>
          </a:p>
        </p:txBody>
      </p:sp>
      <p:sp>
        <p:nvSpPr>
          <p:cNvPr id="245762" name="Rectangle 2"/>
          <p:cNvSpPr>
            <a:spLocks noGrp="1" noChangeArrowheads="1"/>
          </p:cNvSpPr>
          <p:nvPr>
            <p:ph type="title"/>
          </p:nvPr>
        </p:nvSpPr>
        <p:spPr/>
        <p:txBody>
          <a:bodyPr/>
          <a:lstStyle/>
          <a:p>
            <a:r>
              <a:rPr lang="en-US" altLang="en-US"/>
              <a:t>Multiple Occulters is Necessary</a:t>
            </a:r>
          </a:p>
        </p:txBody>
      </p:sp>
      <p:sp>
        <p:nvSpPr>
          <p:cNvPr id="245763" name="Rectangle 3"/>
          <p:cNvSpPr>
            <a:spLocks noGrp="1" noChangeArrowheads="1"/>
          </p:cNvSpPr>
          <p:nvPr>
            <p:ph type="body" idx="1"/>
          </p:nvPr>
        </p:nvSpPr>
        <p:spPr/>
        <p:txBody>
          <a:bodyPr/>
          <a:lstStyle/>
          <a:p>
            <a:pPr>
              <a:lnSpc>
                <a:spcPct val="80000"/>
              </a:lnSpc>
            </a:pPr>
            <a:r>
              <a:rPr lang="en-US" altLang="en-US" sz="1800"/>
              <a:t>We realized early on that a single occulter was inefficient</a:t>
            </a:r>
          </a:p>
          <a:p>
            <a:pPr lvl="1">
              <a:lnSpc>
                <a:spcPct val="80000"/>
              </a:lnSpc>
            </a:pPr>
            <a:endParaRPr lang="en-US" altLang="en-US" sz="1800"/>
          </a:p>
          <a:p>
            <a:pPr lvl="1">
              <a:lnSpc>
                <a:spcPct val="80000"/>
              </a:lnSpc>
            </a:pPr>
            <a:r>
              <a:rPr lang="en-US" altLang="en-US" sz="1800"/>
              <a:t>Long telescope separation, </a:t>
            </a:r>
            <a:r>
              <a:rPr lang="en-US" altLang="en-US" sz="1800">
                <a:solidFill>
                  <a:schemeClr val="accent2"/>
                </a:solidFill>
              </a:rPr>
              <a:t>very fuel intensive to move</a:t>
            </a:r>
            <a:r>
              <a:rPr lang="en-US" altLang="en-US" sz="1800"/>
              <a:t> and re-point</a:t>
            </a:r>
          </a:p>
          <a:p>
            <a:pPr lvl="2">
              <a:lnSpc>
                <a:spcPct val="80000"/>
              </a:lnSpc>
            </a:pPr>
            <a:r>
              <a:rPr lang="en-US" altLang="en-US" sz="1800"/>
              <a:t>Revisits become problematic once target moves away from occulter</a:t>
            </a:r>
          </a:p>
          <a:p>
            <a:pPr lvl="1">
              <a:lnSpc>
                <a:spcPct val="80000"/>
              </a:lnSpc>
            </a:pPr>
            <a:r>
              <a:rPr lang="en-US" altLang="en-US" sz="1800"/>
              <a:t>The TPF mission parameters require </a:t>
            </a:r>
            <a:r>
              <a:rPr lang="en-US" altLang="en-US" sz="1800">
                <a:solidFill>
                  <a:schemeClr val="accent2"/>
                </a:solidFill>
              </a:rPr>
              <a:t>survey AND characterization</a:t>
            </a:r>
            <a:r>
              <a:rPr lang="en-US" altLang="en-US" sz="1800"/>
              <a:t> of exoplanetary systems </a:t>
            </a:r>
          </a:p>
          <a:p>
            <a:pPr lvl="2">
              <a:lnSpc>
                <a:spcPct val="80000"/>
              </a:lnSpc>
            </a:pPr>
            <a:r>
              <a:rPr lang="en-US" altLang="en-US" sz="1800"/>
              <a:t>A single occulter performs optimally at a single distance and IWA</a:t>
            </a:r>
          </a:p>
          <a:p>
            <a:pPr lvl="1">
              <a:lnSpc>
                <a:spcPct val="80000"/>
              </a:lnSpc>
            </a:pPr>
            <a:r>
              <a:rPr lang="en-US" altLang="en-US" sz="1800"/>
              <a:t>Occulter </a:t>
            </a:r>
            <a:r>
              <a:rPr lang="en-US" altLang="en-US" sz="1800">
                <a:solidFill>
                  <a:schemeClr val="accent2"/>
                </a:solidFill>
              </a:rPr>
              <a:t>recurring costs are low</a:t>
            </a:r>
          </a:p>
          <a:p>
            <a:pPr lvl="2">
              <a:lnSpc>
                <a:spcPct val="80000"/>
              </a:lnSpc>
            </a:pPr>
            <a:r>
              <a:rPr lang="en-US" altLang="en-US" sz="1800"/>
              <a:t>Difficulties are technical (e.g. accurate figure control), not material (starshade made from cheap plastics)</a:t>
            </a:r>
          </a:p>
          <a:p>
            <a:pPr lvl="2">
              <a:lnSpc>
                <a:spcPct val="80000"/>
              </a:lnSpc>
            </a:pPr>
            <a:r>
              <a:rPr lang="en-US" altLang="en-US" sz="1800"/>
              <a:t>Technical challenges solved by building a single occulter, making subsequent occulters very cheap to manufacture</a:t>
            </a:r>
          </a:p>
          <a:p>
            <a:pPr lvl="2">
              <a:lnSpc>
                <a:spcPct val="80000"/>
              </a:lnSpc>
            </a:pPr>
            <a:endParaRPr lang="en-US" altLang="en-US" sz="1800"/>
          </a:p>
          <a:p>
            <a:pPr algn="ctr">
              <a:lnSpc>
                <a:spcPct val="80000"/>
              </a:lnSpc>
              <a:buFont typeface="Wingdings" pitchFamily="2" charset="2"/>
              <a:buNone/>
            </a:pPr>
            <a:r>
              <a:rPr lang="en-US" altLang="en-US" sz="2100">
                <a:solidFill>
                  <a:srgbClr val="FF0000"/>
                </a:solidFill>
              </a:rPr>
              <a:t>Optimum mission architecture involves multiple occulters</a:t>
            </a:r>
          </a:p>
        </p:txBody>
      </p:sp>
    </p:spTree>
    <p:extLst>
      <p:ext uri="{BB962C8B-B14F-4D97-AF65-F5344CB8AC3E}">
        <p14:creationId xmlns:p14="http://schemas.microsoft.com/office/powerpoint/2010/main" val="31871969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lide Number Placeholder 3"/>
          <p:cNvSpPr>
            <a:spLocks noGrp="1"/>
          </p:cNvSpPr>
          <p:nvPr>
            <p:ph type="sldNum" sz="quarter" idx="10"/>
          </p:nvPr>
        </p:nvSpPr>
        <p:spPr/>
        <p:txBody>
          <a:bodyPr/>
          <a:lstStyle/>
          <a:p>
            <a:fld id="{946A6837-A8B3-4E0F-B307-C0DF8D60FC02}" type="slidenum">
              <a:rPr lang="en-US" altLang="en-US">
                <a:solidFill>
                  <a:srgbClr val="000000"/>
                </a:solidFill>
              </a:rPr>
              <a:pPr/>
              <a:t>5</a:t>
            </a:fld>
            <a:endParaRPr lang="en-US" altLang="en-US">
              <a:solidFill>
                <a:srgbClr val="000000"/>
              </a:solidFill>
            </a:endParaRPr>
          </a:p>
        </p:txBody>
      </p:sp>
      <p:sp>
        <p:nvSpPr>
          <p:cNvPr id="133122" name="Rectangle 2"/>
          <p:cNvSpPr>
            <a:spLocks noGrp="1" noChangeArrowheads="1"/>
          </p:cNvSpPr>
          <p:nvPr>
            <p:ph type="title"/>
          </p:nvPr>
        </p:nvSpPr>
        <p:spPr/>
        <p:txBody>
          <a:bodyPr/>
          <a:lstStyle/>
          <a:p>
            <a:r>
              <a:rPr lang="en-US" altLang="en-US"/>
              <a:t>Full Scale Mission: Occulters</a:t>
            </a:r>
          </a:p>
        </p:txBody>
      </p:sp>
      <p:sp>
        <p:nvSpPr>
          <p:cNvPr id="133123" name="Rectangle 3"/>
          <p:cNvSpPr>
            <a:spLocks noGrp="1" noChangeArrowheads="1"/>
          </p:cNvSpPr>
          <p:nvPr>
            <p:ph type="body" idx="1"/>
          </p:nvPr>
        </p:nvSpPr>
        <p:spPr>
          <a:xfrm>
            <a:off x="857250" y="1285875"/>
            <a:ext cx="7739063" cy="3622675"/>
          </a:xfrm>
        </p:spPr>
        <p:txBody>
          <a:bodyPr/>
          <a:lstStyle/>
          <a:p>
            <a:pPr>
              <a:lnSpc>
                <a:spcPct val="80000"/>
              </a:lnSpc>
            </a:pPr>
            <a:r>
              <a:rPr lang="en-US" altLang="en-US" sz="1800" dirty="0"/>
              <a:t>Baseline mission</a:t>
            </a:r>
          </a:p>
          <a:p>
            <a:pPr lvl="1">
              <a:lnSpc>
                <a:spcPct val="80000"/>
              </a:lnSpc>
            </a:pPr>
            <a:r>
              <a:rPr lang="en-US" altLang="en-US" sz="1800" dirty="0"/>
              <a:t>Two </a:t>
            </a:r>
            <a:r>
              <a:rPr lang="en-US" altLang="en-US" sz="1800" dirty="0" err="1"/>
              <a:t>occulters</a:t>
            </a:r>
            <a:endParaRPr lang="en-US" altLang="en-US" sz="1800" dirty="0"/>
          </a:p>
          <a:p>
            <a:pPr lvl="2">
              <a:lnSpc>
                <a:spcPct val="80000"/>
              </a:lnSpc>
            </a:pPr>
            <a:r>
              <a:rPr lang="en-US" altLang="en-US" sz="1800" dirty="0"/>
              <a:t>Survey </a:t>
            </a:r>
            <a:r>
              <a:rPr lang="en-US" altLang="en-US" sz="1800" dirty="0" err="1" smtClean="0"/>
              <a:t>occulter</a:t>
            </a:r>
            <a:r>
              <a:rPr lang="en-US" altLang="en-US" sz="1800" dirty="0" smtClean="0"/>
              <a:t> (40m): </a:t>
            </a:r>
            <a:r>
              <a:rPr lang="en-US" altLang="en-US" sz="1800" dirty="0"/>
              <a:t>quickly scan and discovery signatures of planets</a:t>
            </a:r>
          </a:p>
          <a:p>
            <a:pPr lvl="3">
              <a:lnSpc>
                <a:spcPct val="80000"/>
              </a:lnSpc>
            </a:pPr>
            <a:r>
              <a:rPr lang="en-US" altLang="en-US" sz="1800" dirty="0"/>
              <a:t>Look for large Jupiter like planets</a:t>
            </a:r>
          </a:p>
          <a:p>
            <a:pPr lvl="3">
              <a:lnSpc>
                <a:spcPct val="80000"/>
              </a:lnSpc>
            </a:pPr>
            <a:r>
              <a:rPr lang="en-US" altLang="en-US" sz="1800" dirty="0"/>
              <a:t>IWA = 100 mas, Stellar suppression = 10</a:t>
            </a:r>
            <a:r>
              <a:rPr lang="en-US" altLang="en-US" sz="1800" baseline="30000" dirty="0"/>
              <a:t>-10</a:t>
            </a:r>
            <a:r>
              <a:rPr lang="en-US" altLang="en-US" sz="1800" dirty="0"/>
              <a:t> </a:t>
            </a:r>
          </a:p>
          <a:p>
            <a:pPr lvl="3">
              <a:lnSpc>
                <a:spcPct val="80000"/>
              </a:lnSpc>
            </a:pPr>
            <a:r>
              <a:rPr lang="en-US" altLang="en-US" sz="1800" dirty="0"/>
              <a:t>5 day travel time, 1 day integration time</a:t>
            </a:r>
          </a:p>
          <a:p>
            <a:pPr lvl="2">
              <a:lnSpc>
                <a:spcPct val="80000"/>
              </a:lnSpc>
            </a:pPr>
            <a:r>
              <a:rPr lang="en-US" altLang="en-US" sz="1800" dirty="0"/>
              <a:t>Big </a:t>
            </a:r>
            <a:r>
              <a:rPr lang="en-US" altLang="en-US" sz="1800" dirty="0" err="1" smtClean="0"/>
              <a:t>occulter</a:t>
            </a:r>
            <a:r>
              <a:rPr lang="en-US" altLang="en-US" sz="1800" dirty="0" smtClean="0"/>
              <a:t> (80m): </a:t>
            </a:r>
            <a:r>
              <a:rPr lang="en-US" altLang="en-US" sz="1800" dirty="0"/>
              <a:t>aligns with target star and provides deep integration</a:t>
            </a:r>
          </a:p>
          <a:p>
            <a:pPr lvl="3">
              <a:lnSpc>
                <a:spcPct val="80000"/>
              </a:lnSpc>
            </a:pPr>
            <a:r>
              <a:rPr lang="en-US" altLang="en-US" sz="1800" dirty="0"/>
              <a:t>Capable of observing entire system at once</a:t>
            </a:r>
          </a:p>
          <a:p>
            <a:pPr lvl="3">
              <a:lnSpc>
                <a:spcPct val="80000"/>
              </a:lnSpc>
            </a:pPr>
            <a:r>
              <a:rPr lang="en-US" altLang="en-US" sz="1800" dirty="0"/>
              <a:t>IWA = 50 mas, Stellar suppression = 10</a:t>
            </a:r>
            <a:r>
              <a:rPr lang="en-US" altLang="en-US" sz="1800" baseline="30000" dirty="0"/>
              <a:t>-11</a:t>
            </a:r>
            <a:r>
              <a:rPr lang="en-US" altLang="en-US" sz="1800" dirty="0"/>
              <a:t> or better</a:t>
            </a:r>
          </a:p>
          <a:p>
            <a:pPr lvl="3">
              <a:lnSpc>
                <a:spcPct val="80000"/>
              </a:lnSpc>
            </a:pPr>
            <a:r>
              <a:rPr lang="en-US" altLang="en-US" sz="1800" dirty="0"/>
              <a:t>12 day travel time, 5 day integration time</a:t>
            </a:r>
          </a:p>
        </p:txBody>
      </p:sp>
      <p:graphicFrame>
        <p:nvGraphicFramePr>
          <p:cNvPr id="133197" name="Group 77"/>
          <p:cNvGraphicFramePr>
            <a:graphicFrameLocks noGrp="1"/>
          </p:cNvGraphicFramePr>
          <p:nvPr>
            <p:ph sz="half" idx="4294967295"/>
          </p:nvPr>
        </p:nvGraphicFramePr>
        <p:xfrm>
          <a:off x="820738" y="4902200"/>
          <a:ext cx="8043862" cy="1236664"/>
        </p:xfrm>
        <a:graphic>
          <a:graphicData uri="http://schemas.openxmlformats.org/drawingml/2006/table">
            <a:tbl>
              <a:tblPr/>
              <a:tblGrid>
                <a:gridCol w="2011362"/>
                <a:gridCol w="2011363"/>
                <a:gridCol w="2009775"/>
                <a:gridCol w="2011362"/>
              </a:tblGrid>
              <a:tr h="309563">
                <a:tc>
                  <a:txBody>
                    <a:bodyPr/>
                    <a:lstStyle>
                      <a:lvl1pPr marL="277813" indent="-277813">
                        <a:lnSpc>
                          <a:spcPct val="90000"/>
                        </a:lnSpc>
                        <a:spcAft>
                          <a:spcPct val="30000"/>
                        </a:spcAft>
                        <a:buClr>
                          <a:srgbClr val="006699"/>
                        </a:buClr>
                        <a:buFont typeface="Wingdings" pitchFamily="2" charset="2"/>
                        <a:defRPr sz="2100" b="1">
                          <a:solidFill>
                            <a:schemeClr val="tx1"/>
                          </a:solidFill>
                          <a:latin typeface="Arial" charset="0"/>
                        </a:defRPr>
                      </a:lvl1pPr>
                      <a:lvl2pPr>
                        <a:lnSpc>
                          <a:spcPct val="90000"/>
                        </a:lnSpc>
                        <a:spcAft>
                          <a:spcPct val="30000"/>
                        </a:spcAft>
                        <a:buClr>
                          <a:srgbClr val="006699"/>
                        </a:buClr>
                        <a:buFont typeface="Wingdings" pitchFamily="2" charset="2"/>
                        <a:defRPr sz="2100">
                          <a:solidFill>
                            <a:schemeClr val="tx1"/>
                          </a:solidFill>
                          <a:latin typeface="Arial" charset="0"/>
                        </a:defRPr>
                      </a:lvl2pPr>
                      <a:lvl3pPr>
                        <a:lnSpc>
                          <a:spcPct val="90000"/>
                        </a:lnSpc>
                        <a:spcAft>
                          <a:spcPct val="30000"/>
                        </a:spcAft>
                        <a:buClr>
                          <a:srgbClr val="006699"/>
                        </a:buClr>
                        <a:buFont typeface="Wingdings" pitchFamily="2" charset="2"/>
                        <a:defRPr sz="2100">
                          <a:solidFill>
                            <a:schemeClr val="tx1"/>
                          </a:solidFill>
                          <a:latin typeface="Arial" charset="0"/>
                        </a:defRPr>
                      </a:lvl3pPr>
                      <a:lvl4pPr>
                        <a:lnSpc>
                          <a:spcPct val="90000"/>
                        </a:lnSpc>
                        <a:spcAft>
                          <a:spcPct val="30000"/>
                        </a:spcAft>
                        <a:buClr>
                          <a:srgbClr val="006699"/>
                        </a:buClr>
                        <a:buFont typeface="Wingdings" pitchFamily="2" charset="2"/>
                        <a:defRPr sz="2100">
                          <a:solidFill>
                            <a:schemeClr val="tx1"/>
                          </a:solidFill>
                          <a:latin typeface="Arial" charset="0"/>
                        </a:defRPr>
                      </a:lvl4pPr>
                      <a:lvl5pPr>
                        <a:lnSpc>
                          <a:spcPct val="90000"/>
                        </a:lnSpc>
                        <a:spcAft>
                          <a:spcPct val="30000"/>
                        </a:spcAft>
                        <a:buClr>
                          <a:srgbClr val="006699"/>
                        </a:buClr>
                        <a:buFont typeface="Wingdings" pitchFamily="2" charset="2"/>
                        <a:defRPr sz="2100">
                          <a:solidFill>
                            <a:schemeClr val="tx1"/>
                          </a:solidFill>
                          <a:latin typeface="Arial" charset="0"/>
                        </a:defRPr>
                      </a:lvl5pPr>
                      <a:lvl6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6pPr>
                      <a:lvl7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7pPr>
                      <a:lvl8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8pPr>
                      <a:lvl9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9pPr>
                    </a:lstStyle>
                    <a:p>
                      <a:pPr marL="277813" marR="0" lvl="0" indent="-277813" algn="ctr" defTabSz="914400" rtl="0" eaLnBrk="1" fontAlgn="base" latinLnBrk="0" hangingPunct="1">
                        <a:lnSpc>
                          <a:spcPct val="90000"/>
                        </a:lnSpc>
                        <a:spcBef>
                          <a:spcPct val="0"/>
                        </a:spcBef>
                        <a:spcAft>
                          <a:spcPct val="0"/>
                        </a:spcAft>
                        <a:buClrTx/>
                        <a:buSzTx/>
                        <a:buFontTx/>
                        <a:buNone/>
                        <a:tabLst/>
                      </a:pPr>
                      <a:r>
                        <a:rPr kumimoji="0" lang="en-US" altLang="en-US" sz="1500" b="0" i="0" u="none" strike="noStrike" cap="none" normalizeH="0" baseline="0" smtClean="0">
                          <a:ln>
                            <a:noFill/>
                          </a:ln>
                          <a:solidFill>
                            <a:schemeClr val="tx1"/>
                          </a:solidFill>
                          <a:effectLst/>
                          <a:latin typeface="Arial" charset="0"/>
                        </a:rPr>
                        <a:t>Mission lifetime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277813" indent="-277813">
                        <a:lnSpc>
                          <a:spcPct val="90000"/>
                        </a:lnSpc>
                        <a:spcAft>
                          <a:spcPct val="30000"/>
                        </a:spcAft>
                        <a:buClr>
                          <a:srgbClr val="006699"/>
                        </a:buClr>
                        <a:buFont typeface="Wingdings" pitchFamily="2" charset="2"/>
                        <a:defRPr sz="2100" b="1">
                          <a:solidFill>
                            <a:schemeClr val="tx1"/>
                          </a:solidFill>
                          <a:latin typeface="Arial" charset="0"/>
                        </a:defRPr>
                      </a:lvl1pPr>
                      <a:lvl2pPr>
                        <a:lnSpc>
                          <a:spcPct val="90000"/>
                        </a:lnSpc>
                        <a:spcAft>
                          <a:spcPct val="30000"/>
                        </a:spcAft>
                        <a:buClr>
                          <a:srgbClr val="006699"/>
                        </a:buClr>
                        <a:buFont typeface="Wingdings" pitchFamily="2" charset="2"/>
                        <a:defRPr sz="2100">
                          <a:solidFill>
                            <a:schemeClr val="tx1"/>
                          </a:solidFill>
                          <a:latin typeface="Arial" charset="0"/>
                        </a:defRPr>
                      </a:lvl2pPr>
                      <a:lvl3pPr>
                        <a:lnSpc>
                          <a:spcPct val="90000"/>
                        </a:lnSpc>
                        <a:spcAft>
                          <a:spcPct val="30000"/>
                        </a:spcAft>
                        <a:buClr>
                          <a:srgbClr val="006699"/>
                        </a:buClr>
                        <a:buFont typeface="Wingdings" pitchFamily="2" charset="2"/>
                        <a:defRPr sz="2100">
                          <a:solidFill>
                            <a:schemeClr val="tx1"/>
                          </a:solidFill>
                          <a:latin typeface="Arial" charset="0"/>
                        </a:defRPr>
                      </a:lvl3pPr>
                      <a:lvl4pPr>
                        <a:lnSpc>
                          <a:spcPct val="90000"/>
                        </a:lnSpc>
                        <a:spcAft>
                          <a:spcPct val="30000"/>
                        </a:spcAft>
                        <a:buClr>
                          <a:srgbClr val="006699"/>
                        </a:buClr>
                        <a:buFont typeface="Wingdings" pitchFamily="2" charset="2"/>
                        <a:defRPr sz="2100">
                          <a:solidFill>
                            <a:schemeClr val="tx1"/>
                          </a:solidFill>
                          <a:latin typeface="Arial" charset="0"/>
                        </a:defRPr>
                      </a:lvl4pPr>
                      <a:lvl5pPr>
                        <a:lnSpc>
                          <a:spcPct val="90000"/>
                        </a:lnSpc>
                        <a:spcAft>
                          <a:spcPct val="30000"/>
                        </a:spcAft>
                        <a:buClr>
                          <a:srgbClr val="006699"/>
                        </a:buClr>
                        <a:buFont typeface="Wingdings" pitchFamily="2" charset="2"/>
                        <a:defRPr sz="2100">
                          <a:solidFill>
                            <a:schemeClr val="tx1"/>
                          </a:solidFill>
                          <a:latin typeface="Arial" charset="0"/>
                        </a:defRPr>
                      </a:lvl5pPr>
                      <a:lvl6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6pPr>
                      <a:lvl7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7pPr>
                      <a:lvl8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8pPr>
                      <a:lvl9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9pPr>
                    </a:lstStyle>
                    <a:p>
                      <a:pPr marL="277813" marR="0" lvl="0" indent="-277813" algn="ctr" defTabSz="914400" rtl="0" eaLnBrk="1" fontAlgn="base" latinLnBrk="0" hangingPunct="1">
                        <a:lnSpc>
                          <a:spcPct val="90000"/>
                        </a:lnSpc>
                        <a:spcBef>
                          <a:spcPct val="0"/>
                        </a:spcBef>
                        <a:spcAft>
                          <a:spcPct val="0"/>
                        </a:spcAft>
                        <a:buClrTx/>
                        <a:buSzTx/>
                        <a:buFontTx/>
                        <a:buNone/>
                        <a:tabLst/>
                      </a:pPr>
                      <a:r>
                        <a:rPr kumimoji="0" lang="en-US" altLang="en-US" sz="1500" b="0" i="0" u="none" strike="noStrike" cap="none" normalizeH="0" baseline="0" smtClean="0">
                          <a:ln>
                            <a:noFill/>
                          </a:ln>
                          <a:solidFill>
                            <a:schemeClr val="tx1"/>
                          </a:solidFill>
                          <a:effectLst/>
                          <a:latin typeface="Arial" charset="0"/>
                        </a:rPr>
                        <a:t>Survey Pointings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277813" indent="-277813">
                        <a:lnSpc>
                          <a:spcPct val="90000"/>
                        </a:lnSpc>
                        <a:spcAft>
                          <a:spcPct val="30000"/>
                        </a:spcAft>
                        <a:buClr>
                          <a:srgbClr val="006699"/>
                        </a:buClr>
                        <a:buFont typeface="Wingdings" pitchFamily="2" charset="2"/>
                        <a:defRPr sz="2100" b="1">
                          <a:solidFill>
                            <a:schemeClr val="tx1"/>
                          </a:solidFill>
                          <a:latin typeface="Arial" charset="0"/>
                        </a:defRPr>
                      </a:lvl1pPr>
                      <a:lvl2pPr>
                        <a:lnSpc>
                          <a:spcPct val="90000"/>
                        </a:lnSpc>
                        <a:spcAft>
                          <a:spcPct val="30000"/>
                        </a:spcAft>
                        <a:buClr>
                          <a:srgbClr val="006699"/>
                        </a:buClr>
                        <a:buFont typeface="Wingdings" pitchFamily="2" charset="2"/>
                        <a:defRPr sz="2100">
                          <a:solidFill>
                            <a:schemeClr val="tx1"/>
                          </a:solidFill>
                          <a:latin typeface="Arial" charset="0"/>
                        </a:defRPr>
                      </a:lvl2pPr>
                      <a:lvl3pPr>
                        <a:lnSpc>
                          <a:spcPct val="90000"/>
                        </a:lnSpc>
                        <a:spcAft>
                          <a:spcPct val="30000"/>
                        </a:spcAft>
                        <a:buClr>
                          <a:srgbClr val="006699"/>
                        </a:buClr>
                        <a:buFont typeface="Wingdings" pitchFamily="2" charset="2"/>
                        <a:defRPr sz="2100">
                          <a:solidFill>
                            <a:schemeClr val="tx1"/>
                          </a:solidFill>
                          <a:latin typeface="Arial" charset="0"/>
                        </a:defRPr>
                      </a:lvl3pPr>
                      <a:lvl4pPr>
                        <a:lnSpc>
                          <a:spcPct val="90000"/>
                        </a:lnSpc>
                        <a:spcAft>
                          <a:spcPct val="30000"/>
                        </a:spcAft>
                        <a:buClr>
                          <a:srgbClr val="006699"/>
                        </a:buClr>
                        <a:buFont typeface="Wingdings" pitchFamily="2" charset="2"/>
                        <a:defRPr sz="2100">
                          <a:solidFill>
                            <a:schemeClr val="tx1"/>
                          </a:solidFill>
                          <a:latin typeface="Arial" charset="0"/>
                        </a:defRPr>
                      </a:lvl4pPr>
                      <a:lvl5pPr>
                        <a:lnSpc>
                          <a:spcPct val="90000"/>
                        </a:lnSpc>
                        <a:spcAft>
                          <a:spcPct val="30000"/>
                        </a:spcAft>
                        <a:buClr>
                          <a:srgbClr val="006699"/>
                        </a:buClr>
                        <a:buFont typeface="Wingdings" pitchFamily="2" charset="2"/>
                        <a:defRPr sz="2100">
                          <a:solidFill>
                            <a:schemeClr val="tx1"/>
                          </a:solidFill>
                          <a:latin typeface="Arial" charset="0"/>
                        </a:defRPr>
                      </a:lvl5pPr>
                      <a:lvl6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6pPr>
                      <a:lvl7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7pPr>
                      <a:lvl8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8pPr>
                      <a:lvl9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9pPr>
                    </a:lstStyle>
                    <a:p>
                      <a:pPr marL="277813" marR="0" lvl="0" indent="-277813" algn="ctr" defTabSz="914400" rtl="0" eaLnBrk="1" fontAlgn="base" latinLnBrk="0" hangingPunct="1">
                        <a:lnSpc>
                          <a:spcPct val="90000"/>
                        </a:lnSpc>
                        <a:spcBef>
                          <a:spcPct val="0"/>
                        </a:spcBef>
                        <a:spcAft>
                          <a:spcPct val="0"/>
                        </a:spcAft>
                        <a:buClrTx/>
                        <a:buSzTx/>
                        <a:buFontTx/>
                        <a:buNone/>
                        <a:tabLst/>
                      </a:pPr>
                      <a:r>
                        <a:rPr kumimoji="0" lang="en-US" altLang="en-US" sz="1500" b="0" i="0" u="none" strike="noStrike" cap="none" normalizeH="0" baseline="0" smtClean="0">
                          <a:ln>
                            <a:noFill/>
                          </a:ln>
                          <a:solidFill>
                            <a:schemeClr val="tx1"/>
                          </a:solidFill>
                          <a:effectLst/>
                          <a:latin typeface="Arial" charset="0"/>
                        </a:rPr>
                        <a:t>Big Pointings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277813" indent="-277813">
                        <a:lnSpc>
                          <a:spcPct val="90000"/>
                        </a:lnSpc>
                        <a:spcAft>
                          <a:spcPct val="30000"/>
                        </a:spcAft>
                        <a:buClr>
                          <a:srgbClr val="006699"/>
                        </a:buClr>
                        <a:buFont typeface="Wingdings" pitchFamily="2" charset="2"/>
                        <a:defRPr sz="2100" b="1">
                          <a:solidFill>
                            <a:schemeClr val="tx1"/>
                          </a:solidFill>
                          <a:latin typeface="Arial" charset="0"/>
                        </a:defRPr>
                      </a:lvl1pPr>
                      <a:lvl2pPr>
                        <a:lnSpc>
                          <a:spcPct val="90000"/>
                        </a:lnSpc>
                        <a:spcAft>
                          <a:spcPct val="30000"/>
                        </a:spcAft>
                        <a:buClr>
                          <a:srgbClr val="006699"/>
                        </a:buClr>
                        <a:buFont typeface="Wingdings" pitchFamily="2" charset="2"/>
                        <a:defRPr sz="2100">
                          <a:solidFill>
                            <a:schemeClr val="tx1"/>
                          </a:solidFill>
                          <a:latin typeface="Arial" charset="0"/>
                        </a:defRPr>
                      </a:lvl2pPr>
                      <a:lvl3pPr>
                        <a:lnSpc>
                          <a:spcPct val="90000"/>
                        </a:lnSpc>
                        <a:spcAft>
                          <a:spcPct val="30000"/>
                        </a:spcAft>
                        <a:buClr>
                          <a:srgbClr val="006699"/>
                        </a:buClr>
                        <a:buFont typeface="Wingdings" pitchFamily="2" charset="2"/>
                        <a:defRPr sz="2100">
                          <a:solidFill>
                            <a:schemeClr val="tx1"/>
                          </a:solidFill>
                          <a:latin typeface="Arial" charset="0"/>
                        </a:defRPr>
                      </a:lvl3pPr>
                      <a:lvl4pPr>
                        <a:lnSpc>
                          <a:spcPct val="90000"/>
                        </a:lnSpc>
                        <a:spcAft>
                          <a:spcPct val="30000"/>
                        </a:spcAft>
                        <a:buClr>
                          <a:srgbClr val="006699"/>
                        </a:buClr>
                        <a:buFont typeface="Wingdings" pitchFamily="2" charset="2"/>
                        <a:defRPr sz="2100">
                          <a:solidFill>
                            <a:schemeClr val="tx1"/>
                          </a:solidFill>
                          <a:latin typeface="Arial" charset="0"/>
                        </a:defRPr>
                      </a:lvl4pPr>
                      <a:lvl5pPr>
                        <a:lnSpc>
                          <a:spcPct val="90000"/>
                        </a:lnSpc>
                        <a:spcAft>
                          <a:spcPct val="30000"/>
                        </a:spcAft>
                        <a:buClr>
                          <a:srgbClr val="006699"/>
                        </a:buClr>
                        <a:buFont typeface="Wingdings" pitchFamily="2" charset="2"/>
                        <a:defRPr sz="2100">
                          <a:solidFill>
                            <a:schemeClr val="tx1"/>
                          </a:solidFill>
                          <a:latin typeface="Arial" charset="0"/>
                        </a:defRPr>
                      </a:lvl5pPr>
                      <a:lvl6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6pPr>
                      <a:lvl7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7pPr>
                      <a:lvl8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8pPr>
                      <a:lvl9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9pPr>
                    </a:lstStyle>
                    <a:p>
                      <a:pPr marL="277813" marR="0" lvl="0" indent="-277813" algn="ctr" defTabSz="914400" rtl="0" eaLnBrk="1" fontAlgn="base" latinLnBrk="0" hangingPunct="1">
                        <a:lnSpc>
                          <a:spcPct val="90000"/>
                        </a:lnSpc>
                        <a:spcBef>
                          <a:spcPct val="0"/>
                        </a:spcBef>
                        <a:spcAft>
                          <a:spcPct val="0"/>
                        </a:spcAft>
                        <a:buClrTx/>
                        <a:buSzTx/>
                        <a:buFontTx/>
                        <a:buNone/>
                        <a:tabLst/>
                      </a:pPr>
                      <a:r>
                        <a:rPr kumimoji="0" lang="en-US" altLang="en-US" sz="1500" b="0" i="0" u="none" strike="noStrike" cap="none" normalizeH="0" baseline="0" smtClean="0">
                          <a:ln>
                            <a:noFill/>
                          </a:ln>
                          <a:solidFill>
                            <a:schemeClr val="tx1"/>
                          </a:solidFill>
                          <a:effectLst/>
                          <a:latin typeface="Arial" charset="0"/>
                        </a:rPr>
                        <a:t>Total  Pointings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9563">
                <a:tc>
                  <a:txBody>
                    <a:bodyPr/>
                    <a:lstStyle>
                      <a:lvl1pPr marL="277813" indent="-277813">
                        <a:lnSpc>
                          <a:spcPct val="90000"/>
                        </a:lnSpc>
                        <a:spcAft>
                          <a:spcPct val="30000"/>
                        </a:spcAft>
                        <a:buClr>
                          <a:srgbClr val="006699"/>
                        </a:buClr>
                        <a:buFont typeface="Wingdings" pitchFamily="2" charset="2"/>
                        <a:defRPr sz="2100" b="1">
                          <a:solidFill>
                            <a:schemeClr val="tx1"/>
                          </a:solidFill>
                          <a:latin typeface="Arial" charset="0"/>
                        </a:defRPr>
                      </a:lvl1pPr>
                      <a:lvl2pPr>
                        <a:lnSpc>
                          <a:spcPct val="90000"/>
                        </a:lnSpc>
                        <a:spcAft>
                          <a:spcPct val="30000"/>
                        </a:spcAft>
                        <a:buClr>
                          <a:srgbClr val="006699"/>
                        </a:buClr>
                        <a:buFont typeface="Wingdings" pitchFamily="2" charset="2"/>
                        <a:defRPr sz="2100">
                          <a:solidFill>
                            <a:schemeClr val="tx1"/>
                          </a:solidFill>
                          <a:latin typeface="Arial" charset="0"/>
                        </a:defRPr>
                      </a:lvl2pPr>
                      <a:lvl3pPr>
                        <a:lnSpc>
                          <a:spcPct val="90000"/>
                        </a:lnSpc>
                        <a:spcAft>
                          <a:spcPct val="30000"/>
                        </a:spcAft>
                        <a:buClr>
                          <a:srgbClr val="006699"/>
                        </a:buClr>
                        <a:buFont typeface="Wingdings" pitchFamily="2" charset="2"/>
                        <a:defRPr sz="2100">
                          <a:solidFill>
                            <a:schemeClr val="tx1"/>
                          </a:solidFill>
                          <a:latin typeface="Arial" charset="0"/>
                        </a:defRPr>
                      </a:lvl3pPr>
                      <a:lvl4pPr>
                        <a:lnSpc>
                          <a:spcPct val="90000"/>
                        </a:lnSpc>
                        <a:spcAft>
                          <a:spcPct val="30000"/>
                        </a:spcAft>
                        <a:buClr>
                          <a:srgbClr val="006699"/>
                        </a:buClr>
                        <a:buFont typeface="Wingdings" pitchFamily="2" charset="2"/>
                        <a:defRPr sz="2100">
                          <a:solidFill>
                            <a:schemeClr val="tx1"/>
                          </a:solidFill>
                          <a:latin typeface="Arial" charset="0"/>
                        </a:defRPr>
                      </a:lvl4pPr>
                      <a:lvl5pPr>
                        <a:lnSpc>
                          <a:spcPct val="90000"/>
                        </a:lnSpc>
                        <a:spcAft>
                          <a:spcPct val="30000"/>
                        </a:spcAft>
                        <a:buClr>
                          <a:srgbClr val="006699"/>
                        </a:buClr>
                        <a:buFont typeface="Wingdings" pitchFamily="2" charset="2"/>
                        <a:defRPr sz="2100">
                          <a:solidFill>
                            <a:schemeClr val="tx1"/>
                          </a:solidFill>
                          <a:latin typeface="Arial" charset="0"/>
                        </a:defRPr>
                      </a:lvl5pPr>
                      <a:lvl6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6pPr>
                      <a:lvl7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7pPr>
                      <a:lvl8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8pPr>
                      <a:lvl9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9pPr>
                    </a:lstStyle>
                    <a:p>
                      <a:pPr marL="277813" marR="0" lvl="0" indent="-277813" algn="ctr" defTabSz="914400" rtl="0" eaLnBrk="1" fontAlgn="base" latinLnBrk="0" hangingPunct="1">
                        <a:lnSpc>
                          <a:spcPct val="90000"/>
                        </a:lnSpc>
                        <a:spcBef>
                          <a:spcPct val="0"/>
                        </a:spcBef>
                        <a:spcAft>
                          <a:spcPct val="0"/>
                        </a:spcAft>
                        <a:buClrTx/>
                        <a:buSzTx/>
                        <a:buFontTx/>
                        <a:buNone/>
                        <a:tabLst/>
                      </a:pPr>
                      <a:r>
                        <a:rPr kumimoji="0" lang="en-US" altLang="en-US" sz="1500" b="1" i="0" u="none" strike="noStrike" cap="none" normalizeH="0" baseline="0" smtClean="0">
                          <a:ln>
                            <a:noFill/>
                          </a:ln>
                          <a:solidFill>
                            <a:schemeClr val="tx1"/>
                          </a:solidFill>
                          <a:effectLst/>
                          <a:latin typeface="Arial" charset="0"/>
                        </a:rPr>
                        <a:t>1 year</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277813" indent="-277813">
                        <a:lnSpc>
                          <a:spcPct val="90000"/>
                        </a:lnSpc>
                        <a:spcAft>
                          <a:spcPct val="30000"/>
                        </a:spcAft>
                        <a:buClr>
                          <a:srgbClr val="006699"/>
                        </a:buClr>
                        <a:buFont typeface="Wingdings" pitchFamily="2" charset="2"/>
                        <a:defRPr sz="2100" b="1">
                          <a:solidFill>
                            <a:schemeClr val="tx1"/>
                          </a:solidFill>
                          <a:latin typeface="Arial" charset="0"/>
                        </a:defRPr>
                      </a:lvl1pPr>
                      <a:lvl2pPr>
                        <a:lnSpc>
                          <a:spcPct val="90000"/>
                        </a:lnSpc>
                        <a:spcAft>
                          <a:spcPct val="30000"/>
                        </a:spcAft>
                        <a:buClr>
                          <a:srgbClr val="006699"/>
                        </a:buClr>
                        <a:buFont typeface="Wingdings" pitchFamily="2" charset="2"/>
                        <a:defRPr sz="2100">
                          <a:solidFill>
                            <a:schemeClr val="tx1"/>
                          </a:solidFill>
                          <a:latin typeface="Arial" charset="0"/>
                        </a:defRPr>
                      </a:lvl2pPr>
                      <a:lvl3pPr>
                        <a:lnSpc>
                          <a:spcPct val="90000"/>
                        </a:lnSpc>
                        <a:spcAft>
                          <a:spcPct val="30000"/>
                        </a:spcAft>
                        <a:buClr>
                          <a:srgbClr val="006699"/>
                        </a:buClr>
                        <a:buFont typeface="Wingdings" pitchFamily="2" charset="2"/>
                        <a:defRPr sz="2100">
                          <a:solidFill>
                            <a:schemeClr val="tx1"/>
                          </a:solidFill>
                          <a:latin typeface="Arial" charset="0"/>
                        </a:defRPr>
                      </a:lvl3pPr>
                      <a:lvl4pPr>
                        <a:lnSpc>
                          <a:spcPct val="90000"/>
                        </a:lnSpc>
                        <a:spcAft>
                          <a:spcPct val="30000"/>
                        </a:spcAft>
                        <a:buClr>
                          <a:srgbClr val="006699"/>
                        </a:buClr>
                        <a:buFont typeface="Wingdings" pitchFamily="2" charset="2"/>
                        <a:defRPr sz="2100">
                          <a:solidFill>
                            <a:schemeClr val="tx1"/>
                          </a:solidFill>
                          <a:latin typeface="Arial" charset="0"/>
                        </a:defRPr>
                      </a:lvl4pPr>
                      <a:lvl5pPr>
                        <a:lnSpc>
                          <a:spcPct val="90000"/>
                        </a:lnSpc>
                        <a:spcAft>
                          <a:spcPct val="30000"/>
                        </a:spcAft>
                        <a:buClr>
                          <a:srgbClr val="006699"/>
                        </a:buClr>
                        <a:buFont typeface="Wingdings" pitchFamily="2" charset="2"/>
                        <a:defRPr sz="2100">
                          <a:solidFill>
                            <a:schemeClr val="tx1"/>
                          </a:solidFill>
                          <a:latin typeface="Arial" charset="0"/>
                        </a:defRPr>
                      </a:lvl5pPr>
                      <a:lvl6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6pPr>
                      <a:lvl7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7pPr>
                      <a:lvl8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8pPr>
                      <a:lvl9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9pPr>
                    </a:lstStyle>
                    <a:p>
                      <a:pPr marL="277813" marR="0" lvl="0" indent="-277813" algn="ctr" defTabSz="914400" rtl="0" eaLnBrk="1" fontAlgn="base" latinLnBrk="0" hangingPunct="1">
                        <a:lnSpc>
                          <a:spcPct val="90000"/>
                        </a:lnSpc>
                        <a:spcBef>
                          <a:spcPct val="0"/>
                        </a:spcBef>
                        <a:spcAft>
                          <a:spcPct val="0"/>
                        </a:spcAft>
                        <a:buClrTx/>
                        <a:buSzTx/>
                        <a:buFontTx/>
                        <a:buNone/>
                        <a:tabLst/>
                      </a:pPr>
                      <a:r>
                        <a:rPr kumimoji="0" lang="en-US" altLang="en-US" sz="1500" b="1" i="0" u="none" strike="noStrike" cap="none" normalizeH="0" baseline="0" smtClean="0">
                          <a:ln>
                            <a:noFill/>
                          </a:ln>
                          <a:solidFill>
                            <a:schemeClr val="tx1"/>
                          </a:solidFill>
                          <a:effectLst/>
                          <a:latin typeface="Arial" charset="0"/>
                        </a:rPr>
                        <a:t>52.1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277813" indent="-277813">
                        <a:lnSpc>
                          <a:spcPct val="90000"/>
                        </a:lnSpc>
                        <a:spcAft>
                          <a:spcPct val="30000"/>
                        </a:spcAft>
                        <a:buClr>
                          <a:srgbClr val="006699"/>
                        </a:buClr>
                        <a:buFont typeface="Wingdings" pitchFamily="2" charset="2"/>
                        <a:defRPr sz="2100" b="1">
                          <a:solidFill>
                            <a:schemeClr val="tx1"/>
                          </a:solidFill>
                          <a:latin typeface="Arial" charset="0"/>
                        </a:defRPr>
                      </a:lvl1pPr>
                      <a:lvl2pPr>
                        <a:lnSpc>
                          <a:spcPct val="90000"/>
                        </a:lnSpc>
                        <a:spcAft>
                          <a:spcPct val="30000"/>
                        </a:spcAft>
                        <a:buClr>
                          <a:srgbClr val="006699"/>
                        </a:buClr>
                        <a:buFont typeface="Wingdings" pitchFamily="2" charset="2"/>
                        <a:defRPr sz="2100">
                          <a:solidFill>
                            <a:schemeClr val="tx1"/>
                          </a:solidFill>
                          <a:latin typeface="Arial" charset="0"/>
                        </a:defRPr>
                      </a:lvl2pPr>
                      <a:lvl3pPr>
                        <a:lnSpc>
                          <a:spcPct val="90000"/>
                        </a:lnSpc>
                        <a:spcAft>
                          <a:spcPct val="30000"/>
                        </a:spcAft>
                        <a:buClr>
                          <a:srgbClr val="006699"/>
                        </a:buClr>
                        <a:buFont typeface="Wingdings" pitchFamily="2" charset="2"/>
                        <a:defRPr sz="2100">
                          <a:solidFill>
                            <a:schemeClr val="tx1"/>
                          </a:solidFill>
                          <a:latin typeface="Arial" charset="0"/>
                        </a:defRPr>
                      </a:lvl3pPr>
                      <a:lvl4pPr>
                        <a:lnSpc>
                          <a:spcPct val="90000"/>
                        </a:lnSpc>
                        <a:spcAft>
                          <a:spcPct val="30000"/>
                        </a:spcAft>
                        <a:buClr>
                          <a:srgbClr val="006699"/>
                        </a:buClr>
                        <a:buFont typeface="Wingdings" pitchFamily="2" charset="2"/>
                        <a:defRPr sz="2100">
                          <a:solidFill>
                            <a:schemeClr val="tx1"/>
                          </a:solidFill>
                          <a:latin typeface="Arial" charset="0"/>
                        </a:defRPr>
                      </a:lvl4pPr>
                      <a:lvl5pPr>
                        <a:lnSpc>
                          <a:spcPct val="90000"/>
                        </a:lnSpc>
                        <a:spcAft>
                          <a:spcPct val="30000"/>
                        </a:spcAft>
                        <a:buClr>
                          <a:srgbClr val="006699"/>
                        </a:buClr>
                        <a:buFont typeface="Wingdings" pitchFamily="2" charset="2"/>
                        <a:defRPr sz="2100">
                          <a:solidFill>
                            <a:schemeClr val="tx1"/>
                          </a:solidFill>
                          <a:latin typeface="Arial" charset="0"/>
                        </a:defRPr>
                      </a:lvl5pPr>
                      <a:lvl6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6pPr>
                      <a:lvl7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7pPr>
                      <a:lvl8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8pPr>
                      <a:lvl9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9pPr>
                    </a:lstStyle>
                    <a:p>
                      <a:pPr marL="277813" marR="0" lvl="0" indent="-277813" algn="ctr" defTabSz="914400" rtl="0" eaLnBrk="1" fontAlgn="base" latinLnBrk="0" hangingPunct="1">
                        <a:lnSpc>
                          <a:spcPct val="90000"/>
                        </a:lnSpc>
                        <a:spcBef>
                          <a:spcPct val="0"/>
                        </a:spcBef>
                        <a:spcAft>
                          <a:spcPct val="0"/>
                        </a:spcAft>
                        <a:buClrTx/>
                        <a:buSzTx/>
                        <a:buFontTx/>
                        <a:buNone/>
                        <a:tabLst/>
                      </a:pPr>
                      <a:r>
                        <a:rPr kumimoji="0" lang="en-US" altLang="en-US" sz="1500" b="1" i="0" u="none" strike="noStrike" cap="none" normalizeH="0" baseline="0" smtClean="0">
                          <a:ln>
                            <a:noFill/>
                          </a:ln>
                          <a:solidFill>
                            <a:schemeClr val="tx1"/>
                          </a:solidFill>
                          <a:effectLst/>
                          <a:latin typeface="Arial" charset="0"/>
                        </a:rPr>
                        <a:t>21.5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277813" indent="-277813">
                        <a:lnSpc>
                          <a:spcPct val="90000"/>
                        </a:lnSpc>
                        <a:spcAft>
                          <a:spcPct val="30000"/>
                        </a:spcAft>
                        <a:buClr>
                          <a:srgbClr val="006699"/>
                        </a:buClr>
                        <a:buFont typeface="Wingdings" pitchFamily="2" charset="2"/>
                        <a:defRPr sz="2100" b="1">
                          <a:solidFill>
                            <a:schemeClr val="tx1"/>
                          </a:solidFill>
                          <a:latin typeface="Arial" charset="0"/>
                        </a:defRPr>
                      </a:lvl1pPr>
                      <a:lvl2pPr>
                        <a:lnSpc>
                          <a:spcPct val="90000"/>
                        </a:lnSpc>
                        <a:spcAft>
                          <a:spcPct val="30000"/>
                        </a:spcAft>
                        <a:buClr>
                          <a:srgbClr val="006699"/>
                        </a:buClr>
                        <a:buFont typeface="Wingdings" pitchFamily="2" charset="2"/>
                        <a:defRPr sz="2100">
                          <a:solidFill>
                            <a:schemeClr val="tx1"/>
                          </a:solidFill>
                          <a:latin typeface="Arial" charset="0"/>
                        </a:defRPr>
                      </a:lvl2pPr>
                      <a:lvl3pPr>
                        <a:lnSpc>
                          <a:spcPct val="90000"/>
                        </a:lnSpc>
                        <a:spcAft>
                          <a:spcPct val="30000"/>
                        </a:spcAft>
                        <a:buClr>
                          <a:srgbClr val="006699"/>
                        </a:buClr>
                        <a:buFont typeface="Wingdings" pitchFamily="2" charset="2"/>
                        <a:defRPr sz="2100">
                          <a:solidFill>
                            <a:schemeClr val="tx1"/>
                          </a:solidFill>
                          <a:latin typeface="Arial" charset="0"/>
                        </a:defRPr>
                      </a:lvl3pPr>
                      <a:lvl4pPr>
                        <a:lnSpc>
                          <a:spcPct val="90000"/>
                        </a:lnSpc>
                        <a:spcAft>
                          <a:spcPct val="30000"/>
                        </a:spcAft>
                        <a:buClr>
                          <a:srgbClr val="006699"/>
                        </a:buClr>
                        <a:buFont typeface="Wingdings" pitchFamily="2" charset="2"/>
                        <a:defRPr sz="2100">
                          <a:solidFill>
                            <a:schemeClr val="tx1"/>
                          </a:solidFill>
                          <a:latin typeface="Arial" charset="0"/>
                        </a:defRPr>
                      </a:lvl4pPr>
                      <a:lvl5pPr>
                        <a:lnSpc>
                          <a:spcPct val="90000"/>
                        </a:lnSpc>
                        <a:spcAft>
                          <a:spcPct val="30000"/>
                        </a:spcAft>
                        <a:buClr>
                          <a:srgbClr val="006699"/>
                        </a:buClr>
                        <a:buFont typeface="Wingdings" pitchFamily="2" charset="2"/>
                        <a:defRPr sz="2100">
                          <a:solidFill>
                            <a:schemeClr val="tx1"/>
                          </a:solidFill>
                          <a:latin typeface="Arial" charset="0"/>
                        </a:defRPr>
                      </a:lvl5pPr>
                      <a:lvl6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6pPr>
                      <a:lvl7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7pPr>
                      <a:lvl8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8pPr>
                      <a:lvl9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9pPr>
                    </a:lstStyle>
                    <a:p>
                      <a:pPr marL="277813" marR="0" lvl="0" indent="-277813" algn="ctr" defTabSz="914400" rtl="0" eaLnBrk="1" fontAlgn="base" latinLnBrk="0" hangingPunct="1">
                        <a:lnSpc>
                          <a:spcPct val="90000"/>
                        </a:lnSpc>
                        <a:spcBef>
                          <a:spcPct val="0"/>
                        </a:spcBef>
                        <a:spcAft>
                          <a:spcPct val="0"/>
                        </a:spcAft>
                        <a:buClrTx/>
                        <a:buSzTx/>
                        <a:buFontTx/>
                        <a:buNone/>
                        <a:tabLst/>
                      </a:pPr>
                      <a:r>
                        <a:rPr kumimoji="0" lang="en-US" altLang="en-US" sz="1500" b="1" i="0" u="none" strike="noStrike" cap="none" normalizeH="0" baseline="0" smtClean="0">
                          <a:ln>
                            <a:noFill/>
                          </a:ln>
                          <a:solidFill>
                            <a:schemeClr val="tx1"/>
                          </a:solidFill>
                          <a:effectLst/>
                          <a:latin typeface="Arial" charset="0"/>
                        </a:rPr>
                        <a:t>73.6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7975">
                <a:tc>
                  <a:txBody>
                    <a:bodyPr/>
                    <a:lstStyle>
                      <a:lvl1pPr marL="277813" indent="-277813">
                        <a:lnSpc>
                          <a:spcPct val="90000"/>
                        </a:lnSpc>
                        <a:spcAft>
                          <a:spcPct val="30000"/>
                        </a:spcAft>
                        <a:buClr>
                          <a:srgbClr val="006699"/>
                        </a:buClr>
                        <a:buFont typeface="Wingdings" pitchFamily="2" charset="2"/>
                        <a:defRPr sz="2100" b="1">
                          <a:solidFill>
                            <a:schemeClr val="tx1"/>
                          </a:solidFill>
                          <a:latin typeface="Arial" charset="0"/>
                        </a:defRPr>
                      </a:lvl1pPr>
                      <a:lvl2pPr>
                        <a:lnSpc>
                          <a:spcPct val="90000"/>
                        </a:lnSpc>
                        <a:spcAft>
                          <a:spcPct val="30000"/>
                        </a:spcAft>
                        <a:buClr>
                          <a:srgbClr val="006699"/>
                        </a:buClr>
                        <a:buFont typeface="Wingdings" pitchFamily="2" charset="2"/>
                        <a:defRPr sz="2100">
                          <a:solidFill>
                            <a:schemeClr val="tx1"/>
                          </a:solidFill>
                          <a:latin typeface="Arial" charset="0"/>
                        </a:defRPr>
                      </a:lvl2pPr>
                      <a:lvl3pPr>
                        <a:lnSpc>
                          <a:spcPct val="90000"/>
                        </a:lnSpc>
                        <a:spcAft>
                          <a:spcPct val="30000"/>
                        </a:spcAft>
                        <a:buClr>
                          <a:srgbClr val="006699"/>
                        </a:buClr>
                        <a:buFont typeface="Wingdings" pitchFamily="2" charset="2"/>
                        <a:defRPr sz="2100">
                          <a:solidFill>
                            <a:schemeClr val="tx1"/>
                          </a:solidFill>
                          <a:latin typeface="Arial" charset="0"/>
                        </a:defRPr>
                      </a:lvl3pPr>
                      <a:lvl4pPr>
                        <a:lnSpc>
                          <a:spcPct val="90000"/>
                        </a:lnSpc>
                        <a:spcAft>
                          <a:spcPct val="30000"/>
                        </a:spcAft>
                        <a:buClr>
                          <a:srgbClr val="006699"/>
                        </a:buClr>
                        <a:buFont typeface="Wingdings" pitchFamily="2" charset="2"/>
                        <a:defRPr sz="2100">
                          <a:solidFill>
                            <a:schemeClr val="tx1"/>
                          </a:solidFill>
                          <a:latin typeface="Arial" charset="0"/>
                        </a:defRPr>
                      </a:lvl4pPr>
                      <a:lvl5pPr>
                        <a:lnSpc>
                          <a:spcPct val="90000"/>
                        </a:lnSpc>
                        <a:spcAft>
                          <a:spcPct val="30000"/>
                        </a:spcAft>
                        <a:buClr>
                          <a:srgbClr val="006699"/>
                        </a:buClr>
                        <a:buFont typeface="Wingdings" pitchFamily="2" charset="2"/>
                        <a:defRPr sz="2100">
                          <a:solidFill>
                            <a:schemeClr val="tx1"/>
                          </a:solidFill>
                          <a:latin typeface="Arial" charset="0"/>
                        </a:defRPr>
                      </a:lvl5pPr>
                      <a:lvl6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6pPr>
                      <a:lvl7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7pPr>
                      <a:lvl8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8pPr>
                      <a:lvl9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9pPr>
                    </a:lstStyle>
                    <a:p>
                      <a:pPr marL="277813" marR="0" lvl="0" indent="-277813" algn="ctr" defTabSz="914400" rtl="0" eaLnBrk="1" fontAlgn="base" latinLnBrk="0" hangingPunct="1">
                        <a:lnSpc>
                          <a:spcPct val="90000"/>
                        </a:lnSpc>
                        <a:spcBef>
                          <a:spcPct val="0"/>
                        </a:spcBef>
                        <a:spcAft>
                          <a:spcPct val="0"/>
                        </a:spcAft>
                        <a:buClrTx/>
                        <a:buSzTx/>
                        <a:buFontTx/>
                        <a:buNone/>
                        <a:tabLst/>
                      </a:pPr>
                      <a:r>
                        <a:rPr kumimoji="0" lang="en-US" altLang="en-US" sz="1500" b="1" i="0" u="none" strike="noStrike" cap="none" normalizeH="0" baseline="0" smtClean="0">
                          <a:ln>
                            <a:noFill/>
                          </a:ln>
                          <a:solidFill>
                            <a:schemeClr val="tx1"/>
                          </a:solidFill>
                          <a:effectLst/>
                          <a:latin typeface="Arial" charset="0"/>
                        </a:rPr>
                        <a:t>5 years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277813" indent="-277813">
                        <a:lnSpc>
                          <a:spcPct val="90000"/>
                        </a:lnSpc>
                        <a:spcAft>
                          <a:spcPct val="30000"/>
                        </a:spcAft>
                        <a:buClr>
                          <a:srgbClr val="006699"/>
                        </a:buClr>
                        <a:buFont typeface="Wingdings" pitchFamily="2" charset="2"/>
                        <a:defRPr sz="2100" b="1">
                          <a:solidFill>
                            <a:schemeClr val="tx1"/>
                          </a:solidFill>
                          <a:latin typeface="Arial" charset="0"/>
                        </a:defRPr>
                      </a:lvl1pPr>
                      <a:lvl2pPr>
                        <a:lnSpc>
                          <a:spcPct val="90000"/>
                        </a:lnSpc>
                        <a:spcAft>
                          <a:spcPct val="30000"/>
                        </a:spcAft>
                        <a:buClr>
                          <a:srgbClr val="006699"/>
                        </a:buClr>
                        <a:buFont typeface="Wingdings" pitchFamily="2" charset="2"/>
                        <a:defRPr sz="2100">
                          <a:solidFill>
                            <a:schemeClr val="tx1"/>
                          </a:solidFill>
                          <a:latin typeface="Arial" charset="0"/>
                        </a:defRPr>
                      </a:lvl2pPr>
                      <a:lvl3pPr>
                        <a:lnSpc>
                          <a:spcPct val="90000"/>
                        </a:lnSpc>
                        <a:spcAft>
                          <a:spcPct val="30000"/>
                        </a:spcAft>
                        <a:buClr>
                          <a:srgbClr val="006699"/>
                        </a:buClr>
                        <a:buFont typeface="Wingdings" pitchFamily="2" charset="2"/>
                        <a:defRPr sz="2100">
                          <a:solidFill>
                            <a:schemeClr val="tx1"/>
                          </a:solidFill>
                          <a:latin typeface="Arial" charset="0"/>
                        </a:defRPr>
                      </a:lvl3pPr>
                      <a:lvl4pPr>
                        <a:lnSpc>
                          <a:spcPct val="90000"/>
                        </a:lnSpc>
                        <a:spcAft>
                          <a:spcPct val="30000"/>
                        </a:spcAft>
                        <a:buClr>
                          <a:srgbClr val="006699"/>
                        </a:buClr>
                        <a:buFont typeface="Wingdings" pitchFamily="2" charset="2"/>
                        <a:defRPr sz="2100">
                          <a:solidFill>
                            <a:schemeClr val="tx1"/>
                          </a:solidFill>
                          <a:latin typeface="Arial" charset="0"/>
                        </a:defRPr>
                      </a:lvl4pPr>
                      <a:lvl5pPr>
                        <a:lnSpc>
                          <a:spcPct val="90000"/>
                        </a:lnSpc>
                        <a:spcAft>
                          <a:spcPct val="30000"/>
                        </a:spcAft>
                        <a:buClr>
                          <a:srgbClr val="006699"/>
                        </a:buClr>
                        <a:buFont typeface="Wingdings" pitchFamily="2" charset="2"/>
                        <a:defRPr sz="2100">
                          <a:solidFill>
                            <a:schemeClr val="tx1"/>
                          </a:solidFill>
                          <a:latin typeface="Arial" charset="0"/>
                        </a:defRPr>
                      </a:lvl5pPr>
                      <a:lvl6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6pPr>
                      <a:lvl7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7pPr>
                      <a:lvl8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8pPr>
                      <a:lvl9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9pPr>
                    </a:lstStyle>
                    <a:p>
                      <a:pPr marL="277813" marR="0" lvl="0" indent="-277813" algn="ctr" defTabSz="914400" rtl="0" eaLnBrk="1" fontAlgn="base" latinLnBrk="0" hangingPunct="1">
                        <a:lnSpc>
                          <a:spcPct val="90000"/>
                        </a:lnSpc>
                        <a:spcBef>
                          <a:spcPct val="0"/>
                        </a:spcBef>
                        <a:spcAft>
                          <a:spcPct val="0"/>
                        </a:spcAft>
                        <a:buClrTx/>
                        <a:buSzTx/>
                        <a:buFontTx/>
                        <a:buNone/>
                        <a:tabLst/>
                      </a:pPr>
                      <a:r>
                        <a:rPr kumimoji="0" lang="en-US" altLang="en-US" sz="1500" b="1" i="0" u="none" strike="noStrike" cap="none" normalizeH="0" baseline="0" smtClean="0">
                          <a:ln>
                            <a:noFill/>
                          </a:ln>
                          <a:solidFill>
                            <a:schemeClr val="tx1"/>
                          </a:solidFill>
                          <a:effectLst/>
                          <a:latin typeface="Arial" charset="0"/>
                        </a:rPr>
                        <a:t>261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277813" indent="-277813">
                        <a:lnSpc>
                          <a:spcPct val="90000"/>
                        </a:lnSpc>
                        <a:spcAft>
                          <a:spcPct val="30000"/>
                        </a:spcAft>
                        <a:buClr>
                          <a:srgbClr val="006699"/>
                        </a:buClr>
                        <a:buFont typeface="Wingdings" pitchFamily="2" charset="2"/>
                        <a:defRPr sz="2100" b="1">
                          <a:solidFill>
                            <a:schemeClr val="tx1"/>
                          </a:solidFill>
                          <a:latin typeface="Arial" charset="0"/>
                        </a:defRPr>
                      </a:lvl1pPr>
                      <a:lvl2pPr>
                        <a:lnSpc>
                          <a:spcPct val="90000"/>
                        </a:lnSpc>
                        <a:spcAft>
                          <a:spcPct val="30000"/>
                        </a:spcAft>
                        <a:buClr>
                          <a:srgbClr val="006699"/>
                        </a:buClr>
                        <a:buFont typeface="Wingdings" pitchFamily="2" charset="2"/>
                        <a:defRPr sz="2100">
                          <a:solidFill>
                            <a:schemeClr val="tx1"/>
                          </a:solidFill>
                          <a:latin typeface="Arial" charset="0"/>
                        </a:defRPr>
                      </a:lvl2pPr>
                      <a:lvl3pPr>
                        <a:lnSpc>
                          <a:spcPct val="90000"/>
                        </a:lnSpc>
                        <a:spcAft>
                          <a:spcPct val="30000"/>
                        </a:spcAft>
                        <a:buClr>
                          <a:srgbClr val="006699"/>
                        </a:buClr>
                        <a:buFont typeface="Wingdings" pitchFamily="2" charset="2"/>
                        <a:defRPr sz="2100">
                          <a:solidFill>
                            <a:schemeClr val="tx1"/>
                          </a:solidFill>
                          <a:latin typeface="Arial" charset="0"/>
                        </a:defRPr>
                      </a:lvl3pPr>
                      <a:lvl4pPr>
                        <a:lnSpc>
                          <a:spcPct val="90000"/>
                        </a:lnSpc>
                        <a:spcAft>
                          <a:spcPct val="30000"/>
                        </a:spcAft>
                        <a:buClr>
                          <a:srgbClr val="006699"/>
                        </a:buClr>
                        <a:buFont typeface="Wingdings" pitchFamily="2" charset="2"/>
                        <a:defRPr sz="2100">
                          <a:solidFill>
                            <a:schemeClr val="tx1"/>
                          </a:solidFill>
                          <a:latin typeface="Arial" charset="0"/>
                        </a:defRPr>
                      </a:lvl4pPr>
                      <a:lvl5pPr>
                        <a:lnSpc>
                          <a:spcPct val="90000"/>
                        </a:lnSpc>
                        <a:spcAft>
                          <a:spcPct val="30000"/>
                        </a:spcAft>
                        <a:buClr>
                          <a:srgbClr val="006699"/>
                        </a:buClr>
                        <a:buFont typeface="Wingdings" pitchFamily="2" charset="2"/>
                        <a:defRPr sz="2100">
                          <a:solidFill>
                            <a:schemeClr val="tx1"/>
                          </a:solidFill>
                          <a:latin typeface="Arial" charset="0"/>
                        </a:defRPr>
                      </a:lvl5pPr>
                      <a:lvl6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6pPr>
                      <a:lvl7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7pPr>
                      <a:lvl8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8pPr>
                      <a:lvl9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9pPr>
                    </a:lstStyle>
                    <a:p>
                      <a:pPr marL="277813" marR="0" lvl="0" indent="-277813" algn="ctr" defTabSz="914400" rtl="0" eaLnBrk="1" fontAlgn="base" latinLnBrk="0" hangingPunct="1">
                        <a:lnSpc>
                          <a:spcPct val="90000"/>
                        </a:lnSpc>
                        <a:spcBef>
                          <a:spcPct val="0"/>
                        </a:spcBef>
                        <a:spcAft>
                          <a:spcPct val="0"/>
                        </a:spcAft>
                        <a:buClrTx/>
                        <a:buSzTx/>
                        <a:buFontTx/>
                        <a:buNone/>
                        <a:tabLst/>
                      </a:pPr>
                      <a:r>
                        <a:rPr kumimoji="0" lang="en-US" altLang="en-US" sz="1500" b="1" i="0" u="none" strike="noStrike" cap="none" normalizeH="0" baseline="0" smtClean="0">
                          <a:ln>
                            <a:noFill/>
                          </a:ln>
                          <a:solidFill>
                            <a:schemeClr val="tx1"/>
                          </a:solidFill>
                          <a:effectLst/>
                          <a:latin typeface="Arial" charset="0"/>
                        </a:rPr>
                        <a:t>107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277813" indent="-277813">
                        <a:lnSpc>
                          <a:spcPct val="90000"/>
                        </a:lnSpc>
                        <a:spcAft>
                          <a:spcPct val="30000"/>
                        </a:spcAft>
                        <a:buClr>
                          <a:srgbClr val="006699"/>
                        </a:buClr>
                        <a:buFont typeface="Wingdings" pitchFamily="2" charset="2"/>
                        <a:defRPr sz="2100" b="1">
                          <a:solidFill>
                            <a:schemeClr val="tx1"/>
                          </a:solidFill>
                          <a:latin typeface="Arial" charset="0"/>
                        </a:defRPr>
                      </a:lvl1pPr>
                      <a:lvl2pPr>
                        <a:lnSpc>
                          <a:spcPct val="90000"/>
                        </a:lnSpc>
                        <a:spcAft>
                          <a:spcPct val="30000"/>
                        </a:spcAft>
                        <a:buClr>
                          <a:srgbClr val="006699"/>
                        </a:buClr>
                        <a:buFont typeface="Wingdings" pitchFamily="2" charset="2"/>
                        <a:defRPr sz="2100">
                          <a:solidFill>
                            <a:schemeClr val="tx1"/>
                          </a:solidFill>
                          <a:latin typeface="Arial" charset="0"/>
                        </a:defRPr>
                      </a:lvl2pPr>
                      <a:lvl3pPr>
                        <a:lnSpc>
                          <a:spcPct val="90000"/>
                        </a:lnSpc>
                        <a:spcAft>
                          <a:spcPct val="30000"/>
                        </a:spcAft>
                        <a:buClr>
                          <a:srgbClr val="006699"/>
                        </a:buClr>
                        <a:buFont typeface="Wingdings" pitchFamily="2" charset="2"/>
                        <a:defRPr sz="2100">
                          <a:solidFill>
                            <a:schemeClr val="tx1"/>
                          </a:solidFill>
                          <a:latin typeface="Arial" charset="0"/>
                        </a:defRPr>
                      </a:lvl3pPr>
                      <a:lvl4pPr>
                        <a:lnSpc>
                          <a:spcPct val="90000"/>
                        </a:lnSpc>
                        <a:spcAft>
                          <a:spcPct val="30000"/>
                        </a:spcAft>
                        <a:buClr>
                          <a:srgbClr val="006699"/>
                        </a:buClr>
                        <a:buFont typeface="Wingdings" pitchFamily="2" charset="2"/>
                        <a:defRPr sz="2100">
                          <a:solidFill>
                            <a:schemeClr val="tx1"/>
                          </a:solidFill>
                          <a:latin typeface="Arial" charset="0"/>
                        </a:defRPr>
                      </a:lvl4pPr>
                      <a:lvl5pPr>
                        <a:lnSpc>
                          <a:spcPct val="90000"/>
                        </a:lnSpc>
                        <a:spcAft>
                          <a:spcPct val="30000"/>
                        </a:spcAft>
                        <a:buClr>
                          <a:srgbClr val="006699"/>
                        </a:buClr>
                        <a:buFont typeface="Wingdings" pitchFamily="2" charset="2"/>
                        <a:defRPr sz="2100">
                          <a:solidFill>
                            <a:schemeClr val="tx1"/>
                          </a:solidFill>
                          <a:latin typeface="Arial" charset="0"/>
                        </a:defRPr>
                      </a:lvl5pPr>
                      <a:lvl6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6pPr>
                      <a:lvl7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7pPr>
                      <a:lvl8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8pPr>
                      <a:lvl9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9pPr>
                    </a:lstStyle>
                    <a:p>
                      <a:pPr marL="277813" marR="0" lvl="0" indent="-277813" algn="ctr" defTabSz="914400" rtl="0" eaLnBrk="1" fontAlgn="base" latinLnBrk="0" hangingPunct="1">
                        <a:lnSpc>
                          <a:spcPct val="90000"/>
                        </a:lnSpc>
                        <a:spcBef>
                          <a:spcPct val="0"/>
                        </a:spcBef>
                        <a:spcAft>
                          <a:spcPct val="0"/>
                        </a:spcAft>
                        <a:buClrTx/>
                        <a:buSzTx/>
                        <a:buFontTx/>
                        <a:buNone/>
                        <a:tabLst/>
                      </a:pPr>
                      <a:r>
                        <a:rPr kumimoji="0" lang="en-US" altLang="en-US" sz="1500" b="1" i="0" u="none" strike="noStrike" cap="none" normalizeH="0" baseline="0" smtClean="0">
                          <a:ln>
                            <a:noFill/>
                          </a:ln>
                          <a:solidFill>
                            <a:schemeClr val="tx1"/>
                          </a:solidFill>
                          <a:effectLst/>
                          <a:latin typeface="Arial" charset="0"/>
                        </a:rPr>
                        <a:t>368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9563">
                <a:tc>
                  <a:txBody>
                    <a:bodyPr/>
                    <a:lstStyle>
                      <a:lvl1pPr marL="277813" indent="-277813">
                        <a:lnSpc>
                          <a:spcPct val="90000"/>
                        </a:lnSpc>
                        <a:spcAft>
                          <a:spcPct val="30000"/>
                        </a:spcAft>
                        <a:buClr>
                          <a:srgbClr val="006699"/>
                        </a:buClr>
                        <a:buFont typeface="Wingdings" pitchFamily="2" charset="2"/>
                        <a:defRPr sz="2100" b="1">
                          <a:solidFill>
                            <a:schemeClr val="tx1"/>
                          </a:solidFill>
                          <a:latin typeface="Arial" charset="0"/>
                        </a:defRPr>
                      </a:lvl1pPr>
                      <a:lvl2pPr>
                        <a:lnSpc>
                          <a:spcPct val="90000"/>
                        </a:lnSpc>
                        <a:spcAft>
                          <a:spcPct val="30000"/>
                        </a:spcAft>
                        <a:buClr>
                          <a:srgbClr val="006699"/>
                        </a:buClr>
                        <a:buFont typeface="Wingdings" pitchFamily="2" charset="2"/>
                        <a:defRPr sz="2100">
                          <a:solidFill>
                            <a:schemeClr val="tx1"/>
                          </a:solidFill>
                          <a:latin typeface="Arial" charset="0"/>
                        </a:defRPr>
                      </a:lvl2pPr>
                      <a:lvl3pPr>
                        <a:lnSpc>
                          <a:spcPct val="90000"/>
                        </a:lnSpc>
                        <a:spcAft>
                          <a:spcPct val="30000"/>
                        </a:spcAft>
                        <a:buClr>
                          <a:srgbClr val="006699"/>
                        </a:buClr>
                        <a:buFont typeface="Wingdings" pitchFamily="2" charset="2"/>
                        <a:defRPr sz="2100">
                          <a:solidFill>
                            <a:schemeClr val="tx1"/>
                          </a:solidFill>
                          <a:latin typeface="Arial" charset="0"/>
                        </a:defRPr>
                      </a:lvl3pPr>
                      <a:lvl4pPr>
                        <a:lnSpc>
                          <a:spcPct val="90000"/>
                        </a:lnSpc>
                        <a:spcAft>
                          <a:spcPct val="30000"/>
                        </a:spcAft>
                        <a:buClr>
                          <a:srgbClr val="006699"/>
                        </a:buClr>
                        <a:buFont typeface="Wingdings" pitchFamily="2" charset="2"/>
                        <a:defRPr sz="2100">
                          <a:solidFill>
                            <a:schemeClr val="tx1"/>
                          </a:solidFill>
                          <a:latin typeface="Arial" charset="0"/>
                        </a:defRPr>
                      </a:lvl4pPr>
                      <a:lvl5pPr>
                        <a:lnSpc>
                          <a:spcPct val="90000"/>
                        </a:lnSpc>
                        <a:spcAft>
                          <a:spcPct val="30000"/>
                        </a:spcAft>
                        <a:buClr>
                          <a:srgbClr val="006699"/>
                        </a:buClr>
                        <a:buFont typeface="Wingdings" pitchFamily="2" charset="2"/>
                        <a:defRPr sz="2100">
                          <a:solidFill>
                            <a:schemeClr val="tx1"/>
                          </a:solidFill>
                          <a:latin typeface="Arial" charset="0"/>
                        </a:defRPr>
                      </a:lvl5pPr>
                      <a:lvl6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6pPr>
                      <a:lvl7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7pPr>
                      <a:lvl8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8pPr>
                      <a:lvl9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9pPr>
                    </a:lstStyle>
                    <a:p>
                      <a:pPr marL="277813" marR="0" lvl="0" indent="-277813" algn="ctr" defTabSz="914400" rtl="0" eaLnBrk="1" fontAlgn="base" latinLnBrk="0" hangingPunct="1">
                        <a:lnSpc>
                          <a:spcPct val="90000"/>
                        </a:lnSpc>
                        <a:spcBef>
                          <a:spcPct val="0"/>
                        </a:spcBef>
                        <a:spcAft>
                          <a:spcPct val="0"/>
                        </a:spcAft>
                        <a:buClrTx/>
                        <a:buSzTx/>
                        <a:buFontTx/>
                        <a:buNone/>
                        <a:tabLst/>
                      </a:pPr>
                      <a:r>
                        <a:rPr kumimoji="0" lang="en-US" altLang="en-US" sz="1500" b="1" i="0" u="none" strike="noStrike" cap="none" normalizeH="0" baseline="0" smtClean="0">
                          <a:ln>
                            <a:noFill/>
                          </a:ln>
                          <a:solidFill>
                            <a:schemeClr val="tx1"/>
                          </a:solidFill>
                          <a:effectLst/>
                          <a:latin typeface="Arial" charset="0"/>
                        </a:rPr>
                        <a:t>10 years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277813" indent="-277813">
                        <a:lnSpc>
                          <a:spcPct val="90000"/>
                        </a:lnSpc>
                        <a:spcAft>
                          <a:spcPct val="30000"/>
                        </a:spcAft>
                        <a:buClr>
                          <a:srgbClr val="006699"/>
                        </a:buClr>
                        <a:buFont typeface="Wingdings" pitchFamily="2" charset="2"/>
                        <a:defRPr sz="2100" b="1">
                          <a:solidFill>
                            <a:schemeClr val="tx1"/>
                          </a:solidFill>
                          <a:latin typeface="Arial" charset="0"/>
                        </a:defRPr>
                      </a:lvl1pPr>
                      <a:lvl2pPr>
                        <a:lnSpc>
                          <a:spcPct val="90000"/>
                        </a:lnSpc>
                        <a:spcAft>
                          <a:spcPct val="30000"/>
                        </a:spcAft>
                        <a:buClr>
                          <a:srgbClr val="006699"/>
                        </a:buClr>
                        <a:buFont typeface="Wingdings" pitchFamily="2" charset="2"/>
                        <a:defRPr sz="2100">
                          <a:solidFill>
                            <a:schemeClr val="tx1"/>
                          </a:solidFill>
                          <a:latin typeface="Arial" charset="0"/>
                        </a:defRPr>
                      </a:lvl2pPr>
                      <a:lvl3pPr>
                        <a:lnSpc>
                          <a:spcPct val="90000"/>
                        </a:lnSpc>
                        <a:spcAft>
                          <a:spcPct val="30000"/>
                        </a:spcAft>
                        <a:buClr>
                          <a:srgbClr val="006699"/>
                        </a:buClr>
                        <a:buFont typeface="Wingdings" pitchFamily="2" charset="2"/>
                        <a:defRPr sz="2100">
                          <a:solidFill>
                            <a:schemeClr val="tx1"/>
                          </a:solidFill>
                          <a:latin typeface="Arial" charset="0"/>
                        </a:defRPr>
                      </a:lvl3pPr>
                      <a:lvl4pPr>
                        <a:lnSpc>
                          <a:spcPct val="90000"/>
                        </a:lnSpc>
                        <a:spcAft>
                          <a:spcPct val="30000"/>
                        </a:spcAft>
                        <a:buClr>
                          <a:srgbClr val="006699"/>
                        </a:buClr>
                        <a:buFont typeface="Wingdings" pitchFamily="2" charset="2"/>
                        <a:defRPr sz="2100">
                          <a:solidFill>
                            <a:schemeClr val="tx1"/>
                          </a:solidFill>
                          <a:latin typeface="Arial" charset="0"/>
                        </a:defRPr>
                      </a:lvl4pPr>
                      <a:lvl5pPr>
                        <a:lnSpc>
                          <a:spcPct val="90000"/>
                        </a:lnSpc>
                        <a:spcAft>
                          <a:spcPct val="30000"/>
                        </a:spcAft>
                        <a:buClr>
                          <a:srgbClr val="006699"/>
                        </a:buClr>
                        <a:buFont typeface="Wingdings" pitchFamily="2" charset="2"/>
                        <a:defRPr sz="2100">
                          <a:solidFill>
                            <a:schemeClr val="tx1"/>
                          </a:solidFill>
                          <a:latin typeface="Arial" charset="0"/>
                        </a:defRPr>
                      </a:lvl5pPr>
                      <a:lvl6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6pPr>
                      <a:lvl7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7pPr>
                      <a:lvl8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8pPr>
                      <a:lvl9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9pPr>
                    </a:lstStyle>
                    <a:p>
                      <a:pPr marL="277813" marR="0" lvl="0" indent="-277813" algn="ctr" defTabSz="914400" rtl="0" eaLnBrk="1" fontAlgn="base" latinLnBrk="0" hangingPunct="1">
                        <a:lnSpc>
                          <a:spcPct val="90000"/>
                        </a:lnSpc>
                        <a:spcBef>
                          <a:spcPct val="0"/>
                        </a:spcBef>
                        <a:spcAft>
                          <a:spcPct val="0"/>
                        </a:spcAft>
                        <a:buClrTx/>
                        <a:buSzTx/>
                        <a:buFontTx/>
                        <a:buNone/>
                        <a:tabLst/>
                      </a:pPr>
                      <a:r>
                        <a:rPr kumimoji="0" lang="en-US" altLang="en-US" sz="1500" b="1" i="0" u="none" strike="noStrike" cap="none" normalizeH="0" baseline="0" smtClean="0">
                          <a:ln>
                            <a:noFill/>
                          </a:ln>
                          <a:solidFill>
                            <a:schemeClr val="tx1"/>
                          </a:solidFill>
                          <a:effectLst/>
                          <a:latin typeface="Arial" charset="0"/>
                        </a:rPr>
                        <a:t>521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277813" indent="-277813">
                        <a:lnSpc>
                          <a:spcPct val="90000"/>
                        </a:lnSpc>
                        <a:spcAft>
                          <a:spcPct val="30000"/>
                        </a:spcAft>
                        <a:buClr>
                          <a:srgbClr val="006699"/>
                        </a:buClr>
                        <a:buFont typeface="Wingdings" pitchFamily="2" charset="2"/>
                        <a:defRPr sz="2100" b="1">
                          <a:solidFill>
                            <a:schemeClr val="tx1"/>
                          </a:solidFill>
                          <a:latin typeface="Arial" charset="0"/>
                        </a:defRPr>
                      </a:lvl1pPr>
                      <a:lvl2pPr>
                        <a:lnSpc>
                          <a:spcPct val="90000"/>
                        </a:lnSpc>
                        <a:spcAft>
                          <a:spcPct val="30000"/>
                        </a:spcAft>
                        <a:buClr>
                          <a:srgbClr val="006699"/>
                        </a:buClr>
                        <a:buFont typeface="Wingdings" pitchFamily="2" charset="2"/>
                        <a:defRPr sz="2100">
                          <a:solidFill>
                            <a:schemeClr val="tx1"/>
                          </a:solidFill>
                          <a:latin typeface="Arial" charset="0"/>
                        </a:defRPr>
                      </a:lvl2pPr>
                      <a:lvl3pPr>
                        <a:lnSpc>
                          <a:spcPct val="90000"/>
                        </a:lnSpc>
                        <a:spcAft>
                          <a:spcPct val="30000"/>
                        </a:spcAft>
                        <a:buClr>
                          <a:srgbClr val="006699"/>
                        </a:buClr>
                        <a:buFont typeface="Wingdings" pitchFamily="2" charset="2"/>
                        <a:defRPr sz="2100">
                          <a:solidFill>
                            <a:schemeClr val="tx1"/>
                          </a:solidFill>
                          <a:latin typeface="Arial" charset="0"/>
                        </a:defRPr>
                      </a:lvl3pPr>
                      <a:lvl4pPr>
                        <a:lnSpc>
                          <a:spcPct val="90000"/>
                        </a:lnSpc>
                        <a:spcAft>
                          <a:spcPct val="30000"/>
                        </a:spcAft>
                        <a:buClr>
                          <a:srgbClr val="006699"/>
                        </a:buClr>
                        <a:buFont typeface="Wingdings" pitchFamily="2" charset="2"/>
                        <a:defRPr sz="2100">
                          <a:solidFill>
                            <a:schemeClr val="tx1"/>
                          </a:solidFill>
                          <a:latin typeface="Arial" charset="0"/>
                        </a:defRPr>
                      </a:lvl4pPr>
                      <a:lvl5pPr>
                        <a:lnSpc>
                          <a:spcPct val="90000"/>
                        </a:lnSpc>
                        <a:spcAft>
                          <a:spcPct val="30000"/>
                        </a:spcAft>
                        <a:buClr>
                          <a:srgbClr val="006699"/>
                        </a:buClr>
                        <a:buFont typeface="Wingdings" pitchFamily="2" charset="2"/>
                        <a:defRPr sz="2100">
                          <a:solidFill>
                            <a:schemeClr val="tx1"/>
                          </a:solidFill>
                          <a:latin typeface="Arial" charset="0"/>
                        </a:defRPr>
                      </a:lvl5pPr>
                      <a:lvl6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6pPr>
                      <a:lvl7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7pPr>
                      <a:lvl8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8pPr>
                      <a:lvl9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9pPr>
                    </a:lstStyle>
                    <a:p>
                      <a:pPr marL="277813" marR="0" lvl="0" indent="-277813" algn="ctr" defTabSz="914400" rtl="0" eaLnBrk="1" fontAlgn="base" latinLnBrk="0" hangingPunct="1">
                        <a:lnSpc>
                          <a:spcPct val="90000"/>
                        </a:lnSpc>
                        <a:spcBef>
                          <a:spcPct val="0"/>
                        </a:spcBef>
                        <a:spcAft>
                          <a:spcPct val="0"/>
                        </a:spcAft>
                        <a:buClrTx/>
                        <a:buSzTx/>
                        <a:buFontTx/>
                        <a:buNone/>
                        <a:tabLst/>
                      </a:pPr>
                      <a:r>
                        <a:rPr kumimoji="0" lang="en-US" altLang="en-US" sz="1500" b="1" i="0" u="none" strike="noStrike" cap="none" normalizeH="0" baseline="0" smtClean="0">
                          <a:ln>
                            <a:noFill/>
                          </a:ln>
                          <a:solidFill>
                            <a:schemeClr val="tx1"/>
                          </a:solidFill>
                          <a:effectLst/>
                          <a:latin typeface="Arial" charset="0"/>
                        </a:rPr>
                        <a:t>215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277813" indent="-277813">
                        <a:lnSpc>
                          <a:spcPct val="90000"/>
                        </a:lnSpc>
                        <a:spcAft>
                          <a:spcPct val="30000"/>
                        </a:spcAft>
                        <a:buClr>
                          <a:srgbClr val="006699"/>
                        </a:buClr>
                        <a:buFont typeface="Wingdings" pitchFamily="2" charset="2"/>
                        <a:defRPr sz="2100" b="1">
                          <a:solidFill>
                            <a:schemeClr val="tx1"/>
                          </a:solidFill>
                          <a:latin typeface="Arial" charset="0"/>
                        </a:defRPr>
                      </a:lvl1pPr>
                      <a:lvl2pPr>
                        <a:lnSpc>
                          <a:spcPct val="90000"/>
                        </a:lnSpc>
                        <a:spcAft>
                          <a:spcPct val="30000"/>
                        </a:spcAft>
                        <a:buClr>
                          <a:srgbClr val="006699"/>
                        </a:buClr>
                        <a:buFont typeface="Wingdings" pitchFamily="2" charset="2"/>
                        <a:defRPr sz="2100">
                          <a:solidFill>
                            <a:schemeClr val="tx1"/>
                          </a:solidFill>
                          <a:latin typeface="Arial" charset="0"/>
                        </a:defRPr>
                      </a:lvl2pPr>
                      <a:lvl3pPr>
                        <a:lnSpc>
                          <a:spcPct val="90000"/>
                        </a:lnSpc>
                        <a:spcAft>
                          <a:spcPct val="30000"/>
                        </a:spcAft>
                        <a:buClr>
                          <a:srgbClr val="006699"/>
                        </a:buClr>
                        <a:buFont typeface="Wingdings" pitchFamily="2" charset="2"/>
                        <a:defRPr sz="2100">
                          <a:solidFill>
                            <a:schemeClr val="tx1"/>
                          </a:solidFill>
                          <a:latin typeface="Arial" charset="0"/>
                        </a:defRPr>
                      </a:lvl3pPr>
                      <a:lvl4pPr>
                        <a:lnSpc>
                          <a:spcPct val="90000"/>
                        </a:lnSpc>
                        <a:spcAft>
                          <a:spcPct val="30000"/>
                        </a:spcAft>
                        <a:buClr>
                          <a:srgbClr val="006699"/>
                        </a:buClr>
                        <a:buFont typeface="Wingdings" pitchFamily="2" charset="2"/>
                        <a:defRPr sz="2100">
                          <a:solidFill>
                            <a:schemeClr val="tx1"/>
                          </a:solidFill>
                          <a:latin typeface="Arial" charset="0"/>
                        </a:defRPr>
                      </a:lvl4pPr>
                      <a:lvl5pPr>
                        <a:lnSpc>
                          <a:spcPct val="90000"/>
                        </a:lnSpc>
                        <a:spcAft>
                          <a:spcPct val="30000"/>
                        </a:spcAft>
                        <a:buClr>
                          <a:srgbClr val="006699"/>
                        </a:buClr>
                        <a:buFont typeface="Wingdings" pitchFamily="2" charset="2"/>
                        <a:defRPr sz="2100">
                          <a:solidFill>
                            <a:schemeClr val="tx1"/>
                          </a:solidFill>
                          <a:latin typeface="Arial" charset="0"/>
                        </a:defRPr>
                      </a:lvl5pPr>
                      <a:lvl6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6pPr>
                      <a:lvl7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7pPr>
                      <a:lvl8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8pPr>
                      <a:lvl9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9pPr>
                    </a:lstStyle>
                    <a:p>
                      <a:pPr marL="277813" marR="0" lvl="0" indent="-277813" algn="ctr" defTabSz="914400" rtl="0" eaLnBrk="1" fontAlgn="base" latinLnBrk="0" hangingPunct="1">
                        <a:lnSpc>
                          <a:spcPct val="90000"/>
                        </a:lnSpc>
                        <a:spcBef>
                          <a:spcPct val="0"/>
                        </a:spcBef>
                        <a:spcAft>
                          <a:spcPct val="0"/>
                        </a:spcAft>
                        <a:buClrTx/>
                        <a:buSzTx/>
                        <a:buFontTx/>
                        <a:buNone/>
                        <a:tabLst/>
                      </a:pPr>
                      <a:r>
                        <a:rPr kumimoji="0" lang="en-US" altLang="en-US" sz="1500" b="1" i="0" u="none" strike="noStrike" cap="none" normalizeH="0" baseline="0" smtClean="0">
                          <a:ln>
                            <a:noFill/>
                          </a:ln>
                          <a:solidFill>
                            <a:schemeClr val="tx1"/>
                          </a:solidFill>
                          <a:effectLst/>
                          <a:latin typeface="Arial" charset="0"/>
                        </a:rPr>
                        <a:t>736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8544035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F9E1EFB0-94E3-4B16-BDA0-3593ECFABA19}" type="slidenum">
              <a:rPr lang="en-US" altLang="en-US">
                <a:solidFill>
                  <a:srgbClr val="000000"/>
                </a:solidFill>
              </a:rPr>
              <a:pPr/>
              <a:t>6</a:t>
            </a:fld>
            <a:endParaRPr lang="en-US" altLang="en-US">
              <a:solidFill>
                <a:srgbClr val="000000"/>
              </a:solidFill>
            </a:endParaRPr>
          </a:p>
        </p:txBody>
      </p:sp>
      <p:sp>
        <p:nvSpPr>
          <p:cNvPr id="143362" name="Rectangle 2"/>
          <p:cNvSpPr>
            <a:spLocks noGrp="1" noChangeArrowheads="1"/>
          </p:cNvSpPr>
          <p:nvPr>
            <p:ph type="title"/>
          </p:nvPr>
        </p:nvSpPr>
        <p:spPr/>
        <p:txBody>
          <a:bodyPr/>
          <a:lstStyle/>
          <a:p>
            <a:r>
              <a:rPr lang="en-US" altLang="en-US"/>
              <a:t>Full Scale Mission: Telescope</a:t>
            </a:r>
          </a:p>
        </p:txBody>
      </p:sp>
      <p:sp>
        <p:nvSpPr>
          <p:cNvPr id="143363" name="Rectangle 3"/>
          <p:cNvSpPr>
            <a:spLocks noGrp="1" noChangeArrowheads="1"/>
          </p:cNvSpPr>
          <p:nvPr>
            <p:ph type="body" idx="1"/>
          </p:nvPr>
        </p:nvSpPr>
        <p:spPr/>
        <p:txBody>
          <a:bodyPr/>
          <a:lstStyle/>
          <a:p>
            <a:r>
              <a:rPr lang="en-US" altLang="en-US"/>
              <a:t>Baseline mission</a:t>
            </a:r>
          </a:p>
          <a:p>
            <a:pPr lvl="1"/>
            <a:r>
              <a:rPr lang="en-US" altLang="en-US"/>
              <a:t>Dedicated NWO telescope</a:t>
            </a:r>
          </a:p>
          <a:p>
            <a:pPr lvl="2"/>
            <a:r>
              <a:rPr lang="en-US" altLang="en-US"/>
              <a:t>No special optics on telescope</a:t>
            </a:r>
          </a:p>
          <a:p>
            <a:pPr lvl="2"/>
            <a:r>
              <a:rPr lang="en-US" altLang="en-US"/>
              <a:t>50% planet hunting duty cycle, 50% general astrophysics</a:t>
            </a:r>
          </a:p>
          <a:p>
            <a:pPr lvl="2"/>
            <a:r>
              <a:rPr lang="en-US" altLang="en-US"/>
              <a:t>A Hubble replacement: 4 to 4.5 meter class telescope</a:t>
            </a:r>
          </a:p>
          <a:p>
            <a:pPr lvl="3"/>
            <a:r>
              <a:rPr lang="en-US" altLang="en-US"/>
              <a:t>Fits inside currently available fairing without deployment</a:t>
            </a:r>
          </a:p>
          <a:p>
            <a:pPr lvl="2"/>
            <a:r>
              <a:rPr lang="en-US" altLang="en-US"/>
              <a:t>Covers from UV to near-IR, representing the most essential space telescope</a:t>
            </a:r>
          </a:p>
        </p:txBody>
      </p:sp>
    </p:spTree>
    <p:extLst>
      <p:ext uri="{BB962C8B-B14F-4D97-AF65-F5344CB8AC3E}">
        <p14:creationId xmlns:p14="http://schemas.microsoft.com/office/powerpoint/2010/main" val="30767168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p:cNvSpPr>
            <a:spLocks noGrp="1"/>
          </p:cNvSpPr>
          <p:nvPr>
            <p:ph type="sldNum" sz="quarter" idx="10"/>
          </p:nvPr>
        </p:nvSpPr>
        <p:spPr/>
        <p:txBody>
          <a:bodyPr/>
          <a:lstStyle/>
          <a:p>
            <a:fld id="{FC2AC223-E0AF-4D94-9D1C-FC2820261D9D}" type="slidenum">
              <a:rPr lang="en-US" altLang="en-US">
                <a:solidFill>
                  <a:srgbClr val="000000"/>
                </a:solidFill>
              </a:rPr>
              <a:pPr/>
              <a:t>7</a:t>
            </a:fld>
            <a:endParaRPr lang="en-US" altLang="en-US">
              <a:solidFill>
                <a:srgbClr val="000000"/>
              </a:solidFill>
            </a:endParaRPr>
          </a:p>
        </p:txBody>
      </p:sp>
      <p:sp>
        <p:nvSpPr>
          <p:cNvPr id="3074" name="Rectangle 2"/>
          <p:cNvSpPr>
            <a:spLocks noGrp="1" noChangeArrowheads="1"/>
          </p:cNvSpPr>
          <p:nvPr>
            <p:ph type="title"/>
          </p:nvPr>
        </p:nvSpPr>
        <p:spPr/>
        <p:txBody>
          <a:bodyPr/>
          <a:lstStyle/>
          <a:p>
            <a:r>
              <a:rPr lang="en-US" altLang="en-US"/>
              <a:t>Full Scale NWO Mission Realization</a:t>
            </a:r>
          </a:p>
        </p:txBody>
      </p:sp>
      <p:grpSp>
        <p:nvGrpSpPr>
          <p:cNvPr id="3083" name="Group 11"/>
          <p:cNvGrpSpPr>
            <a:grpSpLocks/>
          </p:cNvGrpSpPr>
          <p:nvPr/>
        </p:nvGrpSpPr>
        <p:grpSpPr bwMode="auto">
          <a:xfrm>
            <a:off x="866775" y="952500"/>
            <a:ext cx="7515225" cy="5529263"/>
            <a:chOff x="96" y="60"/>
            <a:chExt cx="5616" cy="4212"/>
          </a:xfrm>
        </p:grpSpPr>
        <p:pic>
          <p:nvPicPr>
            <p:cNvPr id="3080" name="Picture 8" descr="two_occul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 y="60"/>
              <a:ext cx="5616" cy="4212"/>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039770">
              <a:off x="2257" y="1489"/>
              <a:ext cx="672" cy="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8482035">
              <a:off x="2366" y="3018"/>
              <a:ext cx="1104" cy="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6494403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4"/>
          <p:cNvSpPr>
            <a:spLocks noGrp="1"/>
          </p:cNvSpPr>
          <p:nvPr>
            <p:ph type="sldNum" sz="quarter" idx="10"/>
          </p:nvPr>
        </p:nvSpPr>
        <p:spPr/>
        <p:txBody>
          <a:bodyPr/>
          <a:lstStyle/>
          <a:p>
            <a:fld id="{8EB42538-15EE-42D8-8403-8D4406F513D3}" type="slidenum">
              <a:rPr lang="en-US" altLang="en-US">
                <a:solidFill>
                  <a:srgbClr val="000000"/>
                </a:solidFill>
              </a:rPr>
              <a:pPr/>
              <a:t>8</a:t>
            </a:fld>
            <a:endParaRPr lang="en-US" altLang="en-US">
              <a:solidFill>
                <a:srgbClr val="000000"/>
              </a:solidFill>
            </a:endParaRPr>
          </a:p>
        </p:txBody>
      </p:sp>
      <p:sp>
        <p:nvSpPr>
          <p:cNvPr id="192514" name="Rectangle 2"/>
          <p:cNvSpPr>
            <a:spLocks noGrp="1" noChangeArrowheads="1"/>
          </p:cNvSpPr>
          <p:nvPr>
            <p:ph type="title"/>
          </p:nvPr>
        </p:nvSpPr>
        <p:spPr/>
        <p:txBody>
          <a:bodyPr/>
          <a:lstStyle/>
          <a:p>
            <a:r>
              <a:rPr lang="en-US" altLang="en-US"/>
              <a:t>Flowdown of Operation Time</a:t>
            </a:r>
          </a:p>
        </p:txBody>
      </p:sp>
      <p:sp>
        <p:nvSpPr>
          <p:cNvPr id="192515" name="Rectangle 3"/>
          <p:cNvSpPr>
            <a:spLocks noGrp="1" noChangeArrowheads="1"/>
          </p:cNvSpPr>
          <p:nvPr>
            <p:ph type="body" sz="half" idx="1"/>
          </p:nvPr>
        </p:nvSpPr>
        <p:spPr>
          <a:xfrm>
            <a:off x="796925" y="1089025"/>
            <a:ext cx="3956050" cy="5108575"/>
          </a:xfrm>
        </p:spPr>
        <p:txBody>
          <a:bodyPr/>
          <a:lstStyle/>
          <a:p>
            <a:pPr algn="ctr">
              <a:buFont typeface="Wingdings" pitchFamily="2" charset="2"/>
              <a:buNone/>
            </a:pPr>
            <a:r>
              <a:rPr lang="en-US" altLang="en-US" sz="1700" dirty="0"/>
              <a:t>Small Detection </a:t>
            </a:r>
            <a:r>
              <a:rPr lang="en-US" altLang="en-US" sz="1700" dirty="0" err="1" smtClean="0"/>
              <a:t>Occulter</a:t>
            </a:r>
            <a:r>
              <a:rPr lang="en-US" altLang="en-US" sz="1700" dirty="0" smtClean="0"/>
              <a:t> (40m)</a:t>
            </a:r>
            <a:endParaRPr lang="en-US" altLang="en-US" sz="1700" dirty="0"/>
          </a:p>
          <a:p>
            <a:endParaRPr lang="en-US" altLang="en-US" sz="1700" dirty="0"/>
          </a:p>
          <a:p>
            <a:r>
              <a:rPr lang="en-US" altLang="en-US" sz="1500" dirty="0"/>
              <a:t>132 TPF core targets, 2 visits each for detection = </a:t>
            </a:r>
            <a:r>
              <a:rPr lang="en-US" altLang="en-US" sz="1500" dirty="0">
                <a:solidFill>
                  <a:schemeClr val="accent2"/>
                </a:solidFill>
              </a:rPr>
              <a:t>264 </a:t>
            </a:r>
            <a:r>
              <a:rPr lang="en-US" altLang="en-US" sz="1500" dirty="0" err="1">
                <a:solidFill>
                  <a:schemeClr val="accent2"/>
                </a:solidFill>
              </a:rPr>
              <a:t>pointings</a:t>
            </a:r>
            <a:endParaRPr lang="en-US" altLang="en-US" sz="1500" dirty="0">
              <a:solidFill>
                <a:schemeClr val="accent2"/>
              </a:solidFill>
            </a:endParaRPr>
          </a:p>
          <a:p>
            <a:r>
              <a:rPr lang="en-US" altLang="en-US" sz="1500" dirty="0"/>
              <a:t>5 year minimum mission duration = 53 </a:t>
            </a:r>
            <a:r>
              <a:rPr lang="en-US" altLang="en-US" sz="1500" dirty="0" err="1"/>
              <a:t>pointings</a:t>
            </a:r>
            <a:r>
              <a:rPr lang="en-US" altLang="en-US" sz="1500" dirty="0"/>
              <a:t>/year</a:t>
            </a:r>
          </a:p>
          <a:p>
            <a:r>
              <a:rPr lang="en-US" altLang="en-US" sz="1500" dirty="0"/>
              <a:t>Average separation of targets = 25 degrees</a:t>
            </a:r>
          </a:p>
          <a:p>
            <a:r>
              <a:rPr lang="en-US" altLang="en-US" sz="1500" dirty="0"/>
              <a:t>Duty cycle for planet detection ~ 1 pointing per week</a:t>
            </a:r>
          </a:p>
          <a:p>
            <a:r>
              <a:rPr lang="en-US" altLang="en-US" sz="1500" dirty="0"/>
              <a:t>Saving fuel by </a:t>
            </a:r>
            <a:r>
              <a:rPr lang="en-US" altLang="en-US" sz="1500" dirty="0">
                <a:solidFill>
                  <a:schemeClr val="accent2"/>
                </a:solidFill>
              </a:rPr>
              <a:t>slewing for 5 days</a:t>
            </a:r>
            <a:r>
              <a:rPr lang="en-US" altLang="en-US" sz="1500" dirty="0"/>
              <a:t> </a:t>
            </a:r>
          </a:p>
          <a:p>
            <a:pPr lvl="1"/>
            <a:r>
              <a:rPr lang="en-US" altLang="en-US" sz="1600" dirty="0"/>
              <a:t>1 day alignment and observation</a:t>
            </a:r>
          </a:p>
          <a:p>
            <a:pPr lvl="1"/>
            <a:r>
              <a:rPr lang="en-US" altLang="en-US" sz="1600" dirty="0"/>
              <a:t>duty cycle of 6 days</a:t>
            </a:r>
          </a:p>
          <a:p>
            <a:r>
              <a:rPr lang="en-US" altLang="en-US" sz="1500" dirty="0">
                <a:solidFill>
                  <a:schemeClr val="accent2"/>
                </a:solidFill>
              </a:rPr>
              <a:t>Total # of </a:t>
            </a:r>
            <a:r>
              <a:rPr lang="en-US" altLang="en-US" sz="1500" dirty="0" err="1">
                <a:solidFill>
                  <a:schemeClr val="accent2"/>
                </a:solidFill>
              </a:rPr>
              <a:t>pointings</a:t>
            </a:r>
            <a:r>
              <a:rPr lang="en-US" altLang="en-US" sz="1500" dirty="0">
                <a:solidFill>
                  <a:schemeClr val="accent2"/>
                </a:solidFill>
              </a:rPr>
              <a:t> in 5 years = 304</a:t>
            </a:r>
          </a:p>
          <a:p>
            <a:pPr lvl="1"/>
            <a:r>
              <a:rPr lang="en-US" altLang="en-US" sz="1600" dirty="0"/>
              <a:t>Contingency: 40 (15%) </a:t>
            </a:r>
            <a:r>
              <a:rPr lang="en-US" altLang="en-US" sz="1600" dirty="0" err="1"/>
              <a:t>pointings</a:t>
            </a:r>
            <a:endParaRPr lang="en-US" altLang="en-US" sz="1600" dirty="0"/>
          </a:p>
        </p:txBody>
      </p:sp>
      <p:sp>
        <p:nvSpPr>
          <p:cNvPr id="192516" name="Rectangle 4"/>
          <p:cNvSpPr>
            <a:spLocks noGrp="1" noChangeArrowheads="1"/>
          </p:cNvSpPr>
          <p:nvPr>
            <p:ph type="body" sz="half" idx="2"/>
          </p:nvPr>
        </p:nvSpPr>
        <p:spPr>
          <a:xfrm>
            <a:off x="5049838" y="1089025"/>
            <a:ext cx="3956050" cy="5108575"/>
          </a:xfrm>
        </p:spPr>
        <p:txBody>
          <a:bodyPr/>
          <a:lstStyle/>
          <a:p>
            <a:pPr>
              <a:buFont typeface="Wingdings" pitchFamily="2" charset="2"/>
              <a:buNone/>
            </a:pPr>
            <a:r>
              <a:rPr lang="en-US" altLang="en-US" sz="2100" dirty="0"/>
              <a:t>  </a:t>
            </a:r>
            <a:r>
              <a:rPr lang="en-US" altLang="en-US" sz="2100" dirty="0" smtClean="0"/>
              <a:t> </a:t>
            </a:r>
            <a:r>
              <a:rPr lang="en-US" altLang="en-US" sz="1700" dirty="0"/>
              <a:t>Large Deep-Look </a:t>
            </a:r>
            <a:r>
              <a:rPr lang="en-US" altLang="en-US" sz="1700" dirty="0" err="1" smtClean="0"/>
              <a:t>Occulter</a:t>
            </a:r>
            <a:r>
              <a:rPr lang="en-US" altLang="en-US" sz="1700" dirty="0" smtClean="0"/>
              <a:t> (80m)</a:t>
            </a:r>
            <a:endParaRPr lang="en-US" altLang="en-US" sz="1700" dirty="0"/>
          </a:p>
          <a:p>
            <a:endParaRPr lang="en-US" altLang="en-US" sz="1700" dirty="0"/>
          </a:p>
          <a:p>
            <a:r>
              <a:rPr lang="en-US" altLang="en-US" sz="1500" dirty="0"/>
              <a:t>20 targets, 4 deep look visits for “characterization” = </a:t>
            </a:r>
            <a:r>
              <a:rPr lang="en-US" altLang="en-US" sz="1500" dirty="0">
                <a:solidFill>
                  <a:schemeClr val="accent2"/>
                </a:solidFill>
              </a:rPr>
              <a:t>80 </a:t>
            </a:r>
            <a:r>
              <a:rPr lang="en-US" altLang="en-US" sz="1500" dirty="0" err="1">
                <a:solidFill>
                  <a:schemeClr val="accent2"/>
                </a:solidFill>
              </a:rPr>
              <a:t>pointings</a:t>
            </a:r>
            <a:endParaRPr lang="en-US" altLang="en-US" sz="1500" dirty="0">
              <a:solidFill>
                <a:schemeClr val="accent2"/>
              </a:solidFill>
            </a:endParaRPr>
          </a:p>
          <a:p>
            <a:r>
              <a:rPr lang="en-US" altLang="en-US" sz="1500" dirty="0"/>
              <a:t>5 year minimum mission duration = 27 pointing/year</a:t>
            </a:r>
          </a:p>
          <a:p>
            <a:r>
              <a:rPr lang="en-US" altLang="en-US" sz="1500" dirty="0"/>
              <a:t>Average separation of targets = 25 degrees</a:t>
            </a:r>
          </a:p>
          <a:p>
            <a:r>
              <a:rPr lang="en-US" altLang="en-US" sz="1500" dirty="0"/>
              <a:t>Duty cycle for planet detection ~ 1 pointing per 2 weeks</a:t>
            </a:r>
          </a:p>
          <a:p>
            <a:r>
              <a:rPr lang="en-US" altLang="en-US" sz="1500" dirty="0"/>
              <a:t>Saving fuel by </a:t>
            </a:r>
            <a:r>
              <a:rPr lang="en-US" altLang="en-US" sz="1500" dirty="0">
                <a:solidFill>
                  <a:schemeClr val="accent2"/>
                </a:solidFill>
              </a:rPr>
              <a:t>slewing for 12 days</a:t>
            </a:r>
            <a:r>
              <a:rPr lang="en-US" altLang="en-US" sz="1500" dirty="0"/>
              <a:t>  </a:t>
            </a:r>
          </a:p>
          <a:p>
            <a:pPr lvl="1"/>
            <a:r>
              <a:rPr lang="en-US" altLang="en-US" sz="1600" dirty="0"/>
              <a:t>5 day alignment and observation</a:t>
            </a:r>
          </a:p>
          <a:p>
            <a:pPr lvl="1"/>
            <a:r>
              <a:rPr lang="en-US" altLang="en-US" sz="1600" dirty="0"/>
              <a:t>duty cycle of 17 days</a:t>
            </a:r>
          </a:p>
          <a:p>
            <a:r>
              <a:rPr lang="en-US" altLang="en-US" sz="1500" dirty="0">
                <a:solidFill>
                  <a:schemeClr val="accent2"/>
                </a:solidFill>
              </a:rPr>
              <a:t>Total # of </a:t>
            </a:r>
            <a:r>
              <a:rPr lang="en-US" altLang="en-US" sz="1500" dirty="0" err="1">
                <a:solidFill>
                  <a:schemeClr val="accent2"/>
                </a:solidFill>
              </a:rPr>
              <a:t>pointings</a:t>
            </a:r>
            <a:r>
              <a:rPr lang="en-US" altLang="en-US" sz="1500" dirty="0">
                <a:solidFill>
                  <a:schemeClr val="accent2"/>
                </a:solidFill>
              </a:rPr>
              <a:t> in 5 years = 107</a:t>
            </a:r>
            <a:endParaRPr lang="en-US" altLang="en-US" sz="1500" dirty="0"/>
          </a:p>
          <a:p>
            <a:pPr lvl="1"/>
            <a:r>
              <a:rPr lang="en-US" altLang="en-US" sz="1600" dirty="0"/>
              <a:t>Contingency: 27 (34%) </a:t>
            </a:r>
            <a:r>
              <a:rPr lang="en-US" altLang="en-US" sz="1600" dirty="0" err="1"/>
              <a:t>pointings</a:t>
            </a:r>
            <a:endParaRPr lang="en-US" altLang="en-US" sz="1600" dirty="0"/>
          </a:p>
        </p:txBody>
      </p:sp>
      <p:sp>
        <p:nvSpPr>
          <p:cNvPr id="192517" name="Text Box 5"/>
          <p:cNvSpPr txBox="1">
            <a:spLocks noChangeArrowheads="1"/>
          </p:cNvSpPr>
          <p:nvPr/>
        </p:nvSpPr>
        <p:spPr bwMode="auto">
          <a:xfrm>
            <a:off x="1049338" y="5865813"/>
            <a:ext cx="7791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b="1" smtClean="0">
                <a:solidFill>
                  <a:srgbClr val="FF0000"/>
                </a:solidFill>
                <a:latin typeface="Arial" charset="0"/>
                <a:cs typeface="+mn-cs"/>
              </a:rPr>
              <a:t>Long slew time a necessity due to large occulter-telescope separation</a:t>
            </a:r>
          </a:p>
        </p:txBody>
      </p:sp>
      <p:sp>
        <p:nvSpPr>
          <p:cNvPr id="192518" name="Rectangle 6"/>
          <p:cNvSpPr>
            <a:spLocks noChangeArrowheads="1"/>
          </p:cNvSpPr>
          <p:nvPr/>
        </p:nvSpPr>
        <p:spPr bwMode="auto">
          <a:xfrm>
            <a:off x="795338" y="1060450"/>
            <a:ext cx="3911600" cy="4616450"/>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Times New Roman" pitchFamily="18" charset="0"/>
              <a:cs typeface="+mn-cs"/>
            </a:endParaRPr>
          </a:p>
        </p:txBody>
      </p:sp>
      <p:sp>
        <p:nvSpPr>
          <p:cNvPr id="192519" name="Rectangle 7"/>
          <p:cNvSpPr>
            <a:spLocks noChangeArrowheads="1"/>
          </p:cNvSpPr>
          <p:nvPr/>
        </p:nvSpPr>
        <p:spPr bwMode="auto">
          <a:xfrm>
            <a:off x="4927600" y="1049338"/>
            <a:ext cx="4032250" cy="4616450"/>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mtClean="0">
              <a:solidFill>
                <a:srgbClr val="000000"/>
              </a:solidFill>
              <a:latin typeface="Times New Roman" pitchFamily="18" charset="0"/>
              <a:cs typeface="+mn-cs"/>
            </a:endParaRPr>
          </a:p>
        </p:txBody>
      </p:sp>
    </p:spTree>
    <p:extLst>
      <p:ext uri="{BB962C8B-B14F-4D97-AF65-F5344CB8AC3E}">
        <p14:creationId xmlns:p14="http://schemas.microsoft.com/office/powerpoint/2010/main" val="33705682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Slide Number Placeholder 3"/>
          <p:cNvSpPr>
            <a:spLocks noGrp="1"/>
          </p:cNvSpPr>
          <p:nvPr>
            <p:ph type="sldNum" sz="quarter" idx="10"/>
          </p:nvPr>
        </p:nvSpPr>
        <p:spPr/>
        <p:txBody>
          <a:bodyPr/>
          <a:lstStyle/>
          <a:p>
            <a:fld id="{0AE8276A-0CF6-406C-A515-7FB33B3A33FD}" type="slidenum">
              <a:rPr lang="en-US" altLang="en-US">
                <a:solidFill>
                  <a:srgbClr val="000000"/>
                </a:solidFill>
              </a:rPr>
              <a:pPr/>
              <a:t>9</a:t>
            </a:fld>
            <a:endParaRPr lang="en-US" altLang="en-US">
              <a:solidFill>
                <a:srgbClr val="000000"/>
              </a:solidFill>
            </a:endParaRPr>
          </a:p>
        </p:txBody>
      </p:sp>
      <p:sp>
        <p:nvSpPr>
          <p:cNvPr id="142338" name="Rectangle 2"/>
          <p:cNvSpPr>
            <a:spLocks noGrp="1" noChangeArrowheads="1"/>
          </p:cNvSpPr>
          <p:nvPr>
            <p:ph type="title"/>
          </p:nvPr>
        </p:nvSpPr>
        <p:spPr/>
        <p:txBody>
          <a:bodyPr/>
          <a:lstStyle/>
          <a:p>
            <a:r>
              <a:rPr lang="en-US" altLang="en-US"/>
              <a:t>Full Scale Mission Parameters</a:t>
            </a:r>
          </a:p>
        </p:txBody>
      </p:sp>
      <p:graphicFrame>
        <p:nvGraphicFramePr>
          <p:cNvPr id="142388" name="Group 52"/>
          <p:cNvGraphicFramePr>
            <a:graphicFrameLocks noGrp="1"/>
          </p:cNvGraphicFramePr>
          <p:nvPr>
            <p:extLst>
              <p:ext uri="{D42A27DB-BD31-4B8C-83A1-F6EECF244321}">
                <p14:modId xmlns:p14="http://schemas.microsoft.com/office/powerpoint/2010/main" val="3870713619"/>
              </p:ext>
            </p:extLst>
          </p:nvPr>
        </p:nvGraphicFramePr>
        <p:xfrm>
          <a:off x="1225550" y="1158240"/>
          <a:ext cx="7545070" cy="1655128"/>
        </p:xfrm>
        <a:graphic>
          <a:graphicData uri="http://schemas.openxmlformats.org/drawingml/2006/table">
            <a:tbl>
              <a:tblPr/>
              <a:tblGrid>
                <a:gridCol w="2862040"/>
                <a:gridCol w="804450"/>
                <a:gridCol w="1859280"/>
                <a:gridCol w="2019300"/>
              </a:tblGrid>
              <a:tr h="259080">
                <a:tc>
                  <a:txBody>
                    <a:bodyPr/>
                    <a:lstStyle>
                      <a:lvl1pPr marL="277813" indent="-277813">
                        <a:lnSpc>
                          <a:spcPct val="90000"/>
                        </a:lnSpc>
                        <a:spcAft>
                          <a:spcPct val="30000"/>
                        </a:spcAft>
                        <a:buClr>
                          <a:srgbClr val="006699"/>
                        </a:buClr>
                        <a:buFont typeface="Wingdings" pitchFamily="2" charset="2"/>
                        <a:defRPr sz="2100" b="1">
                          <a:solidFill>
                            <a:schemeClr val="tx1"/>
                          </a:solidFill>
                          <a:latin typeface="Arial" charset="0"/>
                        </a:defRPr>
                      </a:lvl1pPr>
                      <a:lvl2pPr>
                        <a:lnSpc>
                          <a:spcPct val="90000"/>
                        </a:lnSpc>
                        <a:spcAft>
                          <a:spcPct val="30000"/>
                        </a:spcAft>
                        <a:buClr>
                          <a:srgbClr val="006699"/>
                        </a:buClr>
                        <a:buFont typeface="Wingdings" pitchFamily="2" charset="2"/>
                        <a:defRPr sz="2100">
                          <a:solidFill>
                            <a:schemeClr val="tx1"/>
                          </a:solidFill>
                          <a:latin typeface="Arial" charset="0"/>
                        </a:defRPr>
                      </a:lvl2pPr>
                      <a:lvl3pPr>
                        <a:lnSpc>
                          <a:spcPct val="90000"/>
                        </a:lnSpc>
                        <a:spcAft>
                          <a:spcPct val="30000"/>
                        </a:spcAft>
                        <a:buClr>
                          <a:srgbClr val="006699"/>
                        </a:buClr>
                        <a:buFont typeface="Wingdings" pitchFamily="2" charset="2"/>
                        <a:defRPr sz="2100">
                          <a:solidFill>
                            <a:schemeClr val="tx1"/>
                          </a:solidFill>
                          <a:latin typeface="Arial" charset="0"/>
                        </a:defRPr>
                      </a:lvl3pPr>
                      <a:lvl4pPr>
                        <a:lnSpc>
                          <a:spcPct val="90000"/>
                        </a:lnSpc>
                        <a:spcAft>
                          <a:spcPct val="30000"/>
                        </a:spcAft>
                        <a:buClr>
                          <a:srgbClr val="006699"/>
                        </a:buClr>
                        <a:buFont typeface="Wingdings" pitchFamily="2" charset="2"/>
                        <a:defRPr sz="2100">
                          <a:solidFill>
                            <a:schemeClr val="tx1"/>
                          </a:solidFill>
                          <a:latin typeface="Arial" charset="0"/>
                        </a:defRPr>
                      </a:lvl4pPr>
                      <a:lvl5pPr>
                        <a:lnSpc>
                          <a:spcPct val="90000"/>
                        </a:lnSpc>
                        <a:spcAft>
                          <a:spcPct val="30000"/>
                        </a:spcAft>
                        <a:buClr>
                          <a:srgbClr val="006699"/>
                        </a:buClr>
                        <a:buFont typeface="Wingdings" pitchFamily="2" charset="2"/>
                        <a:defRPr sz="2100">
                          <a:solidFill>
                            <a:schemeClr val="tx1"/>
                          </a:solidFill>
                          <a:latin typeface="Arial" charset="0"/>
                        </a:defRPr>
                      </a:lvl5pPr>
                      <a:lvl6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6pPr>
                      <a:lvl7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7pPr>
                      <a:lvl8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8pPr>
                      <a:lvl9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9pPr>
                    </a:lstStyle>
                    <a:p>
                      <a:pPr marL="277813" marR="0" lvl="0" indent="-277813" algn="l" defTabSz="914400" rtl="0" eaLnBrk="1" fontAlgn="base" latinLnBrk="0" hangingPunct="1">
                        <a:lnSpc>
                          <a:spcPct val="90000"/>
                        </a:lnSpc>
                        <a:spcBef>
                          <a:spcPct val="0"/>
                        </a:spcBef>
                        <a:spcAft>
                          <a:spcPct val="0"/>
                        </a:spcAft>
                        <a:buClrTx/>
                        <a:buSzTx/>
                        <a:buFontTx/>
                        <a:buNone/>
                        <a:tabLst/>
                      </a:pPr>
                      <a:r>
                        <a:rPr kumimoji="0" lang="en-US" altLang="en-US" sz="1300" b="1" i="0" u="none" strike="noStrike" cap="none" normalizeH="0" baseline="0" dirty="0" err="1" smtClean="0">
                          <a:ln>
                            <a:noFill/>
                          </a:ln>
                          <a:solidFill>
                            <a:schemeClr val="tx1"/>
                          </a:solidFill>
                          <a:effectLst/>
                          <a:latin typeface="Arial" charset="0"/>
                          <a:cs typeface="Times New Roman" pitchFamily="18" charset="0"/>
                        </a:rPr>
                        <a:t>Occulter</a:t>
                      </a:r>
                      <a:r>
                        <a:rPr kumimoji="0" lang="en-US" altLang="en-US" sz="1300" b="1" i="0" u="none" strike="noStrike" cap="none" normalizeH="0" baseline="0" dirty="0" smtClean="0">
                          <a:ln>
                            <a:noFill/>
                          </a:ln>
                          <a:solidFill>
                            <a:schemeClr val="tx1"/>
                          </a:solidFill>
                          <a:effectLst/>
                          <a:latin typeface="Arial" charset="0"/>
                          <a:cs typeface="Times New Roman" pitchFamily="18" charset="0"/>
                        </a:rPr>
                        <a:t> Parameter</a:t>
                      </a:r>
                      <a:endParaRPr kumimoji="0" lang="en-US" altLang="en-US" sz="1300" b="1"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277813" indent="-277813">
                        <a:lnSpc>
                          <a:spcPct val="90000"/>
                        </a:lnSpc>
                        <a:spcAft>
                          <a:spcPct val="30000"/>
                        </a:spcAft>
                        <a:buClr>
                          <a:srgbClr val="006699"/>
                        </a:buClr>
                        <a:buFont typeface="Wingdings" pitchFamily="2" charset="2"/>
                        <a:defRPr sz="2100" b="1">
                          <a:solidFill>
                            <a:schemeClr val="tx1"/>
                          </a:solidFill>
                          <a:latin typeface="Arial" charset="0"/>
                        </a:defRPr>
                      </a:lvl1pPr>
                      <a:lvl2pPr>
                        <a:lnSpc>
                          <a:spcPct val="90000"/>
                        </a:lnSpc>
                        <a:spcAft>
                          <a:spcPct val="30000"/>
                        </a:spcAft>
                        <a:buClr>
                          <a:srgbClr val="006699"/>
                        </a:buClr>
                        <a:buFont typeface="Wingdings" pitchFamily="2" charset="2"/>
                        <a:defRPr sz="2100">
                          <a:solidFill>
                            <a:schemeClr val="tx1"/>
                          </a:solidFill>
                          <a:latin typeface="Arial" charset="0"/>
                        </a:defRPr>
                      </a:lvl2pPr>
                      <a:lvl3pPr>
                        <a:lnSpc>
                          <a:spcPct val="90000"/>
                        </a:lnSpc>
                        <a:spcAft>
                          <a:spcPct val="30000"/>
                        </a:spcAft>
                        <a:buClr>
                          <a:srgbClr val="006699"/>
                        </a:buClr>
                        <a:buFont typeface="Wingdings" pitchFamily="2" charset="2"/>
                        <a:defRPr sz="2100">
                          <a:solidFill>
                            <a:schemeClr val="tx1"/>
                          </a:solidFill>
                          <a:latin typeface="Arial" charset="0"/>
                        </a:defRPr>
                      </a:lvl3pPr>
                      <a:lvl4pPr>
                        <a:lnSpc>
                          <a:spcPct val="90000"/>
                        </a:lnSpc>
                        <a:spcAft>
                          <a:spcPct val="30000"/>
                        </a:spcAft>
                        <a:buClr>
                          <a:srgbClr val="006699"/>
                        </a:buClr>
                        <a:buFont typeface="Wingdings" pitchFamily="2" charset="2"/>
                        <a:defRPr sz="2100">
                          <a:solidFill>
                            <a:schemeClr val="tx1"/>
                          </a:solidFill>
                          <a:latin typeface="Arial" charset="0"/>
                        </a:defRPr>
                      </a:lvl4pPr>
                      <a:lvl5pPr>
                        <a:lnSpc>
                          <a:spcPct val="90000"/>
                        </a:lnSpc>
                        <a:spcAft>
                          <a:spcPct val="30000"/>
                        </a:spcAft>
                        <a:buClr>
                          <a:srgbClr val="006699"/>
                        </a:buClr>
                        <a:buFont typeface="Wingdings" pitchFamily="2" charset="2"/>
                        <a:defRPr sz="2100">
                          <a:solidFill>
                            <a:schemeClr val="tx1"/>
                          </a:solidFill>
                          <a:latin typeface="Arial" charset="0"/>
                        </a:defRPr>
                      </a:lvl5pPr>
                      <a:lvl6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6pPr>
                      <a:lvl7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7pPr>
                      <a:lvl8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8pPr>
                      <a:lvl9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9pPr>
                    </a:lstStyle>
                    <a:p>
                      <a:pPr marL="277813" marR="0" lvl="0" indent="-277813" algn="l" defTabSz="914400" rtl="0" eaLnBrk="1" fontAlgn="base" latinLnBrk="0" hangingPunct="1">
                        <a:lnSpc>
                          <a:spcPct val="90000"/>
                        </a:lnSpc>
                        <a:spcBef>
                          <a:spcPct val="0"/>
                        </a:spcBef>
                        <a:spcAft>
                          <a:spcPct val="0"/>
                        </a:spcAft>
                        <a:buClrTx/>
                        <a:buSzTx/>
                        <a:buFontTx/>
                        <a:buNone/>
                        <a:tabLst/>
                      </a:pPr>
                      <a:r>
                        <a:rPr kumimoji="0" lang="en-US" altLang="en-US" sz="1300" b="1" i="0" u="none" strike="noStrike" cap="none" normalizeH="0" baseline="0" smtClean="0">
                          <a:ln>
                            <a:noFill/>
                          </a:ln>
                          <a:solidFill>
                            <a:schemeClr val="tx1"/>
                          </a:solidFill>
                          <a:effectLst/>
                          <a:latin typeface="Arial" charset="0"/>
                        </a:rPr>
                        <a:t>Symbol</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277813" indent="-277813">
                        <a:lnSpc>
                          <a:spcPct val="90000"/>
                        </a:lnSpc>
                        <a:spcAft>
                          <a:spcPct val="30000"/>
                        </a:spcAft>
                        <a:buClr>
                          <a:srgbClr val="006699"/>
                        </a:buClr>
                        <a:buFont typeface="Wingdings" pitchFamily="2" charset="2"/>
                        <a:defRPr sz="2100" b="1">
                          <a:solidFill>
                            <a:schemeClr val="tx1"/>
                          </a:solidFill>
                          <a:latin typeface="Arial" charset="0"/>
                        </a:defRPr>
                      </a:lvl1pPr>
                      <a:lvl2pPr>
                        <a:lnSpc>
                          <a:spcPct val="90000"/>
                        </a:lnSpc>
                        <a:spcAft>
                          <a:spcPct val="30000"/>
                        </a:spcAft>
                        <a:buClr>
                          <a:srgbClr val="006699"/>
                        </a:buClr>
                        <a:buFont typeface="Wingdings" pitchFamily="2" charset="2"/>
                        <a:defRPr sz="2100">
                          <a:solidFill>
                            <a:schemeClr val="tx1"/>
                          </a:solidFill>
                          <a:latin typeface="Arial" charset="0"/>
                        </a:defRPr>
                      </a:lvl2pPr>
                      <a:lvl3pPr>
                        <a:lnSpc>
                          <a:spcPct val="90000"/>
                        </a:lnSpc>
                        <a:spcAft>
                          <a:spcPct val="30000"/>
                        </a:spcAft>
                        <a:buClr>
                          <a:srgbClr val="006699"/>
                        </a:buClr>
                        <a:buFont typeface="Wingdings" pitchFamily="2" charset="2"/>
                        <a:defRPr sz="2100">
                          <a:solidFill>
                            <a:schemeClr val="tx1"/>
                          </a:solidFill>
                          <a:latin typeface="Arial" charset="0"/>
                        </a:defRPr>
                      </a:lvl3pPr>
                      <a:lvl4pPr>
                        <a:lnSpc>
                          <a:spcPct val="90000"/>
                        </a:lnSpc>
                        <a:spcAft>
                          <a:spcPct val="30000"/>
                        </a:spcAft>
                        <a:buClr>
                          <a:srgbClr val="006699"/>
                        </a:buClr>
                        <a:buFont typeface="Wingdings" pitchFamily="2" charset="2"/>
                        <a:defRPr sz="2100">
                          <a:solidFill>
                            <a:schemeClr val="tx1"/>
                          </a:solidFill>
                          <a:latin typeface="Arial" charset="0"/>
                        </a:defRPr>
                      </a:lvl4pPr>
                      <a:lvl5pPr>
                        <a:lnSpc>
                          <a:spcPct val="90000"/>
                        </a:lnSpc>
                        <a:spcAft>
                          <a:spcPct val="30000"/>
                        </a:spcAft>
                        <a:buClr>
                          <a:srgbClr val="006699"/>
                        </a:buClr>
                        <a:buFont typeface="Wingdings" pitchFamily="2" charset="2"/>
                        <a:defRPr sz="2100">
                          <a:solidFill>
                            <a:schemeClr val="tx1"/>
                          </a:solidFill>
                          <a:latin typeface="Arial" charset="0"/>
                        </a:defRPr>
                      </a:lvl5pPr>
                      <a:lvl6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6pPr>
                      <a:lvl7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7pPr>
                      <a:lvl8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8pPr>
                      <a:lvl9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9pPr>
                    </a:lstStyle>
                    <a:p>
                      <a:pPr marL="277813" marR="0" lvl="0" indent="-277813" algn="l" defTabSz="914400" rtl="0" eaLnBrk="1" fontAlgn="base" latinLnBrk="0" hangingPunct="1">
                        <a:lnSpc>
                          <a:spcPct val="90000"/>
                        </a:lnSpc>
                        <a:spcBef>
                          <a:spcPct val="0"/>
                        </a:spcBef>
                        <a:spcAft>
                          <a:spcPct val="0"/>
                        </a:spcAft>
                        <a:buClrTx/>
                        <a:buSzTx/>
                        <a:buFontTx/>
                        <a:buNone/>
                        <a:tabLst/>
                      </a:pPr>
                      <a:r>
                        <a:rPr kumimoji="0" lang="en-US" altLang="en-US" sz="1300" b="1" i="0" u="none" strike="noStrike" cap="none" normalizeH="0" baseline="0" dirty="0" smtClean="0">
                          <a:ln>
                            <a:noFill/>
                          </a:ln>
                          <a:solidFill>
                            <a:schemeClr val="tx1"/>
                          </a:solidFill>
                          <a:effectLst/>
                          <a:latin typeface="Arial" charset="0"/>
                          <a:cs typeface="Times New Roman" pitchFamily="18" charset="0"/>
                        </a:rPr>
                        <a:t>Small </a:t>
                      </a:r>
                      <a:r>
                        <a:rPr kumimoji="0" lang="en-US" altLang="en-US" sz="1300" b="1" i="0" u="none" strike="noStrike" cap="none" normalizeH="0" baseline="0" dirty="0" err="1" smtClean="0">
                          <a:ln>
                            <a:noFill/>
                          </a:ln>
                          <a:solidFill>
                            <a:schemeClr val="tx1"/>
                          </a:solidFill>
                          <a:effectLst/>
                          <a:latin typeface="Arial" charset="0"/>
                          <a:cs typeface="Times New Roman" pitchFamily="18" charset="0"/>
                        </a:rPr>
                        <a:t>Occulter</a:t>
                      </a:r>
                      <a:r>
                        <a:rPr kumimoji="0" lang="en-US" altLang="en-US" sz="1300" b="1" i="0" u="none" strike="noStrike" cap="none" normalizeH="0" baseline="0" dirty="0" smtClean="0">
                          <a:ln>
                            <a:noFill/>
                          </a:ln>
                          <a:solidFill>
                            <a:schemeClr val="tx1"/>
                          </a:solidFill>
                          <a:effectLst/>
                          <a:latin typeface="Arial" charset="0"/>
                          <a:cs typeface="Times New Roman" pitchFamily="18" charset="0"/>
                        </a:rPr>
                        <a:t> (40m)</a:t>
                      </a:r>
                      <a:endParaRPr kumimoji="0" lang="en-US" altLang="en-US" sz="1300" b="1"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277813" indent="-277813">
                        <a:lnSpc>
                          <a:spcPct val="90000"/>
                        </a:lnSpc>
                        <a:spcAft>
                          <a:spcPct val="30000"/>
                        </a:spcAft>
                        <a:buClr>
                          <a:srgbClr val="006699"/>
                        </a:buClr>
                        <a:buFont typeface="Wingdings" pitchFamily="2" charset="2"/>
                        <a:defRPr sz="2100" b="1">
                          <a:solidFill>
                            <a:schemeClr val="tx1"/>
                          </a:solidFill>
                          <a:latin typeface="Arial" charset="0"/>
                        </a:defRPr>
                      </a:lvl1pPr>
                      <a:lvl2pPr>
                        <a:lnSpc>
                          <a:spcPct val="90000"/>
                        </a:lnSpc>
                        <a:spcAft>
                          <a:spcPct val="30000"/>
                        </a:spcAft>
                        <a:buClr>
                          <a:srgbClr val="006699"/>
                        </a:buClr>
                        <a:buFont typeface="Wingdings" pitchFamily="2" charset="2"/>
                        <a:defRPr sz="2100">
                          <a:solidFill>
                            <a:schemeClr val="tx1"/>
                          </a:solidFill>
                          <a:latin typeface="Arial" charset="0"/>
                        </a:defRPr>
                      </a:lvl2pPr>
                      <a:lvl3pPr>
                        <a:lnSpc>
                          <a:spcPct val="90000"/>
                        </a:lnSpc>
                        <a:spcAft>
                          <a:spcPct val="30000"/>
                        </a:spcAft>
                        <a:buClr>
                          <a:srgbClr val="006699"/>
                        </a:buClr>
                        <a:buFont typeface="Wingdings" pitchFamily="2" charset="2"/>
                        <a:defRPr sz="2100">
                          <a:solidFill>
                            <a:schemeClr val="tx1"/>
                          </a:solidFill>
                          <a:latin typeface="Arial" charset="0"/>
                        </a:defRPr>
                      </a:lvl3pPr>
                      <a:lvl4pPr>
                        <a:lnSpc>
                          <a:spcPct val="90000"/>
                        </a:lnSpc>
                        <a:spcAft>
                          <a:spcPct val="30000"/>
                        </a:spcAft>
                        <a:buClr>
                          <a:srgbClr val="006699"/>
                        </a:buClr>
                        <a:buFont typeface="Wingdings" pitchFamily="2" charset="2"/>
                        <a:defRPr sz="2100">
                          <a:solidFill>
                            <a:schemeClr val="tx1"/>
                          </a:solidFill>
                          <a:latin typeface="Arial" charset="0"/>
                        </a:defRPr>
                      </a:lvl4pPr>
                      <a:lvl5pPr>
                        <a:lnSpc>
                          <a:spcPct val="90000"/>
                        </a:lnSpc>
                        <a:spcAft>
                          <a:spcPct val="30000"/>
                        </a:spcAft>
                        <a:buClr>
                          <a:srgbClr val="006699"/>
                        </a:buClr>
                        <a:buFont typeface="Wingdings" pitchFamily="2" charset="2"/>
                        <a:defRPr sz="2100">
                          <a:solidFill>
                            <a:schemeClr val="tx1"/>
                          </a:solidFill>
                          <a:latin typeface="Arial" charset="0"/>
                        </a:defRPr>
                      </a:lvl5pPr>
                      <a:lvl6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6pPr>
                      <a:lvl7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7pPr>
                      <a:lvl8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8pPr>
                      <a:lvl9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9pPr>
                    </a:lstStyle>
                    <a:p>
                      <a:pPr marL="277813" marR="0" lvl="0" indent="-277813" algn="l" defTabSz="914400" rtl="0" eaLnBrk="1" fontAlgn="base" latinLnBrk="0" hangingPunct="1">
                        <a:lnSpc>
                          <a:spcPct val="90000"/>
                        </a:lnSpc>
                        <a:spcBef>
                          <a:spcPct val="0"/>
                        </a:spcBef>
                        <a:spcAft>
                          <a:spcPct val="0"/>
                        </a:spcAft>
                        <a:buClrTx/>
                        <a:buSzTx/>
                        <a:buFontTx/>
                        <a:buNone/>
                        <a:tabLst/>
                      </a:pPr>
                      <a:r>
                        <a:rPr kumimoji="0" lang="en-US" altLang="en-US" sz="1300" b="1" i="0" u="none" strike="noStrike" cap="none" normalizeH="0" baseline="0" dirty="0" smtClean="0">
                          <a:ln>
                            <a:noFill/>
                          </a:ln>
                          <a:solidFill>
                            <a:schemeClr val="tx1"/>
                          </a:solidFill>
                          <a:effectLst/>
                          <a:latin typeface="Arial" charset="0"/>
                          <a:cs typeface="Times New Roman" pitchFamily="18" charset="0"/>
                        </a:rPr>
                        <a:t>Large </a:t>
                      </a:r>
                      <a:r>
                        <a:rPr kumimoji="0" lang="en-US" altLang="en-US" sz="1300" b="1" i="0" u="none" strike="noStrike" cap="none" normalizeH="0" baseline="0" dirty="0" err="1" smtClean="0">
                          <a:ln>
                            <a:noFill/>
                          </a:ln>
                          <a:solidFill>
                            <a:schemeClr val="tx1"/>
                          </a:solidFill>
                          <a:effectLst/>
                          <a:latin typeface="Arial" charset="0"/>
                          <a:cs typeface="Times New Roman" pitchFamily="18" charset="0"/>
                        </a:rPr>
                        <a:t>Occulter</a:t>
                      </a:r>
                      <a:r>
                        <a:rPr kumimoji="0" lang="en-US" altLang="en-US" sz="1300" b="1" i="0" u="none" strike="noStrike" cap="none" normalizeH="0" baseline="0" dirty="0" smtClean="0">
                          <a:ln>
                            <a:noFill/>
                          </a:ln>
                          <a:solidFill>
                            <a:schemeClr val="tx1"/>
                          </a:solidFill>
                          <a:effectLst/>
                          <a:latin typeface="Arial" charset="0"/>
                          <a:cs typeface="Times New Roman" pitchFamily="18" charset="0"/>
                        </a:rPr>
                        <a:t> (80m)</a:t>
                      </a:r>
                      <a:endParaRPr kumimoji="0" lang="en-US" altLang="en-US" sz="1300" b="1"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6700">
                <a:tc>
                  <a:txBody>
                    <a:bodyPr/>
                    <a:lstStyle>
                      <a:lvl1pPr marL="277813" indent="-277813">
                        <a:lnSpc>
                          <a:spcPct val="90000"/>
                        </a:lnSpc>
                        <a:spcAft>
                          <a:spcPct val="30000"/>
                        </a:spcAft>
                        <a:buClr>
                          <a:srgbClr val="006699"/>
                        </a:buClr>
                        <a:buFont typeface="Wingdings" pitchFamily="2" charset="2"/>
                        <a:defRPr sz="2100" b="1">
                          <a:solidFill>
                            <a:schemeClr val="tx1"/>
                          </a:solidFill>
                          <a:latin typeface="Arial" charset="0"/>
                        </a:defRPr>
                      </a:lvl1pPr>
                      <a:lvl2pPr>
                        <a:lnSpc>
                          <a:spcPct val="90000"/>
                        </a:lnSpc>
                        <a:spcAft>
                          <a:spcPct val="30000"/>
                        </a:spcAft>
                        <a:buClr>
                          <a:srgbClr val="006699"/>
                        </a:buClr>
                        <a:buFont typeface="Wingdings" pitchFamily="2" charset="2"/>
                        <a:defRPr sz="2100">
                          <a:solidFill>
                            <a:schemeClr val="tx1"/>
                          </a:solidFill>
                          <a:latin typeface="Arial" charset="0"/>
                        </a:defRPr>
                      </a:lvl2pPr>
                      <a:lvl3pPr>
                        <a:lnSpc>
                          <a:spcPct val="90000"/>
                        </a:lnSpc>
                        <a:spcAft>
                          <a:spcPct val="30000"/>
                        </a:spcAft>
                        <a:buClr>
                          <a:srgbClr val="006699"/>
                        </a:buClr>
                        <a:buFont typeface="Wingdings" pitchFamily="2" charset="2"/>
                        <a:defRPr sz="2100">
                          <a:solidFill>
                            <a:schemeClr val="tx1"/>
                          </a:solidFill>
                          <a:latin typeface="Arial" charset="0"/>
                        </a:defRPr>
                      </a:lvl3pPr>
                      <a:lvl4pPr>
                        <a:lnSpc>
                          <a:spcPct val="90000"/>
                        </a:lnSpc>
                        <a:spcAft>
                          <a:spcPct val="30000"/>
                        </a:spcAft>
                        <a:buClr>
                          <a:srgbClr val="006699"/>
                        </a:buClr>
                        <a:buFont typeface="Wingdings" pitchFamily="2" charset="2"/>
                        <a:defRPr sz="2100">
                          <a:solidFill>
                            <a:schemeClr val="tx1"/>
                          </a:solidFill>
                          <a:latin typeface="Arial" charset="0"/>
                        </a:defRPr>
                      </a:lvl4pPr>
                      <a:lvl5pPr>
                        <a:lnSpc>
                          <a:spcPct val="90000"/>
                        </a:lnSpc>
                        <a:spcAft>
                          <a:spcPct val="30000"/>
                        </a:spcAft>
                        <a:buClr>
                          <a:srgbClr val="006699"/>
                        </a:buClr>
                        <a:buFont typeface="Wingdings" pitchFamily="2" charset="2"/>
                        <a:defRPr sz="2100">
                          <a:solidFill>
                            <a:schemeClr val="tx1"/>
                          </a:solidFill>
                          <a:latin typeface="Arial" charset="0"/>
                        </a:defRPr>
                      </a:lvl5pPr>
                      <a:lvl6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6pPr>
                      <a:lvl7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7pPr>
                      <a:lvl8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8pPr>
                      <a:lvl9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9pPr>
                    </a:lstStyle>
                    <a:p>
                      <a:pPr marL="277813" marR="0" lvl="0" indent="-277813" algn="l" defTabSz="914400" rtl="0" eaLnBrk="1" fontAlgn="base" latinLnBrk="0" hangingPunct="1">
                        <a:lnSpc>
                          <a:spcPct val="90000"/>
                        </a:lnSpc>
                        <a:spcBef>
                          <a:spcPct val="0"/>
                        </a:spcBef>
                        <a:spcAft>
                          <a:spcPct val="0"/>
                        </a:spcAft>
                        <a:buClrTx/>
                        <a:buSzTx/>
                        <a:buFontTx/>
                        <a:buNone/>
                        <a:tabLst/>
                      </a:pPr>
                      <a:r>
                        <a:rPr kumimoji="0" lang="en-US" altLang="en-US" sz="1300" b="1" i="0" u="none" strike="noStrike" cap="none" normalizeH="0" baseline="0" smtClean="0">
                          <a:ln>
                            <a:noFill/>
                          </a:ln>
                          <a:solidFill>
                            <a:schemeClr val="tx1"/>
                          </a:solidFill>
                          <a:effectLst/>
                          <a:latin typeface="Arial" charset="0"/>
                          <a:cs typeface="Times New Roman" pitchFamily="18" charset="0"/>
                        </a:rPr>
                        <a:t>solid disk radius</a:t>
                      </a:r>
                      <a:endParaRPr kumimoji="0" lang="en-US" altLang="en-US" sz="13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277813" indent="-277813">
                        <a:lnSpc>
                          <a:spcPct val="90000"/>
                        </a:lnSpc>
                        <a:spcAft>
                          <a:spcPct val="30000"/>
                        </a:spcAft>
                        <a:buClr>
                          <a:srgbClr val="006699"/>
                        </a:buClr>
                        <a:buFont typeface="Wingdings" pitchFamily="2" charset="2"/>
                        <a:defRPr sz="2100" b="1">
                          <a:solidFill>
                            <a:schemeClr val="tx1"/>
                          </a:solidFill>
                          <a:latin typeface="Arial" charset="0"/>
                        </a:defRPr>
                      </a:lvl1pPr>
                      <a:lvl2pPr>
                        <a:lnSpc>
                          <a:spcPct val="90000"/>
                        </a:lnSpc>
                        <a:spcAft>
                          <a:spcPct val="30000"/>
                        </a:spcAft>
                        <a:buClr>
                          <a:srgbClr val="006699"/>
                        </a:buClr>
                        <a:buFont typeface="Wingdings" pitchFamily="2" charset="2"/>
                        <a:defRPr sz="2100">
                          <a:solidFill>
                            <a:schemeClr val="tx1"/>
                          </a:solidFill>
                          <a:latin typeface="Arial" charset="0"/>
                        </a:defRPr>
                      </a:lvl2pPr>
                      <a:lvl3pPr>
                        <a:lnSpc>
                          <a:spcPct val="90000"/>
                        </a:lnSpc>
                        <a:spcAft>
                          <a:spcPct val="30000"/>
                        </a:spcAft>
                        <a:buClr>
                          <a:srgbClr val="006699"/>
                        </a:buClr>
                        <a:buFont typeface="Wingdings" pitchFamily="2" charset="2"/>
                        <a:defRPr sz="2100">
                          <a:solidFill>
                            <a:schemeClr val="tx1"/>
                          </a:solidFill>
                          <a:latin typeface="Arial" charset="0"/>
                        </a:defRPr>
                      </a:lvl3pPr>
                      <a:lvl4pPr>
                        <a:lnSpc>
                          <a:spcPct val="90000"/>
                        </a:lnSpc>
                        <a:spcAft>
                          <a:spcPct val="30000"/>
                        </a:spcAft>
                        <a:buClr>
                          <a:srgbClr val="006699"/>
                        </a:buClr>
                        <a:buFont typeface="Wingdings" pitchFamily="2" charset="2"/>
                        <a:defRPr sz="2100">
                          <a:solidFill>
                            <a:schemeClr val="tx1"/>
                          </a:solidFill>
                          <a:latin typeface="Arial" charset="0"/>
                        </a:defRPr>
                      </a:lvl4pPr>
                      <a:lvl5pPr>
                        <a:lnSpc>
                          <a:spcPct val="90000"/>
                        </a:lnSpc>
                        <a:spcAft>
                          <a:spcPct val="30000"/>
                        </a:spcAft>
                        <a:buClr>
                          <a:srgbClr val="006699"/>
                        </a:buClr>
                        <a:buFont typeface="Wingdings" pitchFamily="2" charset="2"/>
                        <a:defRPr sz="2100">
                          <a:solidFill>
                            <a:schemeClr val="tx1"/>
                          </a:solidFill>
                          <a:latin typeface="Arial" charset="0"/>
                        </a:defRPr>
                      </a:lvl5pPr>
                      <a:lvl6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6pPr>
                      <a:lvl7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7pPr>
                      <a:lvl8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8pPr>
                      <a:lvl9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9pPr>
                    </a:lstStyle>
                    <a:p>
                      <a:pPr marL="277813" marR="0" lvl="0" indent="-277813" algn="l" defTabSz="914400" rtl="0" eaLnBrk="1" fontAlgn="base" latinLnBrk="0" hangingPunct="1">
                        <a:lnSpc>
                          <a:spcPct val="90000"/>
                        </a:lnSpc>
                        <a:spcBef>
                          <a:spcPct val="0"/>
                        </a:spcBef>
                        <a:spcAft>
                          <a:spcPct val="0"/>
                        </a:spcAft>
                        <a:buClrTx/>
                        <a:buSzTx/>
                        <a:buFontTx/>
                        <a:buNone/>
                        <a:tabLst/>
                      </a:pPr>
                      <a:r>
                        <a:rPr kumimoji="0" lang="en-US" altLang="en-US" sz="1300" b="1" i="0" u="none" strike="noStrike" cap="none" normalizeH="0" baseline="0" smtClean="0">
                          <a:ln>
                            <a:noFill/>
                          </a:ln>
                          <a:solidFill>
                            <a:srgbClr val="FF0000"/>
                          </a:solidFill>
                          <a:effectLst/>
                          <a:latin typeface="Arial" charset="0"/>
                          <a:cs typeface="Times New Roman" pitchFamily="18" charset="0"/>
                        </a:rPr>
                        <a:t>a</a:t>
                      </a:r>
                      <a:endParaRPr kumimoji="0" lang="en-US" altLang="en-US" sz="1300" b="1" i="0" u="none" strike="noStrike" cap="none" normalizeH="0" baseline="0" smtClean="0">
                        <a:ln>
                          <a:noFill/>
                        </a:ln>
                        <a:solidFill>
                          <a:srgbClr val="FF00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277813" indent="-277813">
                        <a:lnSpc>
                          <a:spcPct val="90000"/>
                        </a:lnSpc>
                        <a:spcAft>
                          <a:spcPct val="30000"/>
                        </a:spcAft>
                        <a:buClr>
                          <a:srgbClr val="006699"/>
                        </a:buClr>
                        <a:buFont typeface="Wingdings" pitchFamily="2" charset="2"/>
                        <a:defRPr sz="2100" b="1">
                          <a:solidFill>
                            <a:schemeClr val="tx1"/>
                          </a:solidFill>
                          <a:latin typeface="Arial" charset="0"/>
                        </a:defRPr>
                      </a:lvl1pPr>
                      <a:lvl2pPr>
                        <a:lnSpc>
                          <a:spcPct val="90000"/>
                        </a:lnSpc>
                        <a:spcAft>
                          <a:spcPct val="30000"/>
                        </a:spcAft>
                        <a:buClr>
                          <a:srgbClr val="006699"/>
                        </a:buClr>
                        <a:buFont typeface="Wingdings" pitchFamily="2" charset="2"/>
                        <a:defRPr sz="2100">
                          <a:solidFill>
                            <a:schemeClr val="tx1"/>
                          </a:solidFill>
                          <a:latin typeface="Arial" charset="0"/>
                        </a:defRPr>
                      </a:lvl2pPr>
                      <a:lvl3pPr>
                        <a:lnSpc>
                          <a:spcPct val="90000"/>
                        </a:lnSpc>
                        <a:spcAft>
                          <a:spcPct val="30000"/>
                        </a:spcAft>
                        <a:buClr>
                          <a:srgbClr val="006699"/>
                        </a:buClr>
                        <a:buFont typeface="Wingdings" pitchFamily="2" charset="2"/>
                        <a:defRPr sz="2100">
                          <a:solidFill>
                            <a:schemeClr val="tx1"/>
                          </a:solidFill>
                          <a:latin typeface="Arial" charset="0"/>
                        </a:defRPr>
                      </a:lvl3pPr>
                      <a:lvl4pPr>
                        <a:lnSpc>
                          <a:spcPct val="90000"/>
                        </a:lnSpc>
                        <a:spcAft>
                          <a:spcPct val="30000"/>
                        </a:spcAft>
                        <a:buClr>
                          <a:srgbClr val="006699"/>
                        </a:buClr>
                        <a:buFont typeface="Wingdings" pitchFamily="2" charset="2"/>
                        <a:defRPr sz="2100">
                          <a:solidFill>
                            <a:schemeClr val="tx1"/>
                          </a:solidFill>
                          <a:latin typeface="Arial" charset="0"/>
                        </a:defRPr>
                      </a:lvl4pPr>
                      <a:lvl5pPr>
                        <a:lnSpc>
                          <a:spcPct val="90000"/>
                        </a:lnSpc>
                        <a:spcAft>
                          <a:spcPct val="30000"/>
                        </a:spcAft>
                        <a:buClr>
                          <a:srgbClr val="006699"/>
                        </a:buClr>
                        <a:buFont typeface="Wingdings" pitchFamily="2" charset="2"/>
                        <a:defRPr sz="2100">
                          <a:solidFill>
                            <a:schemeClr val="tx1"/>
                          </a:solidFill>
                          <a:latin typeface="Arial" charset="0"/>
                        </a:defRPr>
                      </a:lvl5pPr>
                      <a:lvl6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6pPr>
                      <a:lvl7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7pPr>
                      <a:lvl8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8pPr>
                      <a:lvl9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9pPr>
                    </a:lstStyle>
                    <a:p>
                      <a:pPr marL="277813" marR="0" lvl="0" indent="-277813" algn="l" defTabSz="914400" rtl="0" eaLnBrk="1" fontAlgn="base" latinLnBrk="0" hangingPunct="1">
                        <a:lnSpc>
                          <a:spcPct val="90000"/>
                        </a:lnSpc>
                        <a:spcBef>
                          <a:spcPct val="0"/>
                        </a:spcBef>
                        <a:spcAft>
                          <a:spcPct val="0"/>
                        </a:spcAft>
                        <a:buClrTx/>
                        <a:buSzTx/>
                        <a:buFontTx/>
                        <a:buNone/>
                        <a:tabLst/>
                      </a:pPr>
                      <a:r>
                        <a:rPr kumimoji="0" lang="en-US" altLang="en-US" sz="1300" b="1" i="0" u="none" strike="noStrike" cap="none" normalizeH="0" baseline="0" smtClean="0">
                          <a:ln>
                            <a:noFill/>
                          </a:ln>
                          <a:solidFill>
                            <a:srgbClr val="FF0000"/>
                          </a:solidFill>
                          <a:effectLst/>
                          <a:latin typeface="Arial" charset="0"/>
                          <a:cs typeface="Times New Roman" pitchFamily="18" charset="0"/>
                        </a:rPr>
                        <a:t>6.25</a:t>
                      </a:r>
                      <a:endParaRPr kumimoji="0" lang="en-US" altLang="en-US" sz="1300" b="1" i="0" u="none" strike="noStrike" cap="none" normalizeH="0" baseline="30000" smtClean="0">
                        <a:ln>
                          <a:noFill/>
                        </a:ln>
                        <a:solidFill>
                          <a:srgbClr val="FF00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277813" indent="-277813">
                        <a:lnSpc>
                          <a:spcPct val="90000"/>
                        </a:lnSpc>
                        <a:spcAft>
                          <a:spcPct val="30000"/>
                        </a:spcAft>
                        <a:buClr>
                          <a:srgbClr val="006699"/>
                        </a:buClr>
                        <a:buFont typeface="Wingdings" pitchFamily="2" charset="2"/>
                        <a:defRPr sz="2100" b="1">
                          <a:solidFill>
                            <a:schemeClr val="tx1"/>
                          </a:solidFill>
                          <a:latin typeface="Arial" charset="0"/>
                        </a:defRPr>
                      </a:lvl1pPr>
                      <a:lvl2pPr>
                        <a:lnSpc>
                          <a:spcPct val="90000"/>
                        </a:lnSpc>
                        <a:spcAft>
                          <a:spcPct val="30000"/>
                        </a:spcAft>
                        <a:buClr>
                          <a:srgbClr val="006699"/>
                        </a:buClr>
                        <a:buFont typeface="Wingdings" pitchFamily="2" charset="2"/>
                        <a:defRPr sz="2100">
                          <a:solidFill>
                            <a:schemeClr val="tx1"/>
                          </a:solidFill>
                          <a:latin typeface="Arial" charset="0"/>
                        </a:defRPr>
                      </a:lvl2pPr>
                      <a:lvl3pPr>
                        <a:lnSpc>
                          <a:spcPct val="90000"/>
                        </a:lnSpc>
                        <a:spcAft>
                          <a:spcPct val="30000"/>
                        </a:spcAft>
                        <a:buClr>
                          <a:srgbClr val="006699"/>
                        </a:buClr>
                        <a:buFont typeface="Wingdings" pitchFamily="2" charset="2"/>
                        <a:defRPr sz="2100">
                          <a:solidFill>
                            <a:schemeClr val="tx1"/>
                          </a:solidFill>
                          <a:latin typeface="Arial" charset="0"/>
                        </a:defRPr>
                      </a:lvl3pPr>
                      <a:lvl4pPr>
                        <a:lnSpc>
                          <a:spcPct val="90000"/>
                        </a:lnSpc>
                        <a:spcAft>
                          <a:spcPct val="30000"/>
                        </a:spcAft>
                        <a:buClr>
                          <a:srgbClr val="006699"/>
                        </a:buClr>
                        <a:buFont typeface="Wingdings" pitchFamily="2" charset="2"/>
                        <a:defRPr sz="2100">
                          <a:solidFill>
                            <a:schemeClr val="tx1"/>
                          </a:solidFill>
                          <a:latin typeface="Arial" charset="0"/>
                        </a:defRPr>
                      </a:lvl4pPr>
                      <a:lvl5pPr>
                        <a:lnSpc>
                          <a:spcPct val="90000"/>
                        </a:lnSpc>
                        <a:spcAft>
                          <a:spcPct val="30000"/>
                        </a:spcAft>
                        <a:buClr>
                          <a:srgbClr val="006699"/>
                        </a:buClr>
                        <a:buFont typeface="Wingdings" pitchFamily="2" charset="2"/>
                        <a:defRPr sz="2100">
                          <a:solidFill>
                            <a:schemeClr val="tx1"/>
                          </a:solidFill>
                          <a:latin typeface="Arial" charset="0"/>
                        </a:defRPr>
                      </a:lvl5pPr>
                      <a:lvl6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6pPr>
                      <a:lvl7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7pPr>
                      <a:lvl8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8pPr>
                      <a:lvl9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9pPr>
                    </a:lstStyle>
                    <a:p>
                      <a:pPr marL="277813" marR="0" lvl="0" indent="-277813" algn="l" defTabSz="914400" rtl="0" eaLnBrk="1" fontAlgn="base" latinLnBrk="0" hangingPunct="1">
                        <a:lnSpc>
                          <a:spcPct val="90000"/>
                        </a:lnSpc>
                        <a:spcBef>
                          <a:spcPct val="0"/>
                        </a:spcBef>
                        <a:spcAft>
                          <a:spcPct val="0"/>
                        </a:spcAft>
                        <a:buClrTx/>
                        <a:buSzTx/>
                        <a:buFontTx/>
                        <a:buNone/>
                        <a:tabLst/>
                      </a:pPr>
                      <a:r>
                        <a:rPr kumimoji="0" lang="en-US" altLang="en-US" sz="1300" b="1" i="0" u="none" strike="noStrike" cap="none" normalizeH="0" baseline="0" smtClean="0">
                          <a:ln>
                            <a:noFill/>
                          </a:ln>
                          <a:solidFill>
                            <a:srgbClr val="FF0000"/>
                          </a:solidFill>
                          <a:effectLst/>
                          <a:latin typeface="Arial" charset="0"/>
                          <a:cs typeface="Times New Roman" pitchFamily="18" charset="0"/>
                        </a:rPr>
                        <a:t>12.5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6388">
                <a:tc>
                  <a:txBody>
                    <a:bodyPr/>
                    <a:lstStyle>
                      <a:lvl1pPr marL="277813" indent="-277813">
                        <a:lnSpc>
                          <a:spcPct val="90000"/>
                        </a:lnSpc>
                        <a:spcAft>
                          <a:spcPct val="30000"/>
                        </a:spcAft>
                        <a:buClr>
                          <a:srgbClr val="006699"/>
                        </a:buClr>
                        <a:buFont typeface="Wingdings" pitchFamily="2" charset="2"/>
                        <a:defRPr sz="2100" b="1">
                          <a:solidFill>
                            <a:schemeClr val="tx1"/>
                          </a:solidFill>
                          <a:latin typeface="Arial" charset="0"/>
                        </a:defRPr>
                      </a:lvl1pPr>
                      <a:lvl2pPr>
                        <a:lnSpc>
                          <a:spcPct val="90000"/>
                        </a:lnSpc>
                        <a:spcAft>
                          <a:spcPct val="30000"/>
                        </a:spcAft>
                        <a:buClr>
                          <a:srgbClr val="006699"/>
                        </a:buClr>
                        <a:buFont typeface="Wingdings" pitchFamily="2" charset="2"/>
                        <a:defRPr sz="2100">
                          <a:solidFill>
                            <a:schemeClr val="tx1"/>
                          </a:solidFill>
                          <a:latin typeface="Arial" charset="0"/>
                        </a:defRPr>
                      </a:lvl2pPr>
                      <a:lvl3pPr>
                        <a:lnSpc>
                          <a:spcPct val="90000"/>
                        </a:lnSpc>
                        <a:spcAft>
                          <a:spcPct val="30000"/>
                        </a:spcAft>
                        <a:buClr>
                          <a:srgbClr val="006699"/>
                        </a:buClr>
                        <a:buFont typeface="Wingdings" pitchFamily="2" charset="2"/>
                        <a:defRPr sz="2100">
                          <a:solidFill>
                            <a:schemeClr val="tx1"/>
                          </a:solidFill>
                          <a:latin typeface="Arial" charset="0"/>
                        </a:defRPr>
                      </a:lvl3pPr>
                      <a:lvl4pPr>
                        <a:lnSpc>
                          <a:spcPct val="90000"/>
                        </a:lnSpc>
                        <a:spcAft>
                          <a:spcPct val="30000"/>
                        </a:spcAft>
                        <a:buClr>
                          <a:srgbClr val="006699"/>
                        </a:buClr>
                        <a:buFont typeface="Wingdings" pitchFamily="2" charset="2"/>
                        <a:defRPr sz="2100">
                          <a:solidFill>
                            <a:schemeClr val="tx1"/>
                          </a:solidFill>
                          <a:latin typeface="Arial" charset="0"/>
                        </a:defRPr>
                      </a:lvl4pPr>
                      <a:lvl5pPr>
                        <a:lnSpc>
                          <a:spcPct val="90000"/>
                        </a:lnSpc>
                        <a:spcAft>
                          <a:spcPct val="30000"/>
                        </a:spcAft>
                        <a:buClr>
                          <a:srgbClr val="006699"/>
                        </a:buClr>
                        <a:buFont typeface="Wingdings" pitchFamily="2" charset="2"/>
                        <a:defRPr sz="2100">
                          <a:solidFill>
                            <a:schemeClr val="tx1"/>
                          </a:solidFill>
                          <a:latin typeface="Arial" charset="0"/>
                        </a:defRPr>
                      </a:lvl5pPr>
                      <a:lvl6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6pPr>
                      <a:lvl7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7pPr>
                      <a:lvl8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8pPr>
                      <a:lvl9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9pPr>
                    </a:lstStyle>
                    <a:p>
                      <a:pPr marL="277813" marR="0" lvl="0" indent="-277813" algn="l" defTabSz="914400" rtl="0" eaLnBrk="1" fontAlgn="base" latinLnBrk="0" hangingPunct="1">
                        <a:lnSpc>
                          <a:spcPct val="90000"/>
                        </a:lnSpc>
                        <a:spcBef>
                          <a:spcPct val="0"/>
                        </a:spcBef>
                        <a:spcAft>
                          <a:spcPct val="0"/>
                        </a:spcAft>
                        <a:buClrTx/>
                        <a:buSzTx/>
                        <a:buFontTx/>
                        <a:buNone/>
                        <a:tabLst/>
                      </a:pPr>
                      <a:r>
                        <a:rPr kumimoji="0" lang="en-US" altLang="en-US" sz="1300" b="1" i="0" u="none" strike="noStrike" cap="none" normalizeH="0" baseline="0" smtClean="0">
                          <a:ln>
                            <a:noFill/>
                          </a:ln>
                          <a:solidFill>
                            <a:schemeClr val="tx1"/>
                          </a:solidFill>
                          <a:effectLst/>
                          <a:latin typeface="Arial" charset="0"/>
                          <a:cs typeface="Times New Roman" pitchFamily="18" charset="0"/>
                        </a:rPr>
                        <a:t>Gaussian radius parameter</a:t>
                      </a:r>
                      <a:endParaRPr kumimoji="0" lang="en-US" altLang="en-US" sz="13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277813" indent="-277813">
                        <a:lnSpc>
                          <a:spcPct val="90000"/>
                        </a:lnSpc>
                        <a:spcAft>
                          <a:spcPct val="30000"/>
                        </a:spcAft>
                        <a:buClr>
                          <a:srgbClr val="006699"/>
                        </a:buClr>
                        <a:buFont typeface="Wingdings" pitchFamily="2" charset="2"/>
                        <a:defRPr sz="2100" b="1">
                          <a:solidFill>
                            <a:schemeClr val="tx1"/>
                          </a:solidFill>
                          <a:latin typeface="Arial" charset="0"/>
                        </a:defRPr>
                      </a:lvl1pPr>
                      <a:lvl2pPr>
                        <a:lnSpc>
                          <a:spcPct val="90000"/>
                        </a:lnSpc>
                        <a:spcAft>
                          <a:spcPct val="30000"/>
                        </a:spcAft>
                        <a:buClr>
                          <a:srgbClr val="006699"/>
                        </a:buClr>
                        <a:buFont typeface="Wingdings" pitchFamily="2" charset="2"/>
                        <a:defRPr sz="2100">
                          <a:solidFill>
                            <a:schemeClr val="tx1"/>
                          </a:solidFill>
                          <a:latin typeface="Arial" charset="0"/>
                        </a:defRPr>
                      </a:lvl2pPr>
                      <a:lvl3pPr>
                        <a:lnSpc>
                          <a:spcPct val="90000"/>
                        </a:lnSpc>
                        <a:spcAft>
                          <a:spcPct val="30000"/>
                        </a:spcAft>
                        <a:buClr>
                          <a:srgbClr val="006699"/>
                        </a:buClr>
                        <a:buFont typeface="Wingdings" pitchFamily="2" charset="2"/>
                        <a:defRPr sz="2100">
                          <a:solidFill>
                            <a:schemeClr val="tx1"/>
                          </a:solidFill>
                          <a:latin typeface="Arial" charset="0"/>
                        </a:defRPr>
                      </a:lvl3pPr>
                      <a:lvl4pPr>
                        <a:lnSpc>
                          <a:spcPct val="90000"/>
                        </a:lnSpc>
                        <a:spcAft>
                          <a:spcPct val="30000"/>
                        </a:spcAft>
                        <a:buClr>
                          <a:srgbClr val="006699"/>
                        </a:buClr>
                        <a:buFont typeface="Wingdings" pitchFamily="2" charset="2"/>
                        <a:defRPr sz="2100">
                          <a:solidFill>
                            <a:schemeClr val="tx1"/>
                          </a:solidFill>
                          <a:latin typeface="Arial" charset="0"/>
                        </a:defRPr>
                      </a:lvl4pPr>
                      <a:lvl5pPr>
                        <a:lnSpc>
                          <a:spcPct val="90000"/>
                        </a:lnSpc>
                        <a:spcAft>
                          <a:spcPct val="30000"/>
                        </a:spcAft>
                        <a:buClr>
                          <a:srgbClr val="006699"/>
                        </a:buClr>
                        <a:buFont typeface="Wingdings" pitchFamily="2" charset="2"/>
                        <a:defRPr sz="2100">
                          <a:solidFill>
                            <a:schemeClr val="tx1"/>
                          </a:solidFill>
                          <a:latin typeface="Arial" charset="0"/>
                        </a:defRPr>
                      </a:lvl5pPr>
                      <a:lvl6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6pPr>
                      <a:lvl7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7pPr>
                      <a:lvl8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8pPr>
                      <a:lvl9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9pPr>
                    </a:lstStyle>
                    <a:p>
                      <a:pPr marL="277813" marR="0" lvl="0" indent="-277813" algn="l" defTabSz="914400" rtl="0" eaLnBrk="1" fontAlgn="base" latinLnBrk="0" hangingPunct="1">
                        <a:lnSpc>
                          <a:spcPct val="90000"/>
                        </a:lnSpc>
                        <a:spcBef>
                          <a:spcPct val="0"/>
                        </a:spcBef>
                        <a:spcAft>
                          <a:spcPct val="0"/>
                        </a:spcAft>
                        <a:buClrTx/>
                        <a:buSzTx/>
                        <a:buFontTx/>
                        <a:buNone/>
                        <a:tabLst/>
                      </a:pPr>
                      <a:r>
                        <a:rPr kumimoji="0" lang="en-US" altLang="en-US" sz="1300" b="1" i="0" u="none" strike="noStrike" cap="none" normalizeH="0" baseline="0" smtClean="0">
                          <a:ln>
                            <a:noFill/>
                          </a:ln>
                          <a:solidFill>
                            <a:srgbClr val="FF0000"/>
                          </a:solidFill>
                          <a:effectLst/>
                          <a:latin typeface="Arial" charset="0"/>
                          <a:cs typeface="Times New Roman" pitchFamily="18" charset="0"/>
                        </a:rPr>
                        <a:t>b</a:t>
                      </a:r>
                      <a:endParaRPr kumimoji="0" lang="en-US" altLang="en-US" sz="1300" b="1" i="0" u="none" strike="noStrike" cap="none" normalizeH="0" baseline="0" smtClean="0">
                        <a:ln>
                          <a:noFill/>
                        </a:ln>
                        <a:solidFill>
                          <a:srgbClr val="FF00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277813" indent="-277813">
                        <a:lnSpc>
                          <a:spcPct val="90000"/>
                        </a:lnSpc>
                        <a:spcAft>
                          <a:spcPct val="30000"/>
                        </a:spcAft>
                        <a:buClr>
                          <a:srgbClr val="006699"/>
                        </a:buClr>
                        <a:buFont typeface="Wingdings" pitchFamily="2" charset="2"/>
                        <a:defRPr sz="2100" b="1">
                          <a:solidFill>
                            <a:schemeClr val="tx1"/>
                          </a:solidFill>
                          <a:latin typeface="Arial" charset="0"/>
                        </a:defRPr>
                      </a:lvl1pPr>
                      <a:lvl2pPr>
                        <a:lnSpc>
                          <a:spcPct val="90000"/>
                        </a:lnSpc>
                        <a:spcAft>
                          <a:spcPct val="30000"/>
                        </a:spcAft>
                        <a:buClr>
                          <a:srgbClr val="006699"/>
                        </a:buClr>
                        <a:buFont typeface="Wingdings" pitchFamily="2" charset="2"/>
                        <a:defRPr sz="2100">
                          <a:solidFill>
                            <a:schemeClr val="tx1"/>
                          </a:solidFill>
                          <a:latin typeface="Arial" charset="0"/>
                        </a:defRPr>
                      </a:lvl2pPr>
                      <a:lvl3pPr>
                        <a:lnSpc>
                          <a:spcPct val="90000"/>
                        </a:lnSpc>
                        <a:spcAft>
                          <a:spcPct val="30000"/>
                        </a:spcAft>
                        <a:buClr>
                          <a:srgbClr val="006699"/>
                        </a:buClr>
                        <a:buFont typeface="Wingdings" pitchFamily="2" charset="2"/>
                        <a:defRPr sz="2100">
                          <a:solidFill>
                            <a:schemeClr val="tx1"/>
                          </a:solidFill>
                          <a:latin typeface="Arial" charset="0"/>
                        </a:defRPr>
                      </a:lvl3pPr>
                      <a:lvl4pPr>
                        <a:lnSpc>
                          <a:spcPct val="90000"/>
                        </a:lnSpc>
                        <a:spcAft>
                          <a:spcPct val="30000"/>
                        </a:spcAft>
                        <a:buClr>
                          <a:srgbClr val="006699"/>
                        </a:buClr>
                        <a:buFont typeface="Wingdings" pitchFamily="2" charset="2"/>
                        <a:defRPr sz="2100">
                          <a:solidFill>
                            <a:schemeClr val="tx1"/>
                          </a:solidFill>
                          <a:latin typeface="Arial" charset="0"/>
                        </a:defRPr>
                      </a:lvl4pPr>
                      <a:lvl5pPr>
                        <a:lnSpc>
                          <a:spcPct val="90000"/>
                        </a:lnSpc>
                        <a:spcAft>
                          <a:spcPct val="30000"/>
                        </a:spcAft>
                        <a:buClr>
                          <a:srgbClr val="006699"/>
                        </a:buClr>
                        <a:buFont typeface="Wingdings" pitchFamily="2" charset="2"/>
                        <a:defRPr sz="2100">
                          <a:solidFill>
                            <a:schemeClr val="tx1"/>
                          </a:solidFill>
                          <a:latin typeface="Arial" charset="0"/>
                        </a:defRPr>
                      </a:lvl5pPr>
                      <a:lvl6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6pPr>
                      <a:lvl7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7pPr>
                      <a:lvl8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8pPr>
                      <a:lvl9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9pPr>
                    </a:lstStyle>
                    <a:p>
                      <a:pPr marL="277813" marR="0" lvl="0" indent="-277813" algn="l" defTabSz="914400" rtl="0" eaLnBrk="1" fontAlgn="base" latinLnBrk="0" hangingPunct="1">
                        <a:lnSpc>
                          <a:spcPct val="90000"/>
                        </a:lnSpc>
                        <a:spcBef>
                          <a:spcPct val="0"/>
                        </a:spcBef>
                        <a:spcAft>
                          <a:spcPct val="0"/>
                        </a:spcAft>
                        <a:buClrTx/>
                        <a:buSzTx/>
                        <a:buFontTx/>
                        <a:buNone/>
                        <a:tabLst/>
                      </a:pPr>
                      <a:r>
                        <a:rPr kumimoji="0" lang="en-US" altLang="en-US" sz="1300" b="1" i="0" u="none" strike="noStrike" cap="none" normalizeH="0" baseline="0" smtClean="0">
                          <a:ln>
                            <a:noFill/>
                          </a:ln>
                          <a:solidFill>
                            <a:srgbClr val="FF0000"/>
                          </a:solidFill>
                          <a:effectLst/>
                          <a:latin typeface="Arial" charset="0"/>
                          <a:cs typeface="Times New Roman" pitchFamily="18" charset="0"/>
                        </a:rPr>
                        <a:t>6.25</a:t>
                      </a:r>
                      <a:endParaRPr kumimoji="0" lang="en-US" altLang="en-US" sz="1300" b="1" i="0" u="none" strike="noStrike" cap="none" normalizeH="0" baseline="0" smtClean="0">
                        <a:ln>
                          <a:noFill/>
                        </a:ln>
                        <a:solidFill>
                          <a:srgbClr val="FF00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277813" indent="-277813">
                        <a:lnSpc>
                          <a:spcPct val="90000"/>
                        </a:lnSpc>
                        <a:spcAft>
                          <a:spcPct val="30000"/>
                        </a:spcAft>
                        <a:buClr>
                          <a:srgbClr val="006699"/>
                        </a:buClr>
                        <a:buFont typeface="Wingdings" pitchFamily="2" charset="2"/>
                        <a:defRPr sz="2100" b="1">
                          <a:solidFill>
                            <a:schemeClr val="tx1"/>
                          </a:solidFill>
                          <a:latin typeface="Arial" charset="0"/>
                        </a:defRPr>
                      </a:lvl1pPr>
                      <a:lvl2pPr>
                        <a:lnSpc>
                          <a:spcPct val="90000"/>
                        </a:lnSpc>
                        <a:spcAft>
                          <a:spcPct val="30000"/>
                        </a:spcAft>
                        <a:buClr>
                          <a:srgbClr val="006699"/>
                        </a:buClr>
                        <a:buFont typeface="Wingdings" pitchFamily="2" charset="2"/>
                        <a:defRPr sz="2100">
                          <a:solidFill>
                            <a:schemeClr val="tx1"/>
                          </a:solidFill>
                          <a:latin typeface="Arial" charset="0"/>
                        </a:defRPr>
                      </a:lvl2pPr>
                      <a:lvl3pPr>
                        <a:lnSpc>
                          <a:spcPct val="90000"/>
                        </a:lnSpc>
                        <a:spcAft>
                          <a:spcPct val="30000"/>
                        </a:spcAft>
                        <a:buClr>
                          <a:srgbClr val="006699"/>
                        </a:buClr>
                        <a:buFont typeface="Wingdings" pitchFamily="2" charset="2"/>
                        <a:defRPr sz="2100">
                          <a:solidFill>
                            <a:schemeClr val="tx1"/>
                          </a:solidFill>
                          <a:latin typeface="Arial" charset="0"/>
                        </a:defRPr>
                      </a:lvl3pPr>
                      <a:lvl4pPr>
                        <a:lnSpc>
                          <a:spcPct val="90000"/>
                        </a:lnSpc>
                        <a:spcAft>
                          <a:spcPct val="30000"/>
                        </a:spcAft>
                        <a:buClr>
                          <a:srgbClr val="006699"/>
                        </a:buClr>
                        <a:buFont typeface="Wingdings" pitchFamily="2" charset="2"/>
                        <a:defRPr sz="2100">
                          <a:solidFill>
                            <a:schemeClr val="tx1"/>
                          </a:solidFill>
                          <a:latin typeface="Arial" charset="0"/>
                        </a:defRPr>
                      </a:lvl4pPr>
                      <a:lvl5pPr>
                        <a:lnSpc>
                          <a:spcPct val="90000"/>
                        </a:lnSpc>
                        <a:spcAft>
                          <a:spcPct val="30000"/>
                        </a:spcAft>
                        <a:buClr>
                          <a:srgbClr val="006699"/>
                        </a:buClr>
                        <a:buFont typeface="Wingdings" pitchFamily="2" charset="2"/>
                        <a:defRPr sz="2100">
                          <a:solidFill>
                            <a:schemeClr val="tx1"/>
                          </a:solidFill>
                          <a:latin typeface="Arial" charset="0"/>
                        </a:defRPr>
                      </a:lvl5pPr>
                      <a:lvl6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6pPr>
                      <a:lvl7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7pPr>
                      <a:lvl8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8pPr>
                      <a:lvl9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9pPr>
                    </a:lstStyle>
                    <a:p>
                      <a:pPr marL="277813" marR="0" lvl="0" indent="-277813" algn="l" defTabSz="914400" rtl="0" eaLnBrk="1" fontAlgn="base" latinLnBrk="0" hangingPunct="1">
                        <a:lnSpc>
                          <a:spcPct val="90000"/>
                        </a:lnSpc>
                        <a:spcBef>
                          <a:spcPct val="0"/>
                        </a:spcBef>
                        <a:spcAft>
                          <a:spcPct val="0"/>
                        </a:spcAft>
                        <a:buClrTx/>
                        <a:buSzTx/>
                        <a:buFontTx/>
                        <a:buNone/>
                        <a:tabLst/>
                      </a:pPr>
                      <a:r>
                        <a:rPr kumimoji="0" lang="en-US" altLang="en-US" sz="1300" b="1" i="0" u="none" strike="noStrike" cap="none" normalizeH="0" baseline="0" smtClean="0">
                          <a:ln>
                            <a:noFill/>
                          </a:ln>
                          <a:solidFill>
                            <a:srgbClr val="FF0000"/>
                          </a:solidFill>
                          <a:effectLst/>
                          <a:latin typeface="Arial" charset="0"/>
                          <a:cs typeface="Times New Roman" pitchFamily="18" charset="0"/>
                        </a:rPr>
                        <a:t>12.5</a:t>
                      </a:r>
                      <a:endParaRPr kumimoji="0" lang="en-US" altLang="en-US" sz="1300" b="1" i="0" u="none" strike="noStrike" cap="none" normalizeH="0" baseline="0" smtClean="0">
                        <a:ln>
                          <a:noFill/>
                        </a:ln>
                        <a:solidFill>
                          <a:srgbClr val="FF00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5113">
                <a:tc>
                  <a:txBody>
                    <a:bodyPr/>
                    <a:lstStyle>
                      <a:lvl1pPr marL="277813" indent="-277813">
                        <a:lnSpc>
                          <a:spcPct val="90000"/>
                        </a:lnSpc>
                        <a:spcAft>
                          <a:spcPct val="30000"/>
                        </a:spcAft>
                        <a:buClr>
                          <a:srgbClr val="006699"/>
                        </a:buClr>
                        <a:buFont typeface="Wingdings" pitchFamily="2" charset="2"/>
                        <a:defRPr sz="2100" b="1">
                          <a:solidFill>
                            <a:schemeClr val="tx1"/>
                          </a:solidFill>
                          <a:latin typeface="Arial" charset="0"/>
                        </a:defRPr>
                      </a:lvl1pPr>
                      <a:lvl2pPr>
                        <a:lnSpc>
                          <a:spcPct val="90000"/>
                        </a:lnSpc>
                        <a:spcAft>
                          <a:spcPct val="30000"/>
                        </a:spcAft>
                        <a:buClr>
                          <a:srgbClr val="006699"/>
                        </a:buClr>
                        <a:buFont typeface="Wingdings" pitchFamily="2" charset="2"/>
                        <a:defRPr sz="2100">
                          <a:solidFill>
                            <a:schemeClr val="tx1"/>
                          </a:solidFill>
                          <a:latin typeface="Arial" charset="0"/>
                        </a:defRPr>
                      </a:lvl2pPr>
                      <a:lvl3pPr>
                        <a:lnSpc>
                          <a:spcPct val="90000"/>
                        </a:lnSpc>
                        <a:spcAft>
                          <a:spcPct val="30000"/>
                        </a:spcAft>
                        <a:buClr>
                          <a:srgbClr val="006699"/>
                        </a:buClr>
                        <a:buFont typeface="Wingdings" pitchFamily="2" charset="2"/>
                        <a:defRPr sz="2100">
                          <a:solidFill>
                            <a:schemeClr val="tx1"/>
                          </a:solidFill>
                          <a:latin typeface="Arial" charset="0"/>
                        </a:defRPr>
                      </a:lvl3pPr>
                      <a:lvl4pPr>
                        <a:lnSpc>
                          <a:spcPct val="90000"/>
                        </a:lnSpc>
                        <a:spcAft>
                          <a:spcPct val="30000"/>
                        </a:spcAft>
                        <a:buClr>
                          <a:srgbClr val="006699"/>
                        </a:buClr>
                        <a:buFont typeface="Wingdings" pitchFamily="2" charset="2"/>
                        <a:defRPr sz="2100">
                          <a:solidFill>
                            <a:schemeClr val="tx1"/>
                          </a:solidFill>
                          <a:latin typeface="Arial" charset="0"/>
                        </a:defRPr>
                      </a:lvl4pPr>
                      <a:lvl5pPr>
                        <a:lnSpc>
                          <a:spcPct val="90000"/>
                        </a:lnSpc>
                        <a:spcAft>
                          <a:spcPct val="30000"/>
                        </a:spcAft>
                        <a:buClr>
                          <a:srgbClr val="006699"/>
                        </a:buClr>
                        <a:buFont typeface="Wingdings" pitchFamily="2" charset="2"/>
                        <a:defRPr sz="2100">
                          <a:solidFill>
                            <a:schemeClr val="tx1"/>
                          </a:solidFill>
                          <a:latin typeface="Arial" charset="0"/>
                        </a:defRPr>
                      </a:lvl5pPr>
                      <a:lvl6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6pPr>
                      <a:lvl7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7pPr>
                      <a:lvl8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8pPr>
                      <a:lvl9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9pPr>
                    </a:lstStyle>
                    <a:p>
                      <a:pPr marL="277813" marR="0" lvl="0" indent="-277813" algn="l" defTabSz="914400" rtl="0" eaLnBrk="1" fontAlgn="base" latinLnBrk="0" hangingPunct="1">
                        <a:lnSpc>
                          <a:spcPct val="90000"/>
                        </a:lnSpc>
                        <a:spcBef>
                          <a:spcPct val="0"/>
                        </a:spcBef>
                        <a:spcAft>
                          <a:spcPct val="0"/>
                        </a:spcAft>
                        <a:buClrTx/>
                        <a:buSzTx/>
                        <a:buFontTx/>
                        <a:buNone/>
                        <a:tabLst/>
                      </a:pPr>
                      <a:r>
                        <a:rPr kumimoji="0" lang="en-US" altLang="en-US" sz="1300" b="1" i="0" u="none" strike="noStrike" cap="none" normalizeH="0" baseline="0" smtClean="0">
                          <a:ln>
                            <a:noFill/>
                          </a:ln>
                          <a:solidFill>
                            <a:schemeClr val="tx1"/>
                          </a:solidFill>
                          <a:effectLst/>
                          <a:latin typeface="Arial" charset="0"/>
                          <a:cs typeface="Times New Roman" pitchFamily="18" charset="0"/>
                        </a:rPr>
                        <a:t>the petal shape parameter</a:t>
                      </a:r>
                      <a:endParaRPr kumimoji="0" lang="en-US" altLang="en-US" sz="13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277813" indent="-277813">
                        <a:lnSpc>
                          <a:spcPct val="90000"/>
                        </a:lnSpc>
                        <a:spcAft>
                          <a:spcPct val="30000"/>
                        </a:spcAft>
                        <a:buClr>
                          <a:srgbClr val="006699"/>
                        </a:buClr>
                        <a:buFont typeface="Wingdings" pitchFamily="2" charset="2"/>
                        <a:defRPr sz="2100" b="1">
                          <a:solidFill>
                            <a:schemeClr val="tx1"/>
                          </a:solidFill>
                          <a:latin typeface="Arial" charset="0"/>
                        </a:defRPr>
                      </a:lvl1pPr>
                      <a:lvl2pPr>
                        <a:lnSpc>
                          <a:spcPct val="90000"/>
                        </a:lnSpc>
                        <a:spcAft>
                          <a:spcPct val="30000"/>
                        </a:spcAft>
                        <a:buClr>
                          <a:srgbClr val="006699"/>
                        </a:buClr>
                        <a:buFont typeface="Wingdings" pitchFamily="2" charset="2"/>
                        <a:defRPr sz="2100">
                          <a:solidFill>
                            <a:schemeClr val="tx1"/>
                          </a:solidFill>
                          <a:latin typeface="Arial" charset="0"/>
                        </a:defRPr>
                      </a:lvl2pPr>
                      <a:lvl3pPr>
                        <a:lnSpc>
                          <a:spcPct val="90000"/>
                        </a:lnSpc>
                        <a:spcAft>
                          <a:spcPct val="30000"/>
                        </a:spcAft>
                        <a:buClr>
                          <a:srgbClr val="006699"/>
                        </a:buClr>
                        <a:buFont typeface="Wingdings" pitchFamily="2" charset="2"/>
                        <a:defRPr sz="2100">
                          <a:solidFill>
                            <a:schemeClr val="tx1"/>
                          </a:solidFill>
                          <a:latin typeface="Arial" charset="0"/>
                        </a:defRPr>
                      </a:lvl3pPr>
                      <a:lvl4pPr>
                        <a:lnSpc>
                          <a:spcPct val="90000"/>
                        </a:lnSpc>
                        <a:spcAft>
                          <a:spcPct val="30000"/>
                        </a:spcAft>
                        <a:buClr>
                          <a:srgbClr val="006699"/>
                        </a:buClr>
                        <a:buFont typeface="Wingdings" pitchFamily="2" charset="2"/>
                        <a:defRPr sz="2100">
                          <a:solidFill>
                            <a:schemeClr val="tx1"/>
                          </a:solidFill>
                          <a:latin typeface="Arial" charset="0"/>
                        </a:defRPr>
                      </a:lvl4pPr>
                      <a:lvl5pPr>
                        <a:lnSpc>
                          <a:spcPct val="90000"/>
                        </a:lnSpc>
                        <a:spcAft>
                          <a:spcPct val="30000"/>
                        </a:spcAft>
                        <a:buClr>
                          <a:srgbClr val="006699"/>
                        </a:buClr>
                        <a:buFont typeface="Wingdings" pitchFamily="2" charset="2"/>
                        <a:defRPr sz="2100">
                          <a:solidFill>
                            <a:schemeClr val="tx1"/>
                          </a:solidFill>
                          <a:latin typeface="Arial" charset="0"/>
                        </a:defRPr>
                      </a:lvl5pPr>
                      <a:lvl6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6pPr>
                      <a:lvl7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7pPr>
                      <a:lvl8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8pPr>
                      <a:lvl9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9pPr>
                    </a:lstStyle>
                    <a:p>
                      <a:pPr marL="277813" marR="0" lvl="0" indent="-277813" algn="l" defTabSz="914400" rtl="0" eaLnBrk="1" fontAlgn="base" latinLnBrk="0" hangingPunct="1">
                        <a:lnSpc>
                          <a:spcPct val="90000"/>
                        </a:lnSpc>
                        <a:spcBef>
                          <a:spcPct val="0"/>
                        </a:spcBef>
                        <a:spcAft>
                          <a:spcPct val="0"/>
                        </a:spcAft>
                        <a:buClrTx/>
                        <a:buSzTx/>
                        <a:buFontTx/>
                        <a:buNone/>
                        <a:tabLst/>
                      </a:pPr>
                      <a:r>
                        <a:rPr kumimoji="0" lang="en-US" altLang="en-US" sz="1300" b="1" i="0" u="none" strike="noStrike" cap="none" normalizeH="0" baseline="0" smtClean="0">
                          <a:ln>
                            <a:noFill/>
                          </a:ln>
                          <a:solidFill>
                            <a:srgbClr val="FF0000"/>
                          </a:solidFill>
                          <a:effectLst/>
                          <a:latin typeface="Arial" charset="0"/>
                          <a:cs typeface="Times New Roman" pitchFamily="18" charset="0"/>
                        </a:rPr>
                        <a:t>n</a:t>
                      </a:r>
                      <a:endParaRPr kumimoji="0" lang="en-US" altLang="en-US" sz="1300" b="1" i="0" u="none" strike="noStrike" cap="none" normalizeH="0" baseline="0" smtClean="0">
                        <a:ln>
                          <a:noFill/>
                        </a:ln>
                        <a:solidFill>
                          <a:srgbClr val="FF0000"/>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277813" indent="-277813">
                        <a:lnSpc>
                          <a:spcPct val="90000"/>
                        </a:lnSpc>
                        <a:spcAft>
                          <a:spcPct val="30000"/>
                        </a:spcAft>
                        <a:buClr>
                          <a:srgbClr val="006699"/>
                        </a:buClr>
                        <a:buFont typeface="Wingdings" pitchFamily="2" charset="2"/>
                        <a:defRPr sz="2100" b="1">
                          <a:solidFill>
                            <a:schemeClr val="tx1"/>
                          </a:solidFill>
                          <a:latin typeface="Arial" charset="0"/>
                        </a:defRPr>
                      </a:lvl1pPr>
                      <a:lvl2pPr>
                        <a:lnSpc>
                          <a:spcPct val="90000"/>
                        </a:lnSpc>
                        <a:spcAft>
                          <a:spcPct val="30000"/>
                        </a:spcAft>
                        <a:buClr>
                          <a:srgbClr val="006699"/>
                        </a:buClr>
                        <a:buFont typeface="Wingdings" pitchFamily="2" charset="2"/>
                        <a:defRPr sz="2100">
                          <a:solidFill>
                            <a:schemeClr val="tx1"/>
                          </a:solidFill>
                          <a:latin typeface="Arial" charset="0"/>
                        </a:defRPr>
                      </a:lvl2pPr>
                      <a:lvl3pPr>
                        <a:lnSpc>
                          <a:spcPct val="90000"/>
                        </a:lnSpc>
                        <a:spcAft>
                          <a:spcPct val="30000"/>
                        </a:spcAft>
                        <a:buClr>
                          <a:srgbClr val="006699"/>
                        </a:buClr>
                        <a:buFont typeface="Wingdings" pitchFamily="2" charset="2"/>
                        <a:defRPr sz="2100">
                          <a:solidFill>
                            <a:schemeClr val="tx1"/>
                          </a:solidFill>
                          <a:latin typeface="Arial" charset="0"/>
                        </a:defRPr>
                      </a:lvl3pPr>
                      <a:lvl4pPr>
                        <a:lnSpc>
                          <a:spcPct val="90000"/>
                        </a:lnSpc>
                        <a:spcAft>
                          <a:spcPct val="30000"/>
                        </a:spcAft>
                        <a:buClr>
                          <a:srgbClr val="006699"/>
                        </a:buClr>
                        <a:buFont typeface="Wingdings" pitchFamily="2" charset="2"/>
                        <a:defRPr sz="2100">
                          <a:solidFill>
                            <a:schemeClr val="tx1"/>
                          </a:solidFill>
                          <a:latin typeface="Arial" charset="0"/>
                        </a:defRPr>
                      </a:lvl4pPr>
                      <a:lvl5pPr>
                        <a:lnSpc>
                          <a:spcPct val="90000"/>
                        </a:lnSpc>
                        <a:spcAft>
                          <a:spcPct val="30000"/>
                        </a:spcAft>
                        <a:buClr>
                          <a:srgbClr val="006699"/>
                        </a:buClr>
                        <a:buFont typeface="Wingdings" pitchFamily="2" charset="2"/>
                        <a:defRPr sz="2100">
                          <a:solidFill>
                            <a:schemeClr val="tx1"/>
                          </a:solidFill>
                          <a:latin typeface="Arial" charset="0"/>
                        </a:defRPr>
                      </a:lvl5pPr>
                      <a:lvl6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6pPr>
                      <a:lvl7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7pPr>
                      <a:lvl8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8pPr>
                      <a:lvl9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9pPr>
                    </a:lstStyle>
                    <a:p>
                      <a:pPr marL="277813" marR="0" lvl="0" indent="-277813" algn="l" defTabSz="914400" rtl="0" eaLnBrk="1" fontAlgn="base" latinLnBrk="0" hangingPunct="1">
                        <a:lnSpc>
                          <a:spcPct val="90000"/>
                        </a:lnSpc>
                        <a:spcBef>
                          <a:spcPct val="0"/>
                        </a:spcBef>
                        <a:spcAft>
                          <a:spcPct val="0"/>
                        </a:spcAft>
                        <a:buClrTx/>
                        <a:buSzTx/>
                        <a:buFontTx/>
                        <a:buNone/>
                        <a:tabLst/>
                      </a:pPr>
                      <a:r>
                        <a:rPr kumimoji="0" lang="en-US" altLang="en-US" sz="1300" b="1" i="0" u="none" strike="noStrike" cap="none" normalizeH="0" baseline="0" smtClean="0">
                          <a:ln>
                            <a:noFill/>
                          </a:ln>
                          <a:solidFill>
                            <a:srgbClr val="FF0000"/>
                          </a:solidFill>
                          <a:effectLst/>
                          <a:latin typeface="Arial" charset="0"/>
                        </a:rPr>
                        <a:t>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277813" indent="-277813">
                        <a:lnSpc>
                          <a:spcPct val="90000"/>
                        </a:lnSpc>
                        <a:spcAft>
                          <a:spcPct val="30000"/>
                        </a:spcAft>
                        <a:buClr>
                          <a:srgbClr val="006699"/>
                        </a:buClr>
                        <a:buFont typeface="Wingdings" pitchFamily="2" charset="2"/>
                        <a:defRPr sz="2100" b="1">
                          <a:solidFill>
                            <a:schemeClr val="tx1"/>
                          </a:solidFill>
                          <a:latin typeface="Arial" charset="0"/>
                        </a:defRPr>
                      </a:lvl1pPr>
                      <a:lvl2pPr>
                        <a:lnSpc>
                          <a:spcPct val="90000"/>
                        </a:lnSpc>
                        <a:spcAft>
                          <a:spcPct val="30000"/>
                        </a:spcAft>
                        <a:buClr>
                          <a:srgbClr val="006699"/>
                        </a:buClr>
                        <a:buFont typeface="Wingdings" pitchFamily="2" charset="2"/>
                        <a:defRPr sz="2100">
                          <a:solidFill>
                            <a:schemeClr val="tx1"/>
                          </a:solidFill>
                          <a:latin typeface="Arial" charset="0"/>
                        </a:defRPr>
                      </a:lvl2pPr>
                      <a:lvl3pPr>
                        <a:lnSpc>
                          <a:spcPct val="90000"/>
                        </a:lnSpc>
                        <a:spcAft>
                          <a:spcPct val="30000"/>
                        </a:spcAft>
                        <a:buClr>
                          <a:srgbClr val="006699"/>
                        </a:buClr>
                        <a:buFont typeface="Wingdings" pitchFamily="2" charset="2"/>
                        <a:defRPr sz="2100">
                          <a:solidFill>
                            <a:schemeClr val="tx1"/>
                          </a:solidFill>
                          <a:latin typeface="Arial" charset="0"/>
                        </a:defRPr>
                      </a:lvl3pPr>
                      <a:lvl4pPr>
                        <a:lnSpc>
                          <a:spcPct val="90000"/>
                        </a:lnSpc>
                        <a:spcAft>
                          <a:spcPct val="30000"/>
                        </a:spcAft>
                        <a:buClr>
                          <a:srgbClr val="006699"/>
                        </a:buClr>
                        <a:buFont typeface="Wingdings" pitchFamily="2" charset="2"/>
                        <a:defRPr sz="2100">
                          <a:solidFill>
                            <a:schemeClr val="tx1"/>
                          </a:solidFill>
                          <a:latin typeface="Arial" charset="0"/>
                        </a:defRPr>
                      </a:lvl4pPr>
                      <a:lvl5pPr>
                        <a:lnSpc>
                          <a:spcPct val="90000"/>
                        </a:lnSpc>
                        <a:spcAft>
                          <a:spcPct val="30000"/>
                        </a:spcAft>
                        <a:buClr>
                          <a:srgbClr val="006699"/>
                        </a:buClr>
                        <a:buFont typeface="Wingdings" pitchFamily="2" charset="2"/>
                        <a:defRPr sz="2100">
                          <a:solidFill>
                            <a:schemeClr val="tx1"/>
                          </a:solidFill>
                          <a:latin typeface="Arial" charset="0"/>
                        </a:defRPr>
                      </a:lvl5pPr>
                      <a:lvl6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6pPr>
                      <a:lvl7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7pPr>
                      <a:lvl8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8pPr>
                      <a:lvl9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9pPr>
                    </a:lstStyle>
                    <a:p>
                      <a:pPr marL="277813" marR="0" lvl="0" indent="-277813" algn="l" defTabSz="914400" rtl="0" eaLnBrk="1" fontAlgn="base" latinLnBrk="0" hangingPunct="1">
                        <a:lnSpc>
                          <a:spcPct val="90000"/>
                        </a:lnSpc>
                        <a:spcBef>
                          <a:spcPct val="0"/>
                        </a:spcBef>
                        <a:spcAft>
                          <a:spcPct val="0"/>
                        </a:spcAft>
                        <a:buClrTx/>
                        <a:buSzTx/>
                        <a:buFontTx/>
                        <a:buNone/>
                        <a:tabLst/>
                      </a:pPr>
                      <a:r>
                        <a:rPr kumimoji="0" lang="en-US" altLang="en-US" sz="1300" b="1" i="0" u="none" strike="noStrike" cap="none" normalizeH="0" baseline="0" smtClean="0">
                          <a:ln>
                            <a:noFill/>
                          </a:ln>
                          <a:solidFill>
                            <a:srgbClr val="FF0000"/>
                          </a:solidFill>
                          <a:effectLst/>
                          <a:latin typeface="Arial" charset="0"/>
                        </a:rPr>
                        <a:t>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6700">
                <a:tc>
                  <a:txBody>
                    <a:bodyPr/>
                    <a:lstStyle>
                      <a:lvl1pPr marL="277813" indent="-277813">
                        <a:lnSpc>
                          <a:spcPct val="90000"/>
                        </a:lnSpc>
                        <a:spcAft>
                          <a:spcPct val="30000"/>
                        </a:spcAft>
                        <a:buClr>
                          <a:srgbClr val="006699"/>
                        </a:buClr>
                        <a:buFont typeface="Wingdings" pitchFamily="2" charset="2"/>
                        <a:defRPr sz="2100" b="1">
                          <a:solidFill>
                            <a:schemeClr val="tx1"/>
                          </a:solidFill>
                          <a:latin typeface="Arial" charset="0"/>
                        </a:defRPr>
                      </a:lvl1pPr>
                      <a:lvl2pPr>
                        <a:lnSpc>
                          <a:spcPct val="90000"/>
                        </a:lnSpc>
                        <a:spcAft>
                          <a:spcPct val="30000"/>
                        </a:spcAft>
                        <a:buClr>
                          <a:srgbClr val="006699"/>
                        </a:buClr>
                        <a:buFont typeface="Wingdings" pitchFamily="2" charset="2"/>
                        <a:defRPr sz="2100">
                          <a:solidFill>
                            <a:schemeClr val="tx1"/>
                          </a:solidFill>
                          <a:latin typeface="Arial" charset="0"/>
                        </a:defRPr>
                      </a:lvl2pPr>
                      <a:lvl3pPr>
                        <a:lnSpc>
                          <a:spcPct val="90000"/>
                        </a:lnSpc>
                        <a:spcAft>
                          <a:spcPct val="30000"/>
                        </a:spcAft>
                        <a:buClr>
                          <a:srgbClr val="006699"/>
                        </a:buClr>
                        <a:buFont typeface="Wingdings" pitchFamily="2" charset="2"/>
                        <a:defRPr sz="2100">
                          <a:solidFill>
                            <a:schemeClr val="tx1"/>
                          </a:solidFill>
                          <a:latin typeface="Arial" charset="0"/>
                        </a:defRPr>
                      </a:lvl3pPr>
                      <a:lvl4pPr>
                        <a:lnSpc>
                          <a:spcPct val="90000"/>
                        </a:lnSpc>
                        <a:spcAft>
                          <a:spcPct val="30000"/>
                        </a:spcAft>
                        <a:buClr>
                          <a:srgbClr val="006699"/>
                        </a:buClr>
                        <a:buFont typeface="Wingdings" pitchFamily="2" charset="2"/>
                        <a:defRPr sz="2100">
                          <a:solidFill>
                            <a:schemeClr val="tx1"/>
                          </a:solidFill>
                          <a:latin typeface="Arial" charset="0"/>
                        </a:defRPr>
                      </a:lvl4pPr>
                      <a:lvl5pPr>
                        <a:lnSpc>
                          <a:spcPct val="90000"/>
                        </a:lnSpc>
                        <a:spcAft>
                          <a:spcPct val="30000"/>
                        </a:spcAft>
                        <a:buClr>
                          <a:srgbClr val="006699"/>
                        </a:buClr>
                        <a:buFont typeface="Wingdings" pitchFamily="2" charset="2"/>
                        <a:defRPr sz="2100">
                          <a:solidFill>
                            <a:schemeClr val="tx1"/>
                          </a:solidFill>
                          <a:latin typeface="Arial" charset="0"/>
                        </a:defRPr>
                      </a:lvl5pPr>
                      <a:lvl6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6pPr>
                      <a:lvl7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7pPr>
                      <a:lvl8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8pPr>
                      <a:lvl9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9pPr>
                    </a:lstStyle>
                    <a:p>
                      <a:pPr marL="277813" marR="0" lvl="0" indent="-277813" algn="l" defTabSz="914400" rtl="0" eaLnBrk="1" fontAlgn="base" latinLnBrk="0" hangingPunct="1">
                        <a:lnSpc>
                          <a:spcPct val="90000"/>
                        </a:lnSpc>
                        <a:spcBef>
                          <a:spcPct val="0"/>
                        </a:spcBef>
                        <a:spcAft>
                          <a:spcPct val="0"/>
                        </a:spcAft>
                        <a:buClrTx/>
                        <a:buSzTx/>
                        <a:buFontTx/>
                        <a:buNone/>
                        <a:tabLst/>
                      </a:pPr>
                      <a:r>
                        <a:rPr kumimoji="0" lang="en-US" altLang="en-US" sz="1300" b="1" i="0" u="none" strike="noStrike" cap="none" normalizeH="0" baseline="0" smtClean="0">
                          <a:ln>
                            <a:noFill/>
                          </a:ln>
                          <a:solidFill>
                            <a:schemeClr val="tx1"/>
                          </a:solidFill>
                          <a:effectLst/>
                          <a:latin typeface="Arial" charset="0"/>
                        </a:rPr>
                        <a:t>Occulter Separation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277813" indent="-277813">
                        <a:lnSpc>
                          <a:spcPct val="90000"/>
                        </a:lnSpc>
                        <a:spcAft>
                          <a:spcPct val="30000"/>
                        </a:spcAft>
                        <a:buClr>
                          <a:srgbClr val="006699"/>
                        </a:buClr>
                        <a:buFont typeface="Wingdings" pitchFamily="2" charset="2"/>
                        <a:defRPr sz="2100" b="1">
                          <a:solidFill>
                            <a:schemeClr val="tx1"/>
                          </a:solidFill>
                          <a:latin typeface="Arial" charset="0"/>
                        </a:defRPr>
                      </a:lvl1pPr>
                      <a:lvl2pPr>
                        <a:lnSpc>
                          <a:spcPct val="90000"/>
                        </a:lnSpc>
                        <a:spcAft>
                          <a:spcPct val="30000"/>
                        </a:spcAft>
                        <a:buClr>
                          <a:srgbClr val="006699"/>
                        </a:buClr>
                        <a:buFont typeface="Wingdings" pitchFamily="2" charset="2"/>
                        <a:defRPr sz="2100">
                          <a:solidFill>
                            <a:schemeClr val="tx1"/>
                          </a:solidFill>
                          <a:latin typeface="Arial" charset="0"/>
                        </a:defRPr>
                      </a:lvl2pPr>
                      <a:lvl3pPr>
                        <a:lnSpc>
                          <a:spcPct val="90000"/>
                        </a:lnSpc>
                        <a:spcAft>
                          <a:spcPct val="30000"/>
                        </a:spcAft>
                        <a:buClr>
                          <a:srgbClr val="006699"/>
                        </a:buClr>
                        <a:buFont typeface="Wingdings" pitchFamily="2" charset="2"/>
                        <a:defRPr sz="2100">
                          <a:solidFill>
                            <a:schemeClr val="tx1"/>
                          </a:solidFill>
                          <a:latin typeface="Arial" charset="0"/>
                        </a:defRPr>
                      </a:lvl3pPr>
                      <a:lvl4pPr>
                        <a:lnSpc>
                          <a:spcPct val="90000"/>
                        </a:lnSpc>
                        <a:spcAft>
                          <a:spcPct val="30000"/>
                        </a:spcAft>
                        <a:buClr>
                          <a:srgbClr val="006699"/>
                        </a:buClr>
                        <a:buFont typeface="Wingdings" pitchFamily="2" charset="2"/>
                        <a:defRPr sz="2100">
                          <a:solidFill>
                            <a:schemeClr val="tx1"/>
                          </a:solidFill>
                          <a:latin typeface="Arial" charset="0"/>
                        </a:defRPr>
                      </a:lvl4pPr>
                      <a:lvl5pPr>
                        <a:lnSpc>
                          <a:spcPct val="90000"/>
                        </a:lnSpc>
                        <a:spcAft>
                          <a:spcPct val="30000"/>
                        </a:spcAft>
                        <a:buClr>
                          <a:srgbClr val="006699"/>
                        </a:buClr>
                        <a:buFont typeface="Wingdings" pitchFamily="2" charset="2"/>
                        <a:defRPr sz="2100">
                          <a:solidFill>
                            <a:schemeClr val="tx1"/>
                          </a:solidFill>
                          <a:latin typeface="Arial" charset="0"/>
                        </a:defRPr>
                      </a:lvl5pPr>
                      <a:lvl6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6pPr>
                      <a:lvl7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7pPr>
                      <a:lvl8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8pPr>
                      <a:lvl9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9pPr>
                    </a:lstStyle>
                    <a:p>
                      <a:pPr marL="277813" marR="0" lvl="0" indent="-277813" algn="l" defTabSz="914400" rtl="0" eaLnBrk="1" fontAlgn="base" latinLnBrk="0" hangingPunct="1">
                        <a:lnSpc>
                          <a:spcPct val="90000"/>
                        </a:lnSpc>
                        <a:spcBef>
                          <a:spcPct val="0"/>
                        </a:spcBef>
                        <a:spcAft>
                          <a:spcPct val="0"/>
                        </a:spcAft>
                        <a:buClrTx/>
                        <a:buSzTx/>
                        <a:buFontTx/>
                        <a:buNone/>
                        <a:tabLst/>
                      </a:pPr>
                      <a:r>
                        <a:rPr kumimoji="0" lang="en-US" altLang="en-US" sz="1300" b="1" i="0" u="none" strike="noStrike" cap="none" normalizeH="0" baseline="0" smtClean="0">
                          <a:ln>
                            <a:noFill/>
                          </a:ln>
                          <a:solidFill>
                            <a:srgbClr val="FF0000"/>
                          </a:solidFill>
                          <a:effectLst/>
                          <a:latin typeface="Arial" charset="0"/>
                        </a:rPr>
                        <a:t>F</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277813" indent="-277813">
                        <a:lnSpc>
                          <a:spcPct val="90000"/>
                        </a:lnSpc>
                        <a:spcAft>
                          <a:spcPct val="30000"/>
                        </a:spcAft>
                        <a:buClr>
                          <a:srgbClr val="006699"/>
                        </a:buClr>
                        <a:buFont typeface="Wingdings" pitchFamily="2" charset="2"/>
                        <a:defRPr sz="2100" b="1">
                          <a:solidFill>
                            <a:schemeClr val="tx1"/>
                          </a:solidFill>
                          <a:latin typeface="Arial" charset="0"/>
                        </a:defRPr>
                      </a:lvl1pPr>
                      <a:lvl2pPr>
                        <a:lnSpc>
                          <a:spcPct val="90000"/>
                        </a:lnSpc>
                        <a:spcAft>
                          <a:spcPct val="30000"/>
                        </a:spcAft>
                        <a:buClr>
                          <a:srgbClr val="006699"/>
                        </a:buClr>
                        <a:buFont typeface="Wingdings" pitchFamily="2" charset="2"/>
                        <a:defRPr sz="2100">
                          <a:solidFill>
                            <a:schemeClr val="tx1"/>
                          </a:solidFill>
                          <a:latin typeface="Arial" charset="0"/>
                        </a:defRPr>
                      </a:lvl2pPr>
                      <a:lvl3pPr>
                        <a:lnSpc>
                          <a:spcPct val="90000"/>
                        </a:lnSpc>
                        <a:spcAft>
                          <a:spcPct val="30000"/>
                        </a:spcAft>
                        <a:buClr>
                          <a:srgbClr val="006699"/>
                        </a:buClr>
                        <a:buFont typeface="Wingdings" pitchFamily="2" charset="2"/>
                        <a:defRPr sz="2100">
                          <a:solidFill>
                            <a:schemeClr val="tx1"/>
                          </a:solidFill>
                          <a:latin typeface="Arial" charset="0"/>
                        </a:defRPr>
                      </a:lvl3pPr>
                      <a:lvl4pPr>
                        <a:lnSpc>
                          <a:spcPct val="90000"/>
                        </a:lnSpc>
                        <a:spcAft>
                          <a:spcPct val="30000"/>
                        </a:spcAft>
                        <a:buClr>
                          <a:srgbClr val="006699"/>
                        </a:buClr>
                        <a:buFont typeface="Wingdings" pitchFamily="2" charset="2"/>
                        <a:defRPr sz="2100">
                          <a:solidFill>
                            <a:schemeClr val="tx1"/>
                          </a:solidFill>
                          <a:latin typeface="Arial" charset="0"/>
                        </a:defRPr>
                      </a:lvl4pPr>
                      <a:lvl5pPr>
                        <a:lnSpc>
                          <a:spcPct val="90000"/>
                        </a:lnSpc>
                        <a:spcAft>
                          <a:spcPct val="30000"/>
                        </a:spcAft>
                        <a:buClr>
                          <a:srgbClr val="006699"/>
                        </a:buClr>
                        <a:buFont typeface="Wingdings" pitchFamily="2" charset="2"/>
                        <a:defRPr sz="2100">
                          <a:solidFill>
                            <a:schemeClr val="tx1"/>
                          </a:solidFill>
                          <a:latin typeface="Arial" charset="0"/>
                        </a:defRPr>
                      </a:lvl5pPr>
                      <a:lvl6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6pPr>
                      <a:lvl7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7pPr>
                      <a:lvl8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8pPr>
                      <a:lvl9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9pPr>
                    </a:lstStyle>
                    <a:p>
                      <a:pPr marL="277813" marR="0" lvl="0" indent="-277813" algn="l" defTabSz="914400" rtl="0" eaLnBrk="1" fontAlgn="base" latinLnBrk="0" hangingPunct="1">
                        <a:lnSpc>
                          <a:spcPct val="90000"/>
                        </a:lnSpc>
                        <a:spcBef>
                          <a:spcPct val="0"/>
                        </a:spcBef>
                        <a:spcAft>
                          <a:spcPct val="0"/>
                        </a:spcAft>
                        <a:buClrTx/>
                        <a:buSzTx/>
                        <a:buFontTx/>
                        <a:buNone/>
                        <a:tabLst/>
                      </a:pPr>
                      <a:r>
                        <a:rPr kumimoji="0" lang="en-US" altLang="en-US" sz="1300" b="1" i="0" u="none" strike="noStrike" cap="none" normalizeH="0" baseline="0" smtClean="0">
                          <a:ln>
                            <a:noFill/>
                          </a:ln>
                          <a:solidFill>
                            <a:srgbClr val="FF0000"/>
                          </a:solidFill>
                          <a:effectLst/>
                          <a:latin typeface="Arial" charset="0"/>
                        </a:rPr>
                        <a:t>25 Mm</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277813" indent="-277813">
                        <a:lnSpc>
                          <a:spcPct val="90000"/>
                        </a:lnSpc>
                        <a:spcAft>
                          <a:spcPct val="30000"/>
                        </a:spcAft>
                        <a:buClr>
                          <a:srgbClr val="006699"/>
                        </a:buClr>
                        <a:buFont typeface="Wingdings" pitchFamily="2" charset="2"/>
                        <a:defRPr sz="2100" b="1">
                          <a:solidFill>
                            <a:schemeClr val="tx1"/>
                          </a:solidFill>
                          <a:latin typeface="Arial" charset="0"/>
                        </a:defRPr>
                      </a:lvl1pPr>
                      <a:lvl2pPr>
                        <a:lnSpc>
                          <a:spcPct val="90000"/>
                        </a:lnSpc>
                        <a:spcAft>
                          <a:spcPct val="30000"/>
                        </a:spcAft>
                        <a:buClr>
                          <a:srgbClr val="006699"/>
                        </a:buClr>
                        <a:buFont typeface="Wingdings" pitchFamily="2" charset="2"/>
                        <a:defRPr sz="2100">
                          <a:solidFill>
                            <a:schemeClr val="tx1"/>
                          </a:solidFill>
                          <a:latin typeface="Arial" charset="0"/>
                        </a:defRPr>
                      </a:lvl2pPr>
                      <a:lvl3pPr>
                        <a:lnSpc>
                          <a:spcPct val="90000"/>
                        </a:lnSpc>
                        <a:spcAft>
                          <a:spcPct val="30000"/>
                        </a:spcAft>
                        <a:buClr>
                          <a:srgbClr val="006699"/>
                        </a:buClr>
                        <a:buFont typeface="Wingdings" pitchFamily="2" charset="2"/>
                        <a:defRPr sz="2100">
                          <a:solidFill>
                            <a:schemeClr val="tx1"/>
                          </a:solidFill>
                          <a:latin typeface="Arial" charset="0"/>
                        </a:defRPr>
                      </a:lvl3pPr>
                      <a:lvl4pPr>
                        <a:lnSpc>
                          <a:spcPct val="90000"/>
                        </a:lnSpc>
                        <a:spcAft>
                          <a:spcPct val="30000"/>
                        </a:spcAft>
                        <a:buClr>
                          <a:srgbClr val="006699"/>
                        </a:buClr>
                        <a:buFont typeface="Wingdings" pitchFamily="2" charset="2"/>
                        <a:defRPr sz="2100">
                          <a:solidFill>
                            <a:schemeClr val="tx1"/>
                          </a:solidFill>
                          <a:latin typeface="Arial" charset="0"/>
                        </a:defRPr>
                      </a:lvl4pPr>
                      <a:lvl5pPr>
                        <a:lnSpc>
                          <a:spcPct val="90000"/>
                        </a:lnSpc>
                        <a:spcAft>
                          <a:spcPct val="30000"/>
                        </a:spcAft>
                        <a:buClr>
                          <a:srgbClr val="006699"/>
                        </a:buClr>
                        <a:buFont typeface="Wingdings" pitchFamily="2" charset="2"/>
                        <a:defRPr sz="2100">
                          <a:solidFill>
                            <a:schemeClr val="tx1"/>
                          </a:solidFill>
                          <a:latin typeface="Arial" charset="0"/>
                        </a:defRPr>
                      </a:lvl5pPr>
                      <a:lvl6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6pPr>
                      <a:lvl7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7pPr>
                      <a:lvl8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8pPr>
                      <a:lvl9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9pPr>
                    </a:lstStyle>
                    <a:p>
                      <a:pPr marL="277813" marR="0" lvl="0" indent="-277813" algn="l" defTabSz="914400" rtl="0" eaLnBrk="1" fontAlgn="base" latinLnBrk="0" hangingPunct="1">
                        <a:lnSpc>
                          <a:spcPct val="90000"/>
                        </a:lnSpc>
                        <a:spcBef>
                          <a:spcPct val="0"/>
                        </a:spcBef>
                        <a:spcAft>
                          <a:spcPct val="0"/>
                        </a:spcAft>
                        <a:buClrTx/>
                        <a:buSzTx/>
                        <a:buFontTx/>
                        <a:buNone/>
                        <a:tabLst/>
                      </a:pPr>
                      <a:r>
                        <a:rPr kumimoji="0" lang="en-US" altLang="en-US" sz="1300" b="1" i="0" u="none" strike="noStrike" cap="none" normalizeH="0" baseline="0" dirty="0" smtClean="0">
                          <a:ln>
                            <a:noFill/>
                          </a:ln>
                          <a:solidFill>
                            <a:srgbClr val="FF0000"/>
                          </a:solidFill>
                          <a:effectLst/>
                          <a:latin typeface="Arial" charset="0"/>
                        </a:rPr>
                        <a:t>80 Mm</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5113">
                <a:tc>
                  <a:txBody>
                    <a:bodyPr/>
                    <a:lstStyle>
                      <a:lvl1pPr marL="277813" indent="-277813">
                        <a:lnSpc>
                          <a:spcPct val="90000"/>
                        </a:lnSpc>
                        <a:spcAft>
                          <a:spcPct val="30000"/>
                        </a:spcAft>
                        <a:buClr>
                          <a:srgbClr val="006699"/>
                        </a:buClr>
                        <a:buFont typeface="Wingdings" pitchFamily="2" charset="2"/>
                        <a:defRPr sz="2100" b="1">
                          <a:solidFill>
                            <a:schemeClr val="tx1"/>
                          </a:solidFill>
                          <a:latin typeface="Arial" charset="0"/>
                        </a:defRPr>
                      </a:lvl1pPr>
                      <a:lvl2pPr>
                        <a:lnSpc>
                          <a:spcPct val="90000"/>
                        </a:lnSpc>
                        <a:spcAft>
                          <a:spcPct val="30000"/>
                        </a:spcAft>
                        <a:buClr>
                          <a:srgbClr val="006699"/>
                        </a:buClr>
                        <a:buFont typeface="Wingdings" pitchFamily="2" charset="2"/>
                        <a:defRPr sz="2100">
                          <a:solidFill>
                            <a:schemeClr val="tx1"/>
                          </a:solidFill>
                          <a:latin typeface="Arial" charset="0"/>
                        </a:defRPr>
                      </a:lvl2pPr>
                      <a:lvl3pPr>
                        <a:lnSpc>
                          <a:spcPct val="90000"/>
                        </a:lnSpc>
                        <a:spcAft>
                          <a:spcPct val="30000"/>
                        </a:spcAft>
                        <a:buClr>
                          <a:srgbClr val="006699"/>
                        </a:buClr>
                        <a:buFont typeface="Wingdings" pitchFamily="2" charset="2"/>
                        <a:defRPr sz="2100">
                          <a:solidFill>
                            <a:schemeClr val="tx1"/>
                          </a:solidFill>
                          <a:latin typeface="Arial" charset="0"/>
                        </a:defRPr>
                      </a:lvl3pPr>
                      <a:lvl4pPr>
                        <a:lnSpc>
                          <a:spcPct val="90000"/>
                        </a:lnSpc>
                        <a:spcAft>
                          <a:spcPct val="30000"/>
                        </a:spcAft>
                        <a:buClr>
                          <a:srgbClr val="006699"/>
                        </a:buClr>
                        <a:buFont typeface="Wingdings" pitchFamily="2" charset="2"/>
                        <a:defRPr sz="2100">
                          <a:solidFill>
                            <a:schemeClr val="tx1"/>
                          </a:solidFill>
                          <a:latin typeface="Arial" charset="0"/>
                        </a:defRPr>
                      </a:lvl4pPr>
                      <a:lvl5pPr>
                        <a:lnSpc>
                          <a:spcPct val="90000"/>
                        </a:lnSpc>
                        <a:spcAft>
                          <a:spcPct val="30000"/>
                        </a:spcAft>
                        <a:buClr>
                          <a:srgbClr val="006699"/>
                        </a:buClr>
                        <a:buFont typeface="Wingdings" pitchFamily="2" charset="2"/>
                        <a:defRPr sz="2100">
                          <a:solidFill>
                            <a:schemeClr val="tx1"/>
                          </a:solidFill>
                          <a:latin typeface="Arial" charset="0"/>
                        </a:defRPr>
                      </a:lvl5pPr>
                      <a:lvl6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6pPr>
                      <a:lvl7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7pPr>
                      <a:lvl8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8pPr>
                      <a:lvl9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9pPr>
                    </a:lstStyle>
                    <a:p>
                      <a:pPr marL="277813" marR="0" lvl="0" indent="-277813" algn="l" defTabSz="914400" rtl="0" eaLnBrk="1" fontAlgn="base" latinLnBrk="0" hangingPunct="1">
                        <a:lnSpc>
                          <a:spcPct val="90000"/>
                        </a:lnSpc>
                        <a:spcBef>
                          <a:spcPct val="0"/>
                        </a:spcBef>
                        <a:spcAft>
                          <a:spcPct val="0"/>
                        </a:spcAft>
                        <a:buClrTx/>
                        <a:buSzTx/>
                        <a:buFontTx/>
                        <a:buNone/>
                        <a:tabLst/>
                      </a:pPr>
                      <a:r>
                        <a:rPr kumimoji="0" lang="en-US" altLang="en-US" sz="1300" b="1" i="0" u="none" strike="noStrike" cap="none" normalizeH="0" baseline="0" smtClean="0">
                          <a:ln>
                            <a:noFill/>
                          </a:ln>
                          <a:solidFill>
                            <a:schemeClr val="tx1"/>
                          </a:solidFill>
                          <a:effectLst/>
                          <a:latin typeface="Arial" charset="0"/>
                          <a:cs typeface="Times New Roman" pitchFamily="18" charset="0"/>
                        </a:rPr>
                        <a:t>Number of petals</a:t>
                      </a:r>
                      <a:endParaRPr kumimoji="0" lang="en-US" altLang="en-US" sz="13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277813" indent="-277813">
                        <a:lnSpc>
                          <a:spcPct val="90000"/>
                        </a:lnSpc>
                        <a:spcAft>
                          <a:spcPct val="30000"/>
                        </a:spcAft>
                        <a:buClr>
                          <a:srgbClr val="006699"/>
                        </a:buClr>
                        <a:buFont typeface="Wingdings" pitchFamily="2" charset="2"/>
                        <a:defRPr sz="2100" b="1">
                          <a:solidFill>
                            <a:schemeClr val="tx1"/>
                          </a:solidFill>
                          <a:latin typeface="Arial" charset="0"/>
                        </a:defRPr>
                      </a:lvl1pPr>
                      <a:lvl2pPr>
                        <a:lnSpc>
                          <a:spcPct val="90000"/>
                        </a:lnSpc>
                        <a:spcAft>
                          <a:spcPct val="30000"/>
                        </a:spcAft>
                        <a:buClr>
                          <a:srgbClr val="006699"/>
                        </a:buClr>
                        <a:buFont typeface="Wingdings" pitchFamily="2" charset="2"/>
                        <a:defRPr sz="2100">
                          <a:solidFill>
                            <a:schemeClr val="tx1"/>
                          </a:solidFill>
                          <a:latin typeface="Arial" charset="0"/>
                        </a:defRPr>
                      </a:lvl2pPr>
                      <a:lvl3pPr>
                        <a:lnSpc>
                          <a:spcPct val="90000"/>
                        </a:lnSpc>
                        <a:spcAft>
                          <a:spcPct val="30000"/>
                        </a:spcAft>
                        <a:buClr>
                          <a:srgbClr val="006699"/>
                        </a:buClr>
                        <a:buFont typeface="Wingdings" pitchFamily="2" charset="2"/>
                        <a:defRPr sz="2100">
                          <a:solidFill>
                            <a:schemeClr val="tx1"/>
                          </a:solidFill>
                          <a:latin typeface="Arial" charset="0"/>
                        </a:defRPr>
                      </a:lvl3pPr>
                      <a:lvl4pPr>
                        <a:lnSpc>
                          <a:spcPct val="90000"/>
                        </a:lnSpc>
                        <a:spcAft>
                          <a:spcPct val="30000"/>
                        </a:spcAft>
                        <a:buClr>
                          <a:srgbClr val="006699"/>
                        </a:buClr>
                        <a:buFont typeface="Wingdings" pitchFamily="2" charset="2"/>
                        <a:defRPr sz="2100">
                          <a:solidFill>
                            <a:schemeClr val="tx1"/>
                          </a:solidFill>
                          <a:latin typeface="Arial" charset="0"/>
                        </a:defRPr>
                      </a:lvl4pPr>
                      <a:lvl5pPr>
                        <a:lnSpc>
                          <a:spcPct val="90000"/>
                        </a:lnSpc>
                        <a:spcAft>
                          <a:spcPct val="30000"/>
                        </a:spcAft>
                        <a:buClr>
                          <a:srgbClr val="006699"/>
                        </a:buClr>
                        <a:buFont typeface="Wingdings" pitchFamily="2" charset="2"/>
                        <a:defRPr sz="2100">
                          <a:solidFill>
                            <a:schemeClr val="tx1"/>
                          </a:solidFill>
                          <a:latin typeface="Arial" charset="0"/>
                        </a:defRPr>
                      </a:lvl5pPr>
                      <a:lvl6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6pPr>
                      <a:lvl7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7pPr>
                      <a:lvl8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8pPr>
                      <a:lvl9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9pPr>
                    </a:lstStyle>
                    <a:p>
                      <a:pPr marL="277813" marR="0" lvl="0" indent="-277813" algn="l" defTabSz="914400" rtl="0" eaLnBrk="1" fontAlgn="base" latinLnBrk="0" hangingPunct="1">
                        <a:lnSpc>
                          <a:spcPct val="90000"/>
                        </a:lnSpc>
                        <a:spcBef>
                          <a:spcPct val="0"/>
                        </a:spcBef>
                        <a:spcAft>
                          <a:spcPct val="0"/>
                        </a:spcAft>
                        <a:buClrTx/>
                        <a:buSzTx/>
                        <a:buFontTx/>
                        <a:buNone/>
                        <a:tabLst/>
                      </a:pPr>
                      <a:r>
                        <a:rPr kumimoji="0" lang="en-US" altLang="en-US" sz="1300" b="1" i="0" u="none" strike="noStrike" cap="none" normalizeH="0" baseline="0" smtClean="0">
                          <a:ln>
                            <a:noFill/>
                          </a:ln>
                          <a:solidFill>
                            <a:srgbClr val="FF0000"/>
                          </a:solidFill>
                          <a:effectLst/>
                          <a:latin typeface="Arial" charset="0"/>
                        </a:rPr>
                        <a:t>P</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277813" indent="-277813">
                        <a:lnSpc>
                          <a:spcPct val="90000"/>
                        </a:lnSpc>
                        <a:spcAft>
                          <a:spcPct val="30000"/>
                        </a:spcAft>
                        <a:buClr>
                          <a:srgbClr val="006699"/>
                        </a:buClr>
                        <a:buFont typeface="Wingdings" pitchFamily="2" charset="2"/>
                        <a:defRPr sz="2100" b="1">
                          <a:solidFill>
                            <a:schemeClr val="tx1"/>
                          </a:solidFill>
                          <a:latin typeface="Arial" charset="0"/>
                        </a:defRPr>
                      </a:lvl1pPr>
                      <a:lvl2pPr>
                        <a:lnSpc>
                          <a:spcPct val="90000"/>
                        </a:lnSpc>
                        <a:spcAft>
                          <a:spcPct val="30000"/>
                        </a:spcAft>
                        <a:buClr>
                          <a:srgbClr val="006699"/>
                        </a:buClr>
                        <a:buFont typeface="Wingdings" pitchFamily="2" charset="2"/>
                        <a:defRPr sz="2100">
                          <a:solidFill>
                            <a:schemeClr val="tx1"/>
                          </a:solidFill>
                          <a:latin typeface="Arial" charset="0"/>
                        </a:defRPr>
                      </a:lvl2pPr>
                      <a:lvl3pPr>
                        <a:lnSpc>
                          <a:spcPct val="90000"/>
                        </a:lnSpc>
                        <a:spcAft>
                          <a:spcPct val="30000"/>
                        </a:spcAft>
                        <a:buClr>
                          <a:srgbClr val="006699"/>
                        </a:buClr>
                        <a:buFont typeface="Wingdings" pitchFamily="2" charset="2"/>
                        <a:defRPr sz="2100">
                          <a:solidFill>
                            <a:schemeClr val="tx1"/>
                          </a:solidFill>
                          <a:latin typeface="Arial" charset="0"/>
                        </a:defRPr>
                      </a:lvl3pPr>
                      <a:lvl4pPr>
                        <a:lnSpc>
                          <a:spcPct val="90000"/>
                        </a:lnSpc>
                        <a:spcAft>
                          <a:spcPct val="30000"/>
                        </a:spcAft>
                        <a:buClr>
                          <a:srgbClr val="006699"/>
                        </a:buClr>
                        <a:buFont typeface="Wingdings" pitchFamily="2" charset="2"/>
                        <a:defRPr sz="2100">
                          <a:solidFill>
                            <a:schemeClr val="tx1"/>
                          </a:solidFill>
                          <a:latin typeface="Arial" charset="0"/>
                        </a:defRPr>
                      </a:lvl4pPr>
                      <a:lvl5pPr>
                        <a:lnSpc>
                          <a:spcPct val="90000"/>
                        </a:lnSpc>
                        <a:spcAft>
                          <a:spcPct val="30000"/>
                        </a:spcAft>
                        <a:buClr>
                          <a:srgbClr val="006699"/>
                        </a:buClr>
                        <a:buFont typeface="Wingdings" pitchFamily="2" charset="2"/>
                        <a:defRPr sz="2100">
                          <a:solidFill>
                            <a:schemeClr val="tx1"/>
                          </a:solidFill>
                          <a:latin typeface="Arial" charset="0"/>
                        </a:defRPr>
                      </a:lvl5pPr>
                      <a:lvl6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6pPr>
                      <a:lvl7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7pPr>
                      <a:lvl8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8pPr>
                      <a:lvl9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9pPr>
                    </a:lstStyle>
                    <a:p>
                      <a:pPr marL="277813" marR="0" lvl="0" indent="-277813" algn="l" defTabSz="914400" rtl="0" eaLnBrk="1" fontAlgn="base" latinLnBrk="0" hangingPunct="1">
                        <a:lnSpc>
                          <a:spcPct val="90000"/>
                        </a:lnSpc>
                        <a:spcBef>
                          <a:spcPct val="0"/>
                        </a:spcBef>
                        <a:spcAft>
                          <a:spcPct val="0"/>
                        </a:spcAft>
                        <a:buClrTx/>
                        <a:buSzTx/>
                        <a:buFontTx/>
                        <a:buNone/>
                        <a:tabLst/>
                      </a:pPr>
                      <a:r>
                        <a:rPr kumimoji="0" lang="en-US" altLang="en-US" sz="1300" b="1" i="0" u="none" strike="noStrike" cap="none" normalizeH="0" baseline="0" smtClean="0">
                          <a:ln>
                            <a:noFill/>
                          </a:ln>
                          <a:solidFill>
                            <a:srgbClr val="FF0000"/>
                          </a:solidFill>
                          <a:effectLst/>
                          <a:latin typeface="Arial" charset="0"/>
                        </a:rPr>
                        <a:t>12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277813" indent="-277813">
                        <a:lnSpc>
                          <a:spcPct val="90000"/>
                        </a:lnSpc>
                        <a:spcAft>
                          <a:spcPct val="30000"/>
                        </a:spcAft>
                        <a:buClr>
                          <a:srgbClr val="006699"/>
                        </a:buClr>
                        <a:buFont typeface="Wingdings" pitchFamily="2" charset="2"/>
                        <a:defRPr sz="2100" b="1">
                          <a:solidFill>
                            <a:schemeClr val="tx1"/>
                          </a:solidFill>
                          <a:latin typeface="Arial" charset="0"/>
                        </a:defRPr>
                      </a:lvl1pPr>
                      <a:lvl2pPr>
                        <a:lnSpc>
                          <a:spcPct val="90000"/>
                        </a:lnSpc>
                        <a:spcAft>
                          <a:spcPct val="30000"/>
                        </a:spcAft>
                        <a:buClr>
                          <a:srgbClr val="006699"/>
                        </a:buClr>
                        <a:buFont typeface="Wingdings" pitchFamily="2" charset="2"/>
                        <a:defRPr sz="2100">
                          <a:solidFill>
                            <a:schemeClr val="tx1"/>
                          </a:solidFill>
                          <a:latin typeface="Arial" charset="0"/>
                        </a:defRPr>
                      </a:lvl2pPr>
                      <a:lvl3pPr>
                        <a:lnSpc>
                          <a:spcPct val="90000"/>
                        </a:lnSpc>
                        <a:spcAft>
                          <a:spcPct val="30000"/>
                        </a:spcAft>
                        <a:buClr>
                          <a:srgbClr val="006699"/>
                        </a:buClr>
                        <a:buFont typeface="Wingdings" pitchFamily="2" charset="2"/>
                        <a:defRPr sz="2100">
                          <a:solidFill>
                            <a:schemeClr val="tx1"/>
                          </a:solidFill>
                          <a:latin typeface="Arial" charset="0"/>
                        </a:defRPr>
                      </a:lvl3pPr>
                      <a:lvl4pPr>
                        <a:lnSpc>
                          <a:spcPct val="90000"/>
                        </a:lnSpc>
                        <a:spcAft>
                          <a:spcPct val="30000"/>
                        </a:spcAft>
                        <a:buClr>
                          <a:srgbClr val="006699"/>
                        </a:buClr>
                        <a:buFont typeface="Wingdings" pitchFamily="2" charset="2"/>
                        <a:defRPr sz="2100">
                          <a:solidFill>
                            <a:schemeClr val="tx1"/>
                          </a:solidFill>
                          <a:latin typeface="Arial" charset="0"/>
                        </a:defRPr>
                      </a:lvl4pPr>
                      <a:lvl5pPr>
                        <a:lnSpc>
                          <a:spcPct val="90000"/>
                        </a:lnSpc>
                        <a:spcAft>
                          <a:spcPct val="30000"/>
                        </a:spcAft>
                        <a:buClr>
                          <a:srgbClr val="006699"/>
                        </a:buClr>
                        <a:buFont typeface="Wingdings" pitchFamily="2" charset="2"/>
                        <a:defRPr sz="2100">
                          <a:solidFill>
                            <a:schemeClr val="tx1"/>
                          </a:solidFill>
                          <a:latin typeface="Arial" charset="0"/>
                        </a:defRPr>
                      </a:lvl5pPr>
                      <a:lvl6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6pPr>
                      <a:lvl7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7pPr>
                      <a:lvl8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8pPr>
                      <a:lvl9pPr fontAlgn="base">
                        <a:lnSpc>
                          <a:spcPct val="90000"/>
                        </a:lnSpc>
                        <a:spcBef>
                          <a:spcPct val="0"/>
                        </a:spcBef>
                        <a:spcAft>
                          <a:spcPct val="30000"/>
                        </a:spcAft>
                        <a:buClr>
                          <a:srgbClr val="006699"/>
                        </a:buClr>
                        <a:buFont typeface="Wingdings" pitchFamily="2" charset="2"/>
                        <a:defRPr sz="2100">
                          <a:solidFill>
                            <a:schemeClr val="tx1"/>
                          </a:solidFill>
                          <a:latin typeface="Arial" charset="0"/>
                        </a:defRPr>
                      </a:lvl9pPr>
                    </a:lstStyle>
                    <a:p>
                      <a:pPr marL="277813" marR="0" lvl="0" indent="-277813" algn="l" defTabSz="914400" rtl="0" eaLnBrk="1" fontAlgn="base" latinLnBrk="0" hangingPunct="1">
                        <a:lnSpc>
                          <a:spcPct val="90000"/>
                        </a:lnSpc>
                        <a:spcBef>
                          <a:spcPct val="0"/>
                        </a:spcBef>
                        <a:spcAft>
                          <a:spcPct val="0"/>
                        </a:spcAft>
                        <a:buClrTx/>
                        <a:buSzTx/>
                        <a:buFontTx/>
                        <a:buNone/>
                        <a:tabLst/>
                      </a:pPr>
                      <a:r>
                        <a:rPr kumimoji="0" lang="en-US" altLang="en-US" sz="1300" b="1" i="0" u="none" strike="noStrike" cap="none" normalizeH="0" baseline="0" dirty="0" smtClean="0">
                          <a:ln>
                            <a:noFill/>
                          </a:ln>
                          <a:solidFill>
                            <a:srgbClr val="FF0000"/>
                          </a:solidFill>
                          <a:effectLst/>
                          <a:latin typeface="Arial" charset="0"/>
                        </a:rPr>
                        <a:t>12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142376" name="Picture 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288" y="2794000"/>
            <a:ext cx="4752975" cy="356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77" name="Picture 41"/>
          <p:cNvPicPr>
            <a:picLocks noChangeAspect="1" noChangeArrowheads="1"/>
          </p:cNvPicPr>
          <p:nvPr/>
        </p:nvPicPr>
        <p:blipFill>
          <a:blip r:embed="rId3">
            <a:extLst>
              <a:ext uri="{28A0092B-C50C-407E-A947-70E740481C1C}">
                <a14:useLocalDpi xmlns:a14="http://schemas.microsoft.com/office/drawing/2010/main" val="0"/>
              </a:ext>
            </a:extLst>
          </a:blip>
          <a:srcRect l="6250" r="6250"/>
          <a:stretch>
            <a:fillRect/>
          </a:stretch>
        </p:blipFill>
        <p:spPr bwMode="auto">
          <a:xfrm>
            <a:off x="4933950" y="2794000"/>
            <a:ext cx="4159250" cy="356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8303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WMTOOLS" val="&lt;WMTools ver=&quot;1.0&quot;&gt;&lt;Timings time=&quot;3/6/2008 12:03:03 PM&quot;&gt;&lt;Slide id=&quot;335&quot; dur=&quot;.609375&quot;/&gt;&lt;Slide id=&quot;337&quot; dur=&quot;13.53516&quot;/&gt;&lt;Slide id=&quot;335&quot; dur=&quot;.765625&quot;/&gt;&lt;Slide id=&quot;337&quot; dur=&quot;4.699219&quot;/&gt;&lt;Slide id=&quot;312&quot; dur=&quot;2.902344&quot;/&gt;&lt;Slide id=&quot;313&quot; dur=&quot;7.195313&quot;/&gt;&lt;Slide id=&quot;316&quot; dur=&quot;10.69141&quot;/&gt;&lt;Slide id=&quot;317&quot; dur=&quot;1.734375&quot;/&gt;&lt;Slide id=&quot;336&quot; dur=&quot;1.703125&quot;/&gt;&lt;Slide id=&quot;338&quot; dur=&quot;1&quot;/&gt;&lt;/Timings&gt;&lt;/WMTools&gt;"/>
</p:tagLst>
</file>

<file path=ppt/theme/theme1.xml><?xml version="1.0" encoding="utf-8"?>
<a:theme xmlns:a="http://schemas.openxmlformats.org/drawingml/2006/main" name="NGC">
  <a:themeElements>
    <a:clrScheme name="Default Design 14">
      <a:dk1>
        <a:srgbClr val="000000"/>
      </a:dk1>
      <a:lt1>
        <a:srgbClr val="FFFFFF"/>
      </a:lt1>
      <a:dk2>
        <a:srgbClr val="000000"/>
      </a:dk2>
      <a:lt2>
        <a:srgbClr val="808080"/>
      </a:lt2>
      <a:accent1>
        <a:srgbClr val="005DAA"/>
      </a:accent1>
      <a:accent2>
        <a:srgbClr val="CC0000"/>
      </a:accent2>
      <a:accent3>
        <a:srgbClr val="FFFFFF"/>
      </a:accent3>
      <a:accent4>
        <a:srgbClr val="000000"/>
      </a:accent4>
      <a:accent5>
        <a:srgbClr val="AAB6D2"/>
      </a:accent5>
      <a:accent6>
        <a:srgbClr val="B90000"/>
      </a:accent6>
      <a:hlink>
        <a:srgbClr val="4FAFFF"/>
      </a:hlink>
      <a:folHlink>
        <a:srgbClr val="009600"/>
      </a:folHlink>
    </a:clrScheme>
    <a:fontScheme name="Default Desig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txDef>
      <a:spPr>
        <a:noFill/>
      </a:spPr>
      <a:bodyPr wrap="square" rtlCol="0">
        <a:spAutoFit/>
      </a:bodyPr>
      <a:lstStyle>
        <a:defPPr>
          <a:defRPr sz="1600" dirty="0">
            <a:latin typeface="Arial" pitchFamily="34" charset="0"/>
            <a:cs typeface="Arial" pitchFamily="34" charset="0"/>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005DAA"/>
        </a:accent1>
        <a:accent2>
          <a:srgbClr val="CC0000"/>
        </a:accent2>
        <a:accent3>
          <a:srgbClr val="FFFFFF"/>
        </a:accent3>
        <a:accent4>
          <a:srgbClr val="000000"/>
        </a:accent4>
        <a:accent5>
          <a:srgbClr val="AAB6D2"/>
        </a:accent5>
        <a:accent6>
          <a:srgbClr val="B90000"/>
        </a:accent6>
        <a:hlink>
          <a:srgbClr val="4FAFFF"/>
        </a:hlink>
        <a:folHlink>
          <a:srgbClr val="00CC00"/>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005DAA"/>
        </a:accent1>
        <a:accent2>
          <a:srgbClr val="CC0000"/>
        </a:accent2>
        <a:accent3>
          <a:srgbClr val="FFFFFF"/>
        </a:accent3>
        <a:accent4>
          <a:srgbClr val="000000"/>
        </a:accent4>
        <a:accent5>
          <a:srgbClr val="AAB6D2"/>
        </a:accent5>
        <a:accent6>
          <a:srgbClr val="B90000"/>
        </a:accent6>
        <a:hlink>
          <a:srgbClr val="4FAFFF"/>
        </a:hlink>
        <a:folHlink>
          <a:srgbClr val="0096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orp_template">
  <a:themeElements>
    <a:clrScheme name="corp_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orp_template">
      <a:majorFont>
        <a:latin typeface="Tahom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rp_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orp_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orp_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rp_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rp_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orp_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orp_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8FD1A68ECA63749A854F8B0D1ECA9B8" ma:contentTypeVersion="0" ma:contentTypeDescription="Create a new document." ma:contentTypeScope="" ma:versionID="c5c5a250e9072b2287f646968777835d">
  <xsd:schema xmlns:xsd="http://www.w3.org/2001/XMLSchema" xmlns:xs="http://www.w3.org/2001/XMLSchema" xmlns:p="http://schemas.microsoft.com/office/2006/metadata/properties" targetNamespace="http://schemas.microsoft.com/office/2006/metadata/properties" ma:root="true" ma:fieldsID="d0d3e4569bfbe25f36ec3f33dbcfb57d">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B3C7E5F-25B0-473A-BDF7-EACF44B728FA}">
  <ds:schemaRefs>
    <ds:schemaRef ds:uri="http://schemas.microsoft.com/sharepoint/v3/contenttype/forms"/>
  </ds:schemaRefs>
</ds:datastoreItem>
</file>

<file path=customXml/itemProps2.xml><?xml version="1.0" encoding="utf-8"?>
<ds:datastoreItem xmlns:ds="http://schemas.openxmlformats.org/officeDocument/2006/customXml" ds:itemID="{C5CBFC9A-A7AE-49C2-BB5A-145C932F94FF}">
  <ds:schemaRefs>
    <ds:schemaRef ds:uri="http://schemas.microsoft.com/office/2006/documentManagement/types"/>
    <ds:schemaRef ds:uri="http://schemas.microsoft.com/office/2006/metadata/properties"/>
    <ds:schemaRef ds:uri="http://www.w3.org/XML/1998/namespace"/>
    <ds:schemaRef ds:uri="http://schemas.openxmlformats.org/package/2006/metadata/core-properties"/>
    <ds:schemaRef ds:uri="http://purl.org/dc/elements/1.1/"/>
    <ds:schemaRef ds:uri="http://purl.org/dc/terms/"/>
    <ds:schemaRef ds:uri="http://schemas.microsoft.com/office/infopath/2007/PartnerControls"/>
    <ds:schemaRef ds:uri="http://purl.org/dc/dcmitype/"/>
  </ds:schemaRefs>
</ds:datastoreItem>
</file>

<file path=customXml/itemProps3.xml><?xml version="1.0" encoding="utf-8"?>
<ds:datastoreItem xmlns:ds="http://schemas.openxmlformats.org/officeDocument/2006/customXml" ds:itemID="{0E89F49C-F32D-4C5D-80E7-6E8D8FBAC7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NGC</Template>
  <TotalTime>8575</TotalTime>
  <Words>2926</Words>
  <Application>Microsoft Macintosh PowerPoint</Application>
  <PresentationFormat>On-screen Show (4:3)</PresentationFormat>
  <Paragraphs>539</Paragraphs>
  <Slides>37</Slides>
  <Notes>3</Notes>
  <HiddenSlides>0</HiddenSlides>
  <MMClips>0</MMClips>
  <ScaleCrop>false</ScaleCrop>
  <HeadingPairs>
    <vt:vector size="4" baseType="variant">
      <vt:variant>
        <vt:lpstr>Theme</vt:lpstr>
      </vt:variant>
      <vt:variant>
        <vt:i4>2</vt:i4>
      </vt:variant>
      <vt:variant>
        <vt:lpstr>Slide Titles</vt:lpstr>
      </vt:variant>
      <vt:variant>
        <vt:i4>37</vt:i4>
      </vt:variant>
    </vt:vector>
  </HeadingPairs>
  <TitlesOfParts>
    <vt:vector size="39" baseType="lpstr">
      <vt:lpstr>NGC</vt:lpstr>
      <vt:lpstr>corp_template</vt:lpstr>
      <vt:lpstr>Northrop Grumman Starshade Design</vt:lpstr>
      <vt:lpstr>Impacts of Size and Bandpass</vt:lpstr>
      <vt:lpstr>NWO Full Scale Mission Design  (2006 TPF Coronagraph Workshop)</vt:lpstr>
      <vt:lpstr>Multiple Occulters is Necessary</vt:lpstr>
      <vt:lpstr>Full Scale Mission: Occulters</vt:lpstr>
      <vt:lpstr>Full Scale Mission: Telescope</vt:lpstr>
      <vt:lpstr>Full Scale NWO Mission Realization</vt:lpstr>
      <vt:lpstr>Flowdown of Operation Time</vt:lpstr>
      <vt:lpstr>Full Scale Mission Parameters</vt:lpstr>
      <vt:lpstr>Mission Concept</vt:lpstr>
      <vt:lpstr>Reference Mission Month</vt:lpstr>
      <vt:lpstr>PowerPoint Presentation</vt:lpstr>
      <vt:lpstr>Spacecraft</vt:lpstr>
      <vt:lpstr>Starshade Design Architecture</vt:lpstr>
      <vt:lpstr>Final Design Selected </vt:lpstr>
      <vt:lpstr>Why Deployment Design Was Selected</vt:lpstr>
      <vt:lpstr>Design Details</vt:lpstr>
      <vt:lpstr>Launch Vehicle Compatibility</vt:lpstr>
      <vt:lpstr>Deployment Motion 1 of 4: Launch Lock Release</vt:lpstr>
      <vt:lpstr>Deployment Motion 2 of 4: Lift</vt:lpstr>
      <vt:lpstr>Deployment Motion 3 of 4: Boom Hinge</vt:lpstr>
      <vt:lpstr>Deployment Motion 4 of 4: Stem Deployment</vt:lpstr>
      <vt:lpstr>Final Configuration: Full Stem Deployment</vt:lpstr>
      <vt:lpstr>Breakdown of a Single Petal</vt:lpstr>
      <vt:lpstr>Tip Closeup</vt:lpstr>
      <vt:lpstr>Hinge Closeup</vt:lpstr>
      <vt:lpstr>Launch Dynamics</vt:lpstr>
      <vt:lpstr>Stem Drive Details</vt:lpstr>
      <vt:lpstr>Membrane Solution</vt:lpstr>
      <vt:lpstr>Sun Angle on Starshade</vt:lpstr>
      <vt:lpstr>Error Budget Analysis</vt:lpstr>
      <vt:lpstr>Starshade Contrast with Disturbance</vt:lpstr>
      <vt:lpstr>Starshade Contrast Due to CTE</vt:lpstr>
      <vt:lpstr>Simple Shape Errors</vt:lpstr>
      <vt:lpstr>PowerPoint Presentation</vt:lpstr>
      <vt:lpstr>6. Tip Deployment (Hypergaussian Not Required for Numerically Determined)</vt:lpstr>
      <vt:lpstr>7. Valley Deployment (Hypergaussian Not Required for Numerically Determined)</vt:lpstr>
    </vt:vector>
  </TitlesOfParts>
  <Company>Northrop Grumman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Northrop Grumman Starshade Approach</dc:title>
  <dc:creator>Warwick, Steve (AS)</dc:creator>
  <cp:lastModifiedBy>Bertrand Mennesson</cp:lastModifiedBy>
  <cp:revision>65</cp:revision>
  <dcterms:created xsi:type="dcterms:W3CDTF">2016-02-10T01:18:26Z</dcterms:created>
  <dcterms:modified xsi:type="dcterms:W3CDTF">2016-08-12T21:59:19Z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0x010100D8FD1A68ECA63749A854F8B0D1ECA9B8</vt:lpwstr>
  </property>
  <property fmtid="{D5CDD505-2E9C-101B-9397-08002B2CF9AE}" pid="3" name="IsMyDocuments">
    <vt:bool>true</vt:bool>
  </property>
</Properties>
</file>