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9"/>
  </p:notesMasterIdLst>
  <p:sldIdLst>
    <p:sldId id="256" r:id="rId5"/>
    <p:sldId id="257" r:id="rId6"/>
    <p:sldId id="266" r:id="rId7"/>
    <p:sldId id="261" r:id="rId8"/>
    <p:sldId id="262" r:id="rId9"/>
    <p:sldId id="265" r:id="rId10"/>
    <p:sldId id="269" r:id="rId11"/>
    <p:sldId id="258" r:id="rId12"/>
    <p:sldId id="259" r:id="rId13"/>
    <p:sldId id="264" r:id="rId14"/>
    <p:sldId id="263" r:id="rId15"/>
    <p:sldId id="260" r:id="rId16"/>
    <p:sldId id="272" r:id="rId17"/>
    <p:sldId id="270" r:id="rId18"/>
  </p:sldIdLst>
  <p:sldSz cx="9144000" cy="6858000" type="screen4x3"/>
  <p:notesSz cx="6894513" cy="9180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FFFF00"/>
    <a:srgbClr val="790015"/>
    <a:srgbClr val="FFFF66"/>
    <a:srgbClr val="F0E5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2" autoAdjust="0"/>
    <p:restoredTop sz="94660"/>
  </p:normalViewPr>
  <p:slideViewPr>
    <p:cSldViewPr>
      <p:cViewPr varScale="1">
        <p:scale>
          <a:sx n="67" d="100"/>
          <a:sy n="67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7622" cy="459026"/>
          </a:xfrm>
          <a:prstGeom prst="rect">
            <a:avLst/>
          </a:prstGeom>
        </p:spPr>
        <p:txBody>
          <a:bodyPr vert="horz" lIns="91851" tIns="45926" rIns="91851" bIns="4592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5295" y="0"/>
            <a:ext cx="2987622" cy="459026"/>
          </a:xfrm>
          <a:prstGeom prst="rect">
            <a:avLst/>
          </a:prstGeom>
        </p:spPr>
        <p:txBody>
          <a:bodyPr vert="horz" lIns="91851" tIns="45926" rIns="91851" bIns="45926" rtlCol="0"/>
          <a:lstStyle>
            <a:lvl1pPr algn="r">
              <a:defRPr sz="1200"/>
            </a:lvl1pPr>
          </a:lstStyle>
          <a:p>
            <a:fld id="{F9545AC8-6E6C-4493-A5E4-0B2AA31603D5}" type="datetimeFigureOut">
              <a:rPr lang="en-US" smtClean="0"/>
              <a:t>9/12/2016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2525" y="688975"/>
            <a:ext cx="4589463" cy="3441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51" tIns="45926" rIns="91851" bIns="4592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9452" y="4360744"/>
            <a:ext cx="5515610" cy="4131231"/>
          </a:xfrm>
          <a:prstGeom prst="rect">
            <a:avLst/>
          </a:prstGeom>
        </p:spPr>
        <p:txBody>
          <a:bodyPr vert="horz" lIns="91851" tIns="45926" rIns="91851" bIns="4592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19894"/>
            <a:ext cx="2987622" cy="459026"/>
          </a:xfrm>
          <a:prstGeom prst="rect">
            <a:avLst/>
          </a:prstGeom>
        </p:spPr>
        <p:txBody>
          <a:bodyPr vert="horz" lIns="91851" tIns="45926" rIns="91851" bIns="4592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5295" y="8719894"/>
            <a:ext cx="2987622" cy="459026"/>
          </a:xfrm>
          <a:prstGeom prst="rect">
            <a:avLst/>
          </a:prstGeom>
        </p:spPr>
        <p:txBody>
          <a:bodyPr vert="horz" lIns="91851" tIns="45926" rIns="91851" bIns="45926" rtlCol="0" anchor="b"/>
          <a:lstStyle>
            <a:lvl1pPr algn="r">
              <a:defRPr sz="1200"/>
            </a:lvl1pPr>
          </a:lstStyle>
          <a:p>
            <a:fld id="{5A7CC5AF-4F80-48AC-BA33-1850571FE1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628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E118EA2-ACBC-4C32-A1E9-6C277D8E3C74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15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78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2042A4E-A0BD-4922-A14A-6428F20B4111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25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95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E53F5B9-48D4-4D40-A8C8-75018AE35B40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7613" cy="37703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777875" y="4776788"/>
            <a:ext cx="6216650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8564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363121E-D8CF-4FF5-AC9E-296E0D77645A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7613" cy="37703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777875" y="4776788"/>
            <a:ext cx="6216650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8751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4456EC5-3984-4049-870E-59974097D96A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45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395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48A02FA-09EE-4FA4-A22D-31DA5CFE07FD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6025" cy="37687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5063" cy="45227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121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>
                    <a:lumMod val="50000"/>
                  </a:srgbClr>
                </a:solidFill>
              </a:rPr>
              <a:t>The technical data in this document is controlled under the U.S. Export Regulations, release to foreign persons may require an export authorization.</a:t>
            </a:r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grpSp>
        <p:nvGrpSpPr>
          <p:cNvPr id="9" name="Group 8"/>
          <p:cNvGrpSpPr/>
          <p:nvPr userDrawn="1"/>
        </p:nvGrpSpPr>
        <p:grpSpPr>
          <a:xfrm>
            <a:off x="6258933" y="76200"/>
            <a:ext cx="2808867" cy="814424"/>
            <a:chOff x="6292594" y="710022"/>
            <a:chExt cx="2808867" cy="814424"/>
          </a:xfrm>
        </p:grpSpPr>
        <p:pic>
          <p:nvPicPr>
            <p:cNvPr id="10" name="Picture 9" descr="NASA insigniaCMYK.eps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92594" y="710022"/>
              <a:ext cx="795832" cy="658092"/>
            </a:xfrm>
            <a:prstGeom prst="rect">
              <a:avLst/>
            </a:prstGeom>
          </p:spPr>
        </p:pic>
        <p:sp>
          <p:nvSpPr>
            <p:cNvPr id="11" name="TextBox 8"/>
            <p:cNvSpPr txBox="1">
              <a:spLocks noChangeArrowheads="1"/>
            </p:cNvSpPr>
            <p:nvPr/>
          </p:nvSpPr>
          <p:spPr bwMode="auto">
            <a:xfrm>
              <a:off x="7007549" y="862726"/>
              <a:ext cx="2093912" cy="661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000" dirty="0">
                  <a:solidFill>
                    <a:srgbClr val="000000"/>
                  </a:solidFill>
                  <a:latin typeface="HelveticaNeue LT 75 Bold"/>
                  <a:cs typeface="HelveticaNeue LT 75 Bold"/>
                </a:rPr>
                <a:t>Jet Propulsion Laboratory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800" dirty="0">
                  <a:solidFill>
                    <a:srgbClr val="000000"/>
                  </a:solidFill>
                  <a:latin typeface="HelveticaNeue LT 55 Roman"/>
                  <a:cs typeface="HelveticaNeue LT 55 Roman"/>
                </a:rPr>
                <a:t>California Institute of Technology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sz="1800" dirty="0">
                <a:solidFill>
                  <a:srgbClr val="000000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b="1"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524000"/>
          </a:xfrm>
        </p:spPr>
        <p:txBody>
          <a:bodyPr/>
          <a:lstStyle>
            <a:lvl1pPr marL="0" indent="0" algn="ctr" eaLnBrk="1" hangingPunct="1">
              <a:spcBef>
                <a:spcPts val="400"/>
              </a:spcBef>
              <a:buNone/>
              <a:defRPr sz="16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eaLnBrk="1" hangingPunct="1">
              <a:spcBef>
                <a:spcPts val="400"/>
              </a:spcBef>
            </a:pPr>
            <a:endParaRPr lang="en-US" sz="1600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3695700" y="5715000"/>
            <a:ext cx="1752600" cy="457200"/>
          </a:xfrm>
        </p:spPr>
        <p:txBody>
          <a:bodyPr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600"/>
            </a:lvl1pPr>
          </a:lstStyle>
          <a:p>
            <a:pPr lvl="0"/>
            <a:r>
              <a:rPr lang="en-US" dirty="0" smtClean="0"/>
              <a:t>[Date]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293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037D9-8017-48E8-9AB8-B4DDD47B8949}" type="slidenum">
              <a:rPr lang="en-US" smtClean="0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>
                    <a:lumMod val="50000"/>
                  </a:srgbClr>
                </a:solidFill>
              </a:rPr>
              <a:t>The technical data in this document is controlled under the U.S. Export Regulations, release to foreign persons may require an export authorization.</a:t>
            </a:r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337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2300" y="76200"/>
            <a:ext cx="2095500" cy="6477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76200"/>
            <a:ext cx="6134100" cy="6477000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84A693-A0F1-4166-95A7-635B80CDC9AC}" type="slidenum">
              <a:rPr lang="en-US" smtClean="0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>
                    <a:lumMod val="50000"/>
                  </a:srgbClr>
                </a:solidFill>
              </a:rPr>
              <a:t>The technical data in this document is controlled under the U.S. Export Regulations, release to foreign persons may require an export authorization.</a:t>
            </a:r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2225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15584A03-B867-4D4B-83A0-F0A9ED99E7D6}" type="slidenum">
              <a:rPr lang="en-US" smtClean="0">
                <a:solidFill>
                  <a:srgbClr val="FFFFFF">
                    <a:lumMod val="50000"/>
                  </a:srgbClr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srgbClr val="FFFFFF">
                    <a:lumMod val="50000"/>
                  </a:srgbClr>
                </a:solidFill>
              </a:rPr>
              <a:t>The technical data in this document is controlled under the U.S. Export Regulations, release to foreign persons may require an export authorization.</a:t>
            </a:r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956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>
            <a:lvl1pPr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5626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15F70-C0AE-4DAC-85E2-A0B43E763A5F}" type="slidenum">
              <a:rPr lang="en-US" smtClean="0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>
                    <a:lumMod val="50000"/>
                  </a:srgbClr>
                </a:solidFill>
              </a:rPr>
              <a:t>The technical data in this document is controlled under the U.S. Export Regulations, release to foreign persons may require an export authorization.</a:t>
            </a:r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08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1BA81-1D14-41C7-A40C-CC23BBA8CDA1}" type="slidenum">
              <a:rPr lang="en-US" smtClean="0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>
                    <a:lumMod val="50000"/>
                  </a:srgbClr>
                </a:solidFill>
              </a:rPr>
              <a:t>The technical data in this document is controlled under the U.S. Export Regulations, release to foreign persons may require an export authorization.</a:t>
            </a:r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579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990600"/>
            <a:ext cx="40767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990600"/>
            <a:ext cx="40767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D13CE-E253-4022-B8C7-1B233BBA96F2}" type="slidenum">
              <a:rPr lang="en-US" smtClean="0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>
                    <a:lumMod val="50000"/>
                  </a:srgbClr>
                </a:solidFill>
              </a:rPr>
              <a:t>The technical data in this document is controlled under the U.S. Export Regulations, release to foreign persons may require an export authorization.</a:t>
            </a:r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7581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038"/>
            <a:ext cx="8229600" cy="639762"/>
          </a:xfrm>
        </p:spPr>
        <p:txBody>
          <a:bodyPr/>
          <a:lstStyle>
            <a:lvl1pPr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838200"/>
            <a:ext cx="4040188" cy="838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76400"/>
            <a:ext cx="4040188" cy="4449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838200"/>
            <a:ext cx="4041775" cy="8381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76400"/>
            <a:ext cx="4041775" cy="4449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710FBC-4485-4B14-A9D0-040916CF31E4}" type="slidenum">
              <a:rPr lang="en-US" smtClean="0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>
                    <a:lumMod val="50000"/>
                  </a:srgbClr>
                </a:solidFill>
              </a:rPr>
              <a:t>The technical data in this document is controlled under the U.S. Export Regulations, release to foreign persons may require an export authorization.</a:t>
            </a:r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251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62470-6340-4675-AF51-87FA0B490B63}" type="slidenum">
              <a:rPr lang="en-US" smtClean="0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>
                    <a:lumMod val="50000"/>
                  </a:srgbClr>
                </a:solidFill>
              </a:rPr>
              <a:t>The technical data in this document is controlled under the U.S. Export Regulations, release to foreign persons may require an export authorization.</a:t>
            </a:r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1992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tarting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15584A03-B867-4D4B-83A0-F0A9ED99E7D6}" type="slidenum">
              <a:rPr lang="en-US" smtClean="0">
                <a:solidFill>
                  <a:srgbClr val="FFFFFF">
                    <a:lumMod val="50000"/>
                  </a:srgbClr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srgbClr val="FFFFFF">
                    <a:lumMod val="50000"/>
                  </a:srgbClr>
                </a:solidFill>
              </a:rPr>
              <a:t>The technical data in this document is controlled under the U.S. Export Regulations, release to foreign persons may require an export authorization.</a:t>
            </a:r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6" name="Content Placeholder 10"/>
          <p:cNvSpPr>
            <a:spLocks noGrp="1"/>
          </p:cNvSpPr>
          <p:nvPr>
            <p:ph idx="1" hasCustomPrompt="1"/>
          </p:nvPr>
        </p:nvSpPr>
        <p:spPr>
          <a:xfrm>
            <a:off x="228600" y="2971800"/>
            <a:ext cx="8686800" cy="345643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250"/>
              </a:spcAft>
              <a:buClrTx/>
              <a:buSzTx/>
              <a:buFont typeface="Arial" pitchFamily="34" charset="0"/>
              <a:buNone/>
              <a:tabLst/>
              <a:defRPr/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–"/>
              <a:defRPr/>
            </a:lvl2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25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dirty="0" smtClean="0"/>
              <a:t>This is the standard Title-and-Content Layout for slides with one-line titles, starting with a Table: First-level bullet 24 </a:t>
            </a:r>
            <a:r>
              <a:rPr lang="en-US" dirty="0" err="1" smtClean="0"/>
              <a:t>pt</a:t>
            </a:r>
            <a:r>
              <a:rPr lang="en-US" dirty="0" smtClean="0"/>
              <a:t>, on single line spacing, with 2.5 </a:t>
            </a:r>
            <a:r>
              <a:rPr lang="en-US" dirty="0" err="1" smtClean="0"/>
              <a:t>pts</a:t>
            </a:r>
            <a:r>
              <a:rPr lang="en-US" dirty="0" smtClean="0"/>
              <a:t> before &amp; after</a:t>
            </a:r>
          </a:p>
          <a:p>
            <a:pPr marL="457200" lvl="1" indent="-22860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–"/>
            </a:pPr>
            <a:r>
              <a:rPr lang="en-US" dirty="0" smtClean="0"/>
              <a:t>Second-level bullet 22 </a:t>
            </a:r>
            <a:r>
              <a:rPr lang="en-US" dirty="0" err="1" smtClean="0"/>
              <a:t>pt</a:t>
            </a:r>
            <a:r>
              <a:rPr lang="en-US" dirty="0" smtClean="0"/>
              <a:t>, on single line spacing, with 2 </a:t>
            </a:r>
            <a:r>
              <a:rPr lang="en-US" dirty="0" err="1" smtClean="0"/>
              <a:t>pts</a:t>
            </a:r>
            <a:r>
              <a:rPr lang="en-US" dirty="0" smtClean="0"/>
              <a:t> before &amp; after</a:t>
            </a:r>
          </a:p>
          <a:p>
            <a:pPr lvl="2"/>
            <a:r>
              <a:rPr lang="en-US" dirty="0" smtClean="0"/>
              <a:t>Third-level bullet 20 </a:t>
            </a:r>
            <a:r>
              <a:rPr lang="en-US" dirty="0" err="1" smtClean="0"/>
              <a:t>pt</a:t>
            </a:r>
            <a:r>
              <a:rPr lang="en-US" dirty="0" smtClean="0"/>
              <a:t>, on single line spacing, with 2 </a:t>
            </a:r>
            <a:r>
              <a:rPr lang="en-US" dirty="0" err="1" smtClean="0"/>
              <a:t>pts</a:t>
            </a:r>
            <a:r>
              <a:rPr lang="en-US" dirty="0" smtClean="0"/>
              <a:t> before &amp; after</a:t>
            </a:r>
          </a:p>
          <a:p>
            <a:pPr lvl="3"/>
            <a:r>
              <a:rPr lang="en-US" dirty="0" smtClean="0"/>
              <a:t>Fourth-level bullet (rarely used—not easily legible on screen) 19 </a:t>
            </a:r>
            <a:r>
              <a:rPr lang="en-US" dirty="0" err="1" smtClean="0"/>
              <a:t>pt</a:t>
            </a:r>
            <a:r>
              <a:rPr lang="en-US" dirty="0" smtClean="0"/>
              <a:t>, on single line spacing, with 1.5 </a:t>
            </a:r>
            <a:r>
              <a:rPr lang="en-US" dirty="0" err="1" smtClean="0"/>
              <a:t>pts</a:t>
            </a:r>
            <a:r>
              <a:rPr lang="en-US" dirty="0" smtClean="0"/>
              <a:t> before &amp; after</a:t>
            </a:r>
          </a:p>
          <a:p>
            <a:pPr lvl="4"/>
            <a:r>
              <a:rPr lang="en-US" dirty="0" smtClean="0"/>
              <a:t>Fifth-level bullet (very rarely used) 18-pt, on single line spacing, with 1 </a:t>
            </a:r>
            <a:r>
              <a:rPr lang="en-US" dirty="0" err="1" smtClean="0"/>
              <a:t>pt</a:t>
            </a:r>
            <a:r>
              <a:rPr lang="en-US" dirty="0" smtClean="0"/>
              <a:t> before &amp; after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051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5BDC9-AED4-4583-B2F8-CAA826A074C5}" type="slidenum">
              <a:rPr lang="en-US" smtClean="0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>
                    <a:lumMod val="50000"/>
                  </a:srgbClr>
                </a:solidFill>
              </a:rPr>
              <a:t>The technical data in this document is controlled under the U.S. Export Regulations, release to foreign persons may require an export authorization.</a:t>
            </a:r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396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181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93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748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10AE1B-BD18-4F4F-AABF-EE3E3F4EEA59}" type="slidenum">
              <a:rPr lang="en-US" smtClean="0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>
                    <a:lumMod val="50000"/>
                  </a:srgbClr>
                </a:solidFill>
              </a:rPr>
              <a:t>The technical data in this document is controlled under the U.S. Export Regulations, release to foreign persons may require an export authorization.</a:t>
            </a:r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384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90600"/>
            <a:ext cx="83058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First-level bullet 24 </a:t>
            </a:r>
            <a:r>
              <a:rPr lang="en-US" dirty="0" err="1" smtClean="0"/>
              <a:t>pt</a:t>
            </a:r>
            <a:r>
              <a:rPr lang="en-US" dirty="0" smtClean="0"/>
              <a:t>, on single line spacing, with 2.5 </a:t>
            </a:r>
            <a:r>
              <a:rPr lang="en-US" dirty="0" err="1" smtClean="0"/>
              <a:t>pts</a:t>
            </a:r>
            <a:r>
              <a:rPr lang="en-US" dirty="0" smtClean="0"/>
              <a:t> before &amp; after</a:t>
            </a:r>
          </a:p>
          <a:p>
            <a:pPr lvl="1"/>
            <a:r>
              <a:rPr lang="en-US" dirty="0" smtClean="0"/>
              <a:t>Second-level bullet 22 </a:t>
            </a:r>
            <a:r>
              <a:rPr lang="en-US" dirty="0" err="1" smtClean="0"/>
              <a:t>pt</a:t>
            </a:r>
            <a:r>
              <a:rPr lang="en-US" dirty="0" smtClean="0"/>
              <a:t>, on single line spacing, with 2.5 </a:t>
            </a:r>
            <a:r>
              <a:rPr lang="en-US" dirty="0" err="1" smtClean="0"/>
              <a:t>pts</a:t>
            </a:r>
            <a:r>
              <a:rPr lang="en-US" dirty="0" smtClean="0"/>
              <a:t> before &amp; after</a:t>
            </a:r>
          </a:p>
          <a:p>
            <a:pPr lvl="2"/>
            <a:r>
              <a:rPr lang="en-US" dirty="0" smtClean="0"/>
              <a:t>Third-level bullet 20 </a:t>
            </a:r>
            <a:r>
              <a:rPr lang="en-US" dirty="0" err="1" smtClean="0"/>
              <a:t>pt</a:t>
            </a:r>
            <a:r>
              <a:rPr lang="en-US" dirty="0" smtClean="0"/>
              <a:t>, on single line spacing, with 2.5 </a:t>
            </a:r>
            <a:r>
              <a:rPr lang="en-US" dirty="0" err="1" smtClean="0"/>
              <a:t>pts</a:t>
            </a:r>
            <a:r>
              <a:rPr lang="en-US" dirty="0" smtClean="0"/>
              <a:t> before &amp; after</a:t>
            </a:r>
          </a:p>
          <a:p>
            <a:pPr lvl="3"/>
            <a:r>
              <a:rPr lang="en-US" dirty="0" smtClean="0"/>
              <a:t>Fourth-level bullet 18 </a:t>
            </a:r>
            <a:r>
              <a:rPr lang="en-US" dirty="0" err="1" smtClean="0"/>
              <a:t>pt</a:t>
            </a:r>
            <a:r>
              <a:rPr lang="en-US" dirty="0" smtClean="0"/>
              <a:t>, on single line spacing, with 2 </a:t>
            </a:r>
            <a:r>
              <a:rPr lang="en-US" dirty="0" err="1" smtClean="0"/>
              <a:t>pts</a:t>
            </a:r>
            <a:r>
              <a:rPr lang="en-US" dirty="0" smtClean="0"/>
              <a:t> before &amp; after</a:t>
            </a:r>
          </a:p>
          <a:p>
            <a:pPr lvl="4"/>
            <a:r>
              <a:rPr lang="en-US" dirty="0" smtClean="0"/>
              <a:t>Fifth-level bullet 16-pt, on single line spacing, with 2 </a:t>
            </a:r>
            <a:r>
              <a:rPr lang="en-US" dirty="0" err="1" smtClean="0"/>
              <a:t>pts</a:t>
            </a:r>
            <a:r>
              <a:rPr lang="en-US" dirty="0" smtClean="0"/>
              <a:t> before &amp; after </a:t>
            </a:r>
          </a:p>
        </p:txBody>
      </p:sp>
      <p:sp>
        <p:nvSpPr>
          <p:cNvPr id="25600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629400"/>
            <a:ext cx="533400" cy="2286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ts val="900"/>
              </a:lnSpc>
              <a:defRPr sz="900">
                <a:solidFill>
                  <a:schemeClr val="bg1">
                    <a:lumMod val="50000"/>
                  </a:schemeClr>
                </a:solidFill>
                <a:latin typeface="Arial Narrow" pitchFamily="34" charset="0"/>
                <a:cs typeface="Arial Narrow" pitchFamily="34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15584A03-B867-4D4B-83A0-F0A9ED99E7D6}" type="slidenum">
              <a:rPr lang="en-US" smtClean="0">
                <a:solidFill>
                  <a:srgbClr val="FFFFFF">
                    <a:lumMod val="50000"/>
                  </a:srgbClr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pic>
        <p:nvPicPr>
          <p:cNvPr id="1034" name="Picture 10" descr="Untitled-1 copy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762000"/>
            <a:ext cx="9144000" cy="10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11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14400" y="6629400"/>
            <a:ext cx="7315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ts val="900"/>
              </a:lnSpc>
              <a:defRPr sz="900" i="1">
                <a:solidFill>
                  <a:schemeClr val="bg1">
                    <a:lumMod val="50000"/>
                  </a:schemeClr>
                </a:solidFill>
                <a:latin typeface="Arial Narrow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srgbClr val="FFFFFF">
                    <a:lumMod val="50000"/>
                  </a:srgbClr>
                </a:solidFill>
              </a:rPr>
              <a:t>The technical data in this document is controlled under the U.S. Export Regulations, release to foreign persons may require an export authorization.</a:t>
            </a:r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82284" y="39207"/>
            <a:ext cx="609032" cy="609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7307580" y="646584"/>
            <a:ext cx="183642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900" dirty="0">
                <a:solidFill>
                  <a:srgbClr val="333399"/>
                </a:solidFill>
                <a:latin typeface="Calibri" pitchFamily="34" charset="0"/>
                <a:cs typeface="Arial" charset="0"/>
              </a:rPr>
              <a:t>ExoPlanet Exploration Program</a:t>
            </a:r>
            <a:endParaRPr lang="en-US" sz="300" i="1" dirty="0">
              <a:solidFill>
                <a:srgbClr val="333399"/>
              </a:solidFill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423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790015"/>
          </a:solidFill>
          <a:latin typeface="Calibri" pitchFamily="34" charset="0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600">
          <a:solidFill>
            <a:srgbClr val="790015"/>
          </a:solidFill>
          <a:latin typeface="Calibri" pitchFamily="34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600">
          <a:solidFill>
            <a:srgbClr val="790015"/>
          </a:solidFill>
          <a:latin typeface="Calibri" pitchFamily="34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600">
          <a:solidFill>
            <a:srgbClr val="790015"/>
          </a:solidFill>
          <a:latin typeface="Calibri" pitchFamily="34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600">
          <a:solidFill>
            <a:srgbClr val="790015"/>
          </a:solidFill>
          <a:latin typeface="Calibri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790015"/>
          </a:solidFill>
          <a:latin typeface="Garamond" pitchFamily="18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790015"/>
          </a:solidFill>
          <a:latin typeface="Garamond" pitchFamily="18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790015"/>
          </a:solidFill>
          <a:latin typeface="Garamond" pitchFamily="18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790015"/>
          </a:solidFill>
          <a:latin typeface="Garamond" pitchFamily="18" charset="0"/>
        </a:defRPr>
      </a:lvl9pPr>
    </p:titleStyle>
    <p:bodyStyle>
      <a:lvl1pPr marL="228600" indent="-228600" algn="l" rtl="0" eaLnBrk="1" fontAlgn="base" hangingPunct="1">
        <a:spcBef>
          <a:spcPts val="250"/>
        </a:spcBef>
        <a:spcAft>
          <a:spcPts val="250"/>
        </a:spcAft>
        <a:buChar char="•"/>
        <a:defRPr sz="2400">
          <a:solidFill>
            <a:srgbClr val="333399"/>
          </a:solidFill>
          <a:latin typeface="Calibri" pitchFamily="34" charset="0"/>
          <a:ea typeface="+mn-ea"/>
          <a:cs typeface="Calibri" pitchFamily="34" charset="0"/>
        </a:defRPr>
      </a:lvl1pPr>
      <a:lvl2pPr marL="457200" indent="-228600" algn="l" rtl="0" eaLnBrk="1" fontAlgn="base" hangingPunct="1">
        <a:spcBef>
          <a:spcPts val="250"/>
        </a:spcBef>
        <a:spcAft>
          <a:spcPts val="250"/>
        </a:spcAft>
        <a:buChar char="–"/>
        <a:defRPr sz="2200">
          <a:solidFill>
            <a:srgbClr val="333399"/>
          </a:solidFill>
          <a:latin typeface="Calibri" pitchFamily="34" charset="0"/>
          <a:cs typeface="Calibri" pitchFamily="34" charset="0"/>
        </a:defRPr>
      </a:lvl2pPr>
      <a:lvl3pPr marL="685800" indent="-228600" algn="l" rtl="0" eaLnBrk="1" fontAlgn="base" hangingPunct="1">
        <a:spcBef>
          <a:spcPts val="250"/>
        </a:spcBef>
        <a:spcAft>
          <a:spcPts val="250"/>
        </a:spcAft>
        <a:buChar char="•"/>
        <a:defRPr sz="2000">
          <a:solidFill>
            <a:srgbClr val="333399"/>
          </a:solidFill>
          <a:latin typeface="Calibri" pitchFamily="34" charset="0"/>
          <a:cs typeface="Calibri" pitchFamily="34" charset="0"/>
        </a:defRPr>
      </a:lvl3pPr>
      <a:lvl4pPr marL="914400" indent="-228600" algn="l" rtl="0" eaLnBrk="1" fontAlgn="base" hangingPunct="1">
        <a:spcBef>
          <a:spcPts val="200"/>
        </a:spcBef>
        <a:spcAft>
          <a:spcPts val="200"/>
        </a:spcAft>
        <a:buChar char="–"/>
        <a:defRPr>
          <a:solidFill>
            <a:srgbClr val="333399"/>
          </a:solidFill>
          <a:latin typeface="Calibri" pitchFamily="34" charset="0"/>
          <a:cs typeface="Calibri" pitchFamily="34" charset="0"/>
        </a:defRPr>
      </a:lvl4pPr>
      <a:lvl5pPr marL="1143000" indent="-228600" algn="l" rtl="0" eaLnBrk="1" fontAlgn="base" hangingPunct="1">
        <a:spcBef>
          <a:spcPts val="200"/>
        </a:spcBef>
        <a:spcAft>
          <a:spcPts val="200"/>
        </a:spcAft>
        <a:buChar char="»"/>
        <a:defRPr sz="1600">
          <a:solidFill>
            <a:srgbClr val="333399"/>
          </a:solidFill>
          <a:latin typeface="Calibri" pitchFamily="34" charset="0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333399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33339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33339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3333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Considerations for </a:t>
            </a:r>
            <a:r>
              <a:rPr lang="en-US" altLang="en-US" dirty="0" err="1"/>
              <a:t>HabEx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>Architecture Selection</a:t>
            </a:r>
            <a:br>
              <a:rPr lang="en-US" alt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219200"/>
          </a:xfrm>
        </p:spPr>
        <p:txBody>
          <a:bodyPr/>
          <a:lstStyle/>
          <a:p>
            <a:r>
              <a:rPr lang="en-US" altLang="en-US" sz="2400" dirty="0"/>
              <a:t>Karl </a:t>
            </a:r>
            <a:r>
              <a:rPr lang="en-US" altLang="en-US" sz="2400" dirty="0" err="1" smtClean="0"/>
              <a:t>Stapelfeldt</a:t>
            </a:r>
            <a:endParaRPr lang="en-US" altLang="en-US" sz="2400" dirty="0" smtClean="0"/>
          </a:p>
          <a:p>
            <a:r>
              <a:rPr lang="en-US" altLang="en-US" sz="2000" dirty="0" smtClean="0"/>
              <a:t>Jet Propulsion Laboratory, </a:t>
            </a:r>
          </a:p>
          <a:p>
            <a:r>
              <a:rPr lang="en-US" altLang="en-US" sz="2000" dirty="0" smtClean="0"/>
              <a:t>California Institute of Technology</a:t>
            </a:r>
            <a:r>
              <a:rPr lang="en-US" altLang="en-US" sz="2000" dirty="0" smtClean="0"/>
              <a:t> </a:t>
            </a:r>
            <a:endParaRPr lang="en-US" altLang="en-US" sz="2000" dirty="0"/>
          </a:p>
          <a:p>
            <a:endParaRPr lang="en-US" altLang="en-US" dirty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686820" y="5410200"/>
            <a:ext cx="1752600" cy="457200"/>
          </a:xfrm>
        </p:spPr>
        <p:txBody>
          <a:bodyPr/>
          <a:lstStyle/>
          <a:p>
            <a:r>
              <a:rPr lang="en-US" dirty="0" smtClean="0"/>
              <a:t>August 4, 2016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6086" y="6400800"/>
            <a:ext cx="87740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© 2016 California Institute of Technology.  Government </a:t>
            </a:r>
            <a:r>
              <a:rPr lang="en-US" sz="1600" dirty="0">
                <a:solidFill>
                  <a:schemeClr val="tx1"/>
                </a:solidFill>
              </a:rPr>
              <a:t>s</a:t>
            </a:r>
            <a:r>
              <a:rPr lang="en-US" sz="1600" dirty="0" smtClean="0">
                <a:solidFill>
                  <a:schemeClr val="tx1"/>
                </a:solidFill>
              </a:rPr>
              <a:t>ponsorship acknowledged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0467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 for search space figure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5.5m unobscured telescope, 2.5 </a:t>
            </a:r>
            <a:r>
              <a:rPr lang="en-US" dirty="0" smtClean="0">
                <a:sym typeface="Symbol" panose="05050102010706020507" pitchFamily="18" charset="2"/>
              </a:rPr>
              <a:t></a:t>
            </a:r>
            <a:r>
              <a:rPr lang="en-US" dirty="0" smtClean="0"/>
              <a:t>/D (0.075</a:t>
            </a:r>
            <a:r>
              <a:rPr lang="en-US" dirty="0" smtClean="0">
                <a:sym typeface="Symbol" panose="05050102010706020507" pitchFamily="18" charset="2"/>
              </a:rPr>
              <a:t>) </a:t>
            </a:r>
            <a:r>
              <a:rPr lang="en-US" dirty="0" smtClean="0"/>
              <a:t>IWA at V band</a:t>
            </a:r>
          </a:p>
          <a:p>
            <a:r>
              <a:rPr lang="en-US" dirty="0" smtClean="0">
                <a:sym typeface="Symbol" panose="05050102010706020507" pitchFamily="18" charset="2"/>
              </a:rPr>
              <a:t>Coronagraph image core throughput 9%</a:t>
            </a:r>
          </a:p>
          <a:p>
            <a:r>
              <a:rPr lang="en-US" dirty="0" smtClean="0">
                <a:sym typeface="Symbol" panose="05050102010706020507" pitchFamily="18" charset="2"/>
              </a:rPr>
              <a:t>Hybrid </a:t>
            </a:r>
            <a:r>
              <a:rPr lang="en-US" dirty="0" err="1" smtClean="0">
                <a:sym typeface="Symbol" panose="05050102010706020507" pitchFamily="18" charset="2"/>
              </a:rPr>
              <a:t>Lyot</a:t>
            </a:r>
            <a:r>
              <a:rPr lang="en-US" dirty="0" smtClean="0">
                <a:sym typeface="Symbol" panose="05050102010706020507" pitchFamily="18" charset="2"/>
              </a:rPr>
              <a:t> coronagraph as for Exo-C / Exo-C ES</a:t>
            </a:r>
          </a:p>
          <a:p>
            <a:r>
              <a:rPr lang="en-US" dirty="0" smtClean="0">
                <a:sym typeface="Symbol" panose="05050102010706020507" pitchFamily="18" charset="2"/>
              </a:rPr>
              <a:t>20% bandwidth at V, S/N of 10 on the quadrature brightness</a:t>
            </a:r>
          </a:p>
          <a:p>
            <a:r>
              <a:rPr lang="en-US" dirty="0" smtClean="0">
                <a:sym typeface="Symbol" panose="05050102010706020507" pitchFamily="18" charset="2"/>
              </a:rPr>
              <a:t>Planet albedo as for Jupiter: 50% at V band</a:t>
            </a:r>
          </a:p>
          <a:p>
            <a:r>
              <a:rPr lang="en-US" dirty="0" smtClean="0">
                <a:sym typeface="Symbol" panose="05050102010706020507" pitchFamily="18" charset="2"/>
              </a:rPr>
              <a:t>0.75 year of total integration time</a:t>
            </a:r>
          </a:p>
          <a:p>
            <a:r>
              <a:rPr lang="en-US" dirty="0"/>
              <a:t>a/IWA </a:t>
            </a:r>
            <a:r>
              <a:rPr lang="en-US" dirty="0" smtClean="0">
                <a:sym typeface="Symbol" panose="05050102010706020507" pitchFamily="18" charset="2"/>
              </a:rPr>
              <a:t></a:t>
            </a:r>
            <a:r>
              <a:rPr lang="en-US" dirty="0" smtClean="0"/>
              <a:t> </a:t>
            </a:r>
            <a:r>
              <a:rPr lang="en-US" dirty="0"/>
              <a:t>1.4 ( </a:t>
            </a:r>
            <a:r>
              <a:rPr lang="en-US" dirty="0">
                <a:sym typeface="Symbol" panose="05050102010706020507" pitchFamily="18" charset="2"/>
              </a:rPr>
              <a:t>80% single visit </a:t>
            </a:r>
            <a:r>
              <a:rPr lang="en-US" dirty="0" err="1">
                <a:sym typeface="Symbol" panose="05050102010706020507" pitchFamily="18" charset="2"/>
              </a:rPr>
              <a:t>obscurational</a:t>
            </a:r>
            <a:r>
              <a:rPr lang="en-US" dirty="0">
                <a:sym typeface="Symbol" panose="05050102010706020507" pitchFamily="18" charset="2"/>
              </a:rPr>
              <a:t> completeness</a:t>
            </a:r>
            <a:r>
              <a:rPr lang="en-US" dirty="0" smtClean="0">
                <a:sym typeface="Symbol" panose="05050102010706020507" pitchFamily="18" charset="2"/>
              </a:rPr>
              <a:t>)</a:t>
            </a:r>
            <a:endParaRPr lang="en-US" dirty="0">
              <a:sym typeface="Symbol" panose="05050102010706020507" pitchFamily="18" charset="2"/>
            </a:endParaRPr>
          </a:p>
          <a:p>
            <a:r>
              <a:rPr lang="en-US" dirty="0" smtClean="0">
                <a:sym typeface="Symbol" panose="05050102010706020507" pitchFamily="18" charset="2"/>
              </a:rPr>
              <a:t>Integration time per visit is 12 hours maximum, 2 visits/target</a:t>
            </a:r>
          </a:p>
          <a:p>
            <a:r>
              <a:rPr lang="en-US" dirty="0" smtClean="0">
                <a:sym typeface="Symbol" panose="05050102010706020507" pitchFamily="18" charset="2"/>
              </a:rPr>
              <a:t>Actual performance should be better because:</a:t>
            </a:r>
          </a:p>
          <a:p>
            <a:pPr lvl="1"/>
            <a:r>
              <a:rPr lang="en-US" dirty="0" err="1" smtClean="0">
                <a:sym typeface="Symbol" panose="05050102010706020507" pitchFamily="18" charset="2"/>
              </a:rPr>
              <a:t>HabEx</a:t>
            </a:r>
            <a:r>
              <a:rPr lang="en-US" dirty="0" smtClean="0">
                <a:sym typeface="Symbol" panose="05050102010706020507" pitchFamily="18" charset="2"/>
              </a:rPr>
              <a:t> would require higher performance internal coronagraph, larger OWA than I simulated here</a:t>
            </a:r>
          </a:p>
          <a:p>
            <a:pPr lvl="1"/>
            <a:r>
              <a:rPr lang="en-US" dirty="0" err="1" smtClean="0">
                <a:sym typeface="Symbol" panose="05050102010706020507" pitchFamily="18" charset="2"/>
              </a:rPr>
              <a:t>Starshade</a:t>
            </a:r>
            <a:r>
              <a:rPr lang="en-US" dirty="0" smtClean="0">
                <a:sym typeface="Symbol" panose="05050102010706020507" pitchFamily="18" charset="2"/>
              </a:rPr>
              <a:t> would have higher throughput than assumed here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With more visits, </a:t>
            </a:r>
            <a:r>
              <a:rPr lang="en-US" dirty="0">
                <a:sym typeface="Symbol" panose="05050102010706020507" pitchFamily="18" charset="2"/>
              </a:rPr>
              <a:t>c</a:t>
            </a:r>
            <a:r>
              <a:rPr lang="en-US" dirty="0" smtClean="0">
                <a:sym typeface="Symbol" panose="05050102010706020507" pitchFamily="18" charset="2"/>
              </a:rPr>
              <a:t>an search closer-in for smaller planets</a:t>
            </a:r>
          </a:p>
          <a:p>
            <a:pPr lvl="1"/>
            <a:endParaRPr lang="en-US" dirty="0" smtClean="0">
              <a:sym typeface="Symbol" panose="05050102010706020507" pitchFamily="18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CC15F70-C0AE-4DAC-85E2-A0B43E763A5F}" type="slidenum">
              <a:rPr lang="en-US" smtClean="0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10</a:t>
            </a:fld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73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228266" y="-2406"/>
            <a:ext cx="4230720" cy="688206"/>
          </a:xfrm>
          <a:ln/>
        </p:spPr>
        <p:txBody>
          <a:bodyPr vert="horz" wrap="square" lIns="91440" tIns="35268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altLang="en-US" dirty="0"/>
              <a:t>Planet Searches:</a:t>
            </a:r>
            <a:br>
              <a:rPr lang="en-US" altLang="en-US" dirty="0"/>
            </a:br>
            <a:r>
              <a:rPr lang="en-US" altLang="en-US" sz="1451" dirty="0" smtClean="0"/>
              <a:t>Some intuition before Monte </a:t>
            </a:r>
            <a:r>
              <a:rPr lang="en-US" altLang="en-US" sz="1451" dirty="0"/>
              <a:t>Carlo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2889" y="908148"/>
            <a:ext cx="3850543" cy="599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86048" y="1078257"/>
            <a:ext cx="4263840" cy="27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471" rIns="0" bIns="0"/>
          <a:lstStyle>
            <a:lvl1pPr marL="428625" indent="-323850">
              <a:tabLst>
                <a:tab pos="428625" algn="l"/>
                <a:tab pos="885825" algn="l"/>
                <a:tab pos="1343025" algn="l"/>
                <a:tab pos="1800225" algn="l"/>
                <a:tab pos="2257425" algn="l"/>
                <a:tab pos="2714625" algn="l"/>
                <a:tab pos="3171825" algn="l"/>
                <a:tab pos="3629025" algn="l"/>
                <a:tab pos="4086225" algn="l"/>
                <a:tab pos="4543425" algn="l"/>
                <a:tab pos="5000625" algn="l"/>
                <a:tab pos="5457825" algn="l"/>
                <a:tab pos="5915025" algn="l"/>
                <a:tab pos="6372225" algn="l"/>
                <a:tab pos="6829425" algn="l"/>
                <a:tab pos="7286625" algn="l"/>
                <a:tab pos="7743825" algn="l"/>
                <a:tab pos="8201025" algn="l"/>
                <a:tab pos="8658225" algn="l"/>
                <a:tab pos="9115425" algn="l"/>
                <a:tab pos="95726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 Sharp" charset="0"/>
                <a:cs typeface="WenQuanYi Zen Hei Sharp" charset="0"/>
              </a:defRPr>
            </a:lvl1pPr>
            <a:lvl2pPr>
              <a:tabLst>
                <a:tab pos="428625" algn="l"/>
                <a:tab pos="885825" algn="l"/>
                <a:tab pos="1343025" algn="l"/>
                <a:tab pos="1800225" algn="l"/>
                <a:tab pos="2257425" algn="l"/>
                <a:tab pos="2714625" algn="l"/>
                <a:tab pos="3171825" algn="l"/>
                <a:tab pos="3629025" algn="l"/>
                <a:tab pos="4086225" algn="l"/>
                <a:tab pos="4543425" algn="l"/>
                <a:tab pos="5000625" algn="l"/>
                <a:tab pos="5457825" algn="l"/>
                <a:tab pos="5915025" algn="l"/>
                <a:tab pos="6372225" algn="l"/>
                <a:tab pos="6829425" algn="l"/>
                <a:tab pos="7286625" algn="l"/>
                <a:tab pos="7743825" algn="l"/>
                <a:tab pos="8201025" algn="l"/>
                <a:tab pos="8658225" algn="l"/>
                <a:tab pos="9115425" algn="l"/>
                <a:tab pos="95726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 Sharp" charset="0"/>
                <a:cs typeface="WenQuanYi Zen Hei Sharp" charset="0"/>
              </a:defRPr>
            </a:lvl2pPr>
            <a:lvl3pPr>
              <a:tabLst>
                <a:tab pos="428625" algn="l"/>
                <a:tab pos="885825" algn="l"/>
                <a:tab pos="1343025" algn="l"/>
                <a:tab pos="1800225" algn="l"/>
                <a:tab pos="2257425" algn="l"/>
                <a:tab pos="2714625" algn="l"/>
                <a:tab pos="3171825" algn="l"/>
                <a:tab pos="3629025" algn="l"/>
                <a:tab pos="4086225" algn="l"/>
                <a:tab pos="4543425" algn="l"/>
                <a:tab pos="5000625" algn="l"/>
                <a:tab pos="5457825" algn="l"/>
                <a:tab pos="5915025" algn="l"/>
                <a:tab pos="6372225" algn="l"/>
                <a:tab pos="6829425" algn="l"/>
                <a:tab pos="7286625" algn="l"/>
                <a:tab pos="7743825" algn="l"/>
                <a:tab pos="8201025" algn="l"/>
                <a:tab pos="8658225" algn="l"/>
                <a:tab pos="9115425" algn="l"/>
                <a:tab pos="95726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 Sharp" charset="0"/>
                <a:cs typeface="WenQuanYi Zen Hei Sharp" charset="0"/>
              </a:defRPr>
            </a:lvl3pPr>
            <a:lvl4pPr>
              <a:tabLst>
                <a:tab pos="428625" algn="l"/>
                <a:tab pos="885825" algn="l"/>
                <a:tab pos="1343025" algn="l"/>
                <a:tab pos="1800225" algn="l"/>
                <a:tab pos="2257425" algn="l"/>
                <a:tab pos="2714625" algn="l"/>
                <a:tab pos="3171825" algn="l"/>
                <a:tab pos="3629025" algn="l"/>
                <a:tab pos="4086225" algn="l"/>
                <a:tab pos="4543425" algn="l"/>
                <a:tab pos="5000625" algn="l"/>
                <a:tab pos="5457825" algn="l"/>
                <a:tab pos="5915025" algn="l"/>
                <a:tab pos="6372225" algn="l"/>
                <a:tab pos="6829425" algn="l"/>
                <a:tab pos="7286625" algn="l"/>
                <a:tab pos="7743825" algn="l"/>
                <a:tab pos="8201025" algn="l"/>
                <a:tab pos="8658225" algn="l"/>
                <a:tab pos="9115425" algn="l"/>
                <a:tab pos="95726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 Sharp" charset="0"/>
                <a:cs typeface="WenQuanYi Zen Hei Sharp" charset="0"/>
              </a:defRPr>
            </a:lvl4pPr>
            <a:lvl5pPr>
              <a:tabLst>
                <a:tab pos="428625" algn="l"/>
                <a:tab pos="885825" algn="l"/>
                <a:tab pos="1343025" algn="l"/>
                <a:tab pos="1800225" algn="l"/>
                <a:tab pos="2257425" algn="l"/>
                <a:tab pos="2714625" algn="l"/>
                <a:tab pos="3171825" algn="l"/>
                <a:tab pos="3629025" algn="l"/>
                <a:tab pos="4086225" algn="l"/>
                <a:tab pos="4543425" algn="l"/>
                <a:tab pos="5000625" algn="l"/>
                <a:tab pos="5457825" algn="l"/>
                <a:tab pos="5915025" algn="l"/>
                <a:tab pos="6372225" algn="l"/>
                <a:tab pos="6829425" algn="l"/>
                <a:tab pos="7286625" algn="l"/>
                <a:tab pos="7743825" algn="l"/>
                <a:tab pos="8201025" algn="l"/>
                <a:tab pos="8658225" algn="l"/>
                <a:tab pos="9115425" algn="l"/>
                <a:tab pos="95726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 Sharp" charset="0"/>
                <a:cs typeface="WenQuanYi Zen Hei Sharp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28625" algn="l"/>
                <a:tab pos="885825" algn="l"/>
                <a:tab pos="1343025" algn="l"/>
                <a:tab pos="1800225" algn="l"/>
                <a:tab pos="2257425" algn="l"/>
                <a:tab pos="2714625" algn="l"/>
                <a:tab pos="3171825" algn="l"/>
                <a:tab pos="3629025" algn="l"/>
                <a:tab pos="4086225" algn="l"/>
                <a:tab pos="4543425" algn="l"/>
                <a:tab pos="5000625" algn="l"/>
                <a:tab pos="5457825" algn="l"/>
                <a:tab pos="5915025" algn="l"/>
                <a:tab pos="6372225" algn="l"/>
                <a:tab pos="6829425" algn="l"/>
                <a:tab pos="7286625" algn="l"/>
                <a:tab pos="7743825" algn="l"/>
                <a:tab pos="8201025" algn="l"/>
                <a:tab pos="8658225" algn="l"/>
                <a:tab pos="9115425" algn="l"/>
                <a:tab pos="95726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 Sharp" charset="0"/>
                <a:cs typeface="WenQuanYi Zen Hei Sharp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28625" algn="l"/>
                <a:tab pos="885825" algn="l"/>
                <a:tab pos="1343025" algn="l"/>
                <a:tab pos="1800225" algn="l"/>
                <a:tab pos="2257425" algn="l"/>
                <a:tab pos="2714625" algn="l"/>
                <a:tab pos="3171825" algn="l"/>
                <a:tab pos="3629025" algn="l"/>
                <a:tab pos="4086225" algn="l"/>
                <a:tab pos="4543425" algn="l"/>
                <a:tab pos="5000625" algn="l"/>
                <a:tab pos="5457825" algn="l"/>
                <a:tab pos="5915025" algn="l"/>
                <a:tab pos="6372225" algn="l"/>
                <a:tab pos="6829425" algn="l"/>
                <a:tab pos="7286625" algn="l"/>
                <a:tab pos="7743825" algn="l"/>
                <a:tab pos="8201025" algn="l"/>
                <a:tab pos="8658225" algn="l"/>
                <a:tab pos="9115425" algn="l"/>
                <a:tab pos="95726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 Sharp" charset="0"/>
                <a:cs typeface="WenQuanYi Zen Hei Sharp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28625" algn="l"/>
                <a:tab pos="885825" algn="l"/>
                <a:tab pos="1343025" algn="l"/>
                <a:tab pos="1800225" algn="l"/>
                <a:tab pos="2257425" algn="l"/>
                <a:tab pos="2714625" algn="l"/>
                <a:tab pos="3171825" algn="l"/>
                <a:tab pos="3629025" algn="l"/>
                <a:tab pos="4086225" algn="l"/>
                <a:tab pos="4543425" algn="l"/>
                <a:tab pos="5000625" algn="l"/>
                <a:tab pos="5457825" algn="l"/>
                <a:tab pos="5915025" algn="l"/>
                <a:tab pos="6372225" algn="l"/>
                <a:tab pos="6829425" algn="l"/>
                <a:tab pos="7286625" algn="l"/>
                <a:tab pos="7743825" algn="l"/>
                <a:tab pos="8201025" algn="l"/>
                <a:tab pos="8658225" algn="l"/>
                <a:tab pos="9115425" algn="l"/>
                <a:tab pos="95726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 Sharp" charset="0"/>
                <a:cs typeface="WenQuanYi Zen Hei Sharp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28625" algn="l"/>
                <a:tab pos="885825" algn="l"/>
                <a:tab pos="1343025" algn="l"/>
                <a:tab pos="1800225" algn="l"/>
                <a:tab pos="2257425" algn="l"/>
                <a:tab pos="2714625" algn="l"/>
                <a:tab pos="3171825" algn="l"/>
                <a:tab pos="3629025" algn="l"/>
                <a:tab pos="4086225" algn="l"/>
                <a:tab pos="4543425" algn="l"/>
                <a:tab pos="5000625" algn="l"/>
                <a:tab pos="5457825" algn="l"/>
                <a:tab pos="5915025" algn="l"/>
                <a:tab pos="6372225" algn="l"/>
                <a:tab pos="6829425" algn="l"/>
                <a:tab pos="7286625" algn="l"/>
                <a:tab pos="7743825" algn="l"/>
                <a:tab pos="8201025" algn="l"/>
                <a:tab pos="8658225" algn="l"/>
                <a:tab pos="9115425" algn="l"/>
                <a:tab pos="95726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 Sharp" charset="0"/>
                <a:cs typeface="WenQuanYi Zen Hei Sharp" charset="0"/>
              </a:defRPr>
            </a:lvl9pPr>
          </a:lstStyle>
          <a:p>
            <a:pPr>
              <a:spcAft>
                <a:spcPts val="1293"/>
              </a:spcAft>
              <a:buSzPct val="45000"/>
              <a:buFont typeface="Wingdings" panose="05000000000000000000" pitchFamily="2" charset="2"/>
              <a:buChar char=""/>
            </a:pPr>
            <a:r>
              <a:rPr lang="en-US" altLang="en-US" dirty="0"/>
              <a:t>Far from the IWA, a planet is visible over a wide rage of inclinations and orbital longitudes</a:t>
            </a:r>
          </a:p>
          <a:p>
            <a:pPr>
              <a:spcAft>
                <a:spcPts val="1293"/>
              </a:spcAft>
              <a:buSzPct val="45000"/>
              <a:buFont typeface="Wingdings" panose="05000000000000000000" pitchFamily="2" charset="2"/>
              <a:buChar char=""/>
            </a:pPr>
            <a:r>
              <a:rPr lang="en-US" altLang="en-US" dirty="0"/>
              <a:t>Close to the IWA the planet visibility is far more restricted</a:t>
            </a:r>
          </a:p>
          <a:p>
            <a:pPr>
              <a:spcAft>
                <a:spcPts val="1293"/>
              </a:spcAft>
              <a:buSzPct val="45000"/>
              <a:buFont typeface="Wingdings" panose="05000000000000000000" pitchFamily="2" charset="2"/>
              <a:buChar char=""/>
            </a:pPr>
            <a:r>
              <a:rPr lang="en-US" altLang="en-US" dirty="0"/>
              <a:t>Tailor search strategy to planet expected location: target higher quadrature S/N when far from IWA, lower when closer in</a:t>
            </a:r>
          </a:p>
        </p:txBody>
      </p:sp>
      <p:graphicFrame>
        <p:nvGraphicFramePr>
          <p:cNvPr id="13316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970050"/>
              </p:ext>
            </p:extLst>
          </p:nvPr>
        </p:nvGraphicFramePr>
        <p:xfrm>
          <a:off x="228266" y="3904248"/>
          <a:ext cx="4572333" cy="1845458"/>
        </p:xfrm>
        <a:graphic>
          <a:graphicData uri="http://schemas.openxmlformats.org/drawingml/2006/table">
            <a:tbl>
              <a:tblPr/>
              <a:tblGrid>
                <a:gridCol w="860361"/>
                <a:gridCol w="1349523"/>
                <a:gridCol w="686050"/>
                <a:gridCol w="762000"/>
                <a:gridCol w="914399"/>
              </a:tblGrid>
              <a:tr h="60282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WenQuanYi Zen Hei Sharp" charset="0"/>
                        <a:cs typeface="WenQuanYi Zen Hei Sharp" charset="0"/>
                      </a:endParaRPr>
                    </a:p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rPr>
                        <a:t>a/IWA</a:t>
                      </a:r>
                    </a:p>
                  </a:txBody>
                  <a:tcPr marL="81638" marR="81638" marT="122685" marB="42452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rPr>
                        <a:t>Orbital longitude range</a:t>
                      </a:r>
                    </a:p>
                  </a:txBody>
                  <a:tcPr marL="81638" marR="81638" marT="122685" marB="42452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WenQuanYi Zen Hei Sharp" charset="0"/>
                        <a:cs typeface="WenQuanYi Zen Hei Sharp" charset="0"/>
                      </a:endParaRPr>
                    </a:p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rPr>
                        <a:t>S/N</a:t>
                      </a:r>
                    </a:p>
                  </a:txBody>
                  <a:tcPr marL="81638" marR="81638" marT="122685" marB="42452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rPr>
                        <a:t># of visits</a:t>
                      </a:r>
                    </a:p>
                  </a:txBody>
                  <a:tcPr marL="81638" marR="81638" marT="122685" marB="42452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rPr>
                        <a:t>Revisit interval</a:t>
                      </a:r>
                    </a:p>
                  </a:txBody>
                  <a:tcPr marL="81638" marR="81638" marT="122685" marB="42452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</a:tr>
              <a:tr h="28854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rPr>
                        <a:t>1.41</a:t>
                      </a:r>
                    </a:p>
                  </a:txBody>
                  <a:tcPr marL="81638" marR="81638" marT="122685" marB="42452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rPr>
                        <a:t>2x 45-135</a:t>
                      </a: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º</a:t>
                      </a:r>
                    </a:p>
                  </a:txBody>
                  <a:tcPr marL="81638" marR="81638" marT="122685" marB="42452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rPr>
                        <a:t>10</a:t>
                      </a:r>
                    </a:p>
                  </a:txBody>
                  <a:tcPr marL="81638" marR="81638" marT="122685" marB="42452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rPr>
                        <a:t>2</a:t>
                      </a:r>
                    </a:p>
                  </a:txBody>
                  <a:tcPr marL="81638" marR="81638" marT="122685" marB="42452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rPr>
                        <a:t>P/4</a:t>
                      </a:r>
                    </a:p>
                  </a:txBody>
                  <a:tcPr marL="81638" marR="81638" marT="122685" marB="42452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  <a:tr h="28854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rPr>
                        <a:t>1.15</a:t>
                      </a:r>
                    </a:p>
                  </a:txBody>
                  <a:tcPr marL="81638" marR="81638" marT="122685" marB="42452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rPr>
                        <a:t>2x 60-120</a:t>
                      </a: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º</a:t>
                      </a:r>
                    </a:p>
                  </a:txBody>
                  <a:tcPr marL="81638" marR="81638" marT="122685" marB="42452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rPr>
                        <a:t>7</a:t>
                      </a:r>
                    </a:p>
                  </a:txBody>
                  <a:tcPr marL="81638" marR="81638" marT="122685" marB="42452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rPr>
                        <a:t>3</a:t>
                      </a:r>
                    </a:p>
                  </a:txBody>
                  <a:tcPr marL="81638" marR="81638" marT="122685" marB="42452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rPr>
                        <a:t>P/6</a:t>
                      </a:r>
                    </a:p>
                  </a:txBody>
                  <a:tcPr marL="81638" marR="81638" marT="122685" marB="42452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28854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rPr>
                        <a:t>1.05</a:t>
                      </a:r>
                    </a:p>
                  </a:txBody>
                  <a:tcPr marL="81638" marR="81638" marT="122685" marB="42452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rPr>
                        <a:t>2x 75-105</a:t>
                      </a: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º</a:t>
                      </a:r>
                    </a:p>
                  </a:txBody>
                  <a:tcPr marL="81638" marR="81638" marT="122685" marB="42452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rPr>
                        <a:t>5</a:t>
                      </a:r>
                    </a:p>
                  </a:txBody>
                  <a:tcPr marL="81638" marR="81638" marT="122685" marB="42452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rPr>
                        <a:t>6</a:t>
                      </a:r>
                    </a:p>
                  </a:txBody>
                  <a:tcPr marL="81638" marR="81638" marT="122685" marB="42452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WenQuanYi Zen Hei Sharp" charset="0"/>
                          <a:cs typeface="WenQuanYi Zen Hei Sharp" charset="0"/>
                        </a:rPr>
                        <a:t>P/12</a:t>
                      </a:r>
                    </a:p>
                  </a:txBody>
                  <a:tcPr marL="81638" marR="81638" marT="122685" marB="42452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  <p:sp>
        <p:nvSpPr>
          <p:cNvPr id="13386" name="Text Box 74"/>
          <p:cNvSpPr txBox="1">
            <a:spLocks noChangeArrowheads="1"/>
          </p:cNvSpPr>
          <p:nvPr/>
        </p:nvSpPr>
        <p:spPr bwMode="auto">
          <a:xfrm>
            <a:off x="414720" y="5806440"/>
            <a:ext cx="4147200" cy="875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6001" rIns="0" bIns="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 Sharp" charset="0"/>
                <a:cs typeface="WenQuanYi Zen Hei Sharp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 Sharp" charset="0"/>
                <a:cs typeface="WenQuanYi Zen Hei Sharp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 Sharp" charset="0"/>
                <a:cs typeface="WenQuanYi Zen Hei Sharp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 Sharp" charset="0"/>
                <a:cs typeface="WenQuanYi Zen Hei Sharp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 Sharp" charset="0"/>
                <a:cs typeface="WenQuanYi Zen Hei Sharp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 Sharp" charset="0"/>
                <a:cs typeface="WenQuanYi Zen Hei Sharp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 Sharp" charset="0"/>
                <a:cs typeface="WenQuanYi Zen Hei Sharp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 Sharp" charset="0"/>
                <a:cs typeface="WenQuanYi Zen Hei Sharp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 Sharp" charset="0"/>
                <a:cs typeface="WenQuanYi Zen Hei Sharp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en-US" sz="1814" dirty="0"/>
              <a:t>For optimally spaced revisits, completeness </a:t>
            </a:r>
            <a:r>
              <a:rPr lang="en-US" altLang="en-US" sz="1814" dirty="0" smtClean="0"/>
              <a:t>can approach </a:t>
            </a:r>
            <a:r>
              <a:rPr lang="en-US" altLang="en-US" sz="1814" dirty="0"/>
              <a:t>100% </a:t>
            </a:r>
            <a:br>
              <a:rPr lang="en-US" altLang="en-US" sz="1814" dirty="0"/>
            </a:br>
            <a:r>
              <a:rPr lang="en-US" altLang="en-US" sz="1814" dirty="0"/>
              <a:t>for the semi-major axis of interest</a:t>
            </a:r>
          </a:p>
        </p:txBody>
      </p:sp>
      <p:sp>
        <p:nvSpPr>
          <p:cNvPr id="13387" name="Text Box 75"/>
          <p:cNvSpPr txBox="1">
            <a:spLocks noChangeArrowheads="1"/>
          </p:cNvSpPr>
          <p:nvPr/>
        </p:nvSpPr>
        <p:spPr bwMode="auto">
          <a:xfrm>
            <a:off x="6304321" y="4893481"/>
            <a:ext cx="1327680" cy="41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2735" rIns="0" bIns="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 Sharp" charset="0"/>
                <a:cs typeface="WenQuanYi Zen Hei Sharp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 Sharp" charset="0"/>
                <a:cs typeface="WenQuanYi Zen Hei Sharp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 Sharp" charset="0"/>
                <a:cs typeface="WenQuanYi Zen Hei Sharp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 Sharp" charset="0"/>
                <a:cs typeface="WenQuanYi Zen Hei Sharp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 Sharp" charset="0"/>
                <a:cs typeface="WenQuanYi Zen Hei Sharp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 Sharp" charset="0"/>
                <a:cs typeface="WenQuanYi Zen Hei Sharp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 Sharp" charset="0"/>
                <a:cs typeface="WenQuanYi Zen Hei Sharp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 Sharp" charset="0"/>
                <a:cs typeface="WenQuanYi Zen Hei Sharp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 Sharp" charset="0"/>
                <a:cs typeface="WenQuanYi Zen Hei Sharp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en-US" sz="1451"/>
              <a:t>a is the orbital semi-major axis</a:t>
            </a:r>
          </a:p>
        </p:txBody>
      </p:sp>
    </p:spTree>
    <p:extLst>
      <p:ext uri="{BB962C8B-B14F-4D97-AF65-F5344CB8AC3E}">
        <p14:creationId xmlns:p14="http://schemas.microsoft.com/office/powerpoint/2010/main" val="2508550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225280" cy="564239"/>
          </a:xfrm>
          <a:ln/>
        </p:spPr>
        <p:txBody>
          <a:bodyPr/>
          <a:lstStyle/>
          <a:p>
            <a:r>
              <a:rPr lang="en-US" sz="2800" dirty="0" smtClean="0"/>
              <a:t>Optimizing revisits</a:t>
            </a:r>
            <a:endParaRPr lang="en-US" sz="28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1585" y="1066800"/>
            <a:ext cx="4912415" cy="5818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8600" y="990600"/>
            <a:ext cx="3886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Right: Stark et al. 2015 results for HZ orbital period distribution, case of a single star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 smtClean="0"/>
              <a:t>HabEx</a:t>
            </a:r>
            <a:r>
              <a:rPr lang="en-US" sz="2000" dirty="0" smtClean="0"/>
              <a:t> field of regard needs to be specified to support revisit strategy that we decide 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ym typeface="Symbol" panose="05050102010706020507" pitchFamily="18" charset="2"/>
              </a:rPr>
              <a:t>Sun angle range of 90°45° would support ability to revisit up to ¼ orbital period later</a:t>
            </a: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716365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C15F70-C0AE-4DAC-85E2-A0B43E763A5F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522863" y="2590800"/>
            <a:ext cx="60564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/>
              <a:t>Concluding comments </a:t>
            </a:r>
          </a:p>
        </p:txBody>
      </p:sp>
    </p:spTree>
    <p:extLst>
      <p:ext uri="{BB962C8B-B14F-4D97-AF65-F5344CB8AC3E}">
        <p14:creationId xmlns:p14="http://schemas.microsoft.com/office/powerpoint/2010/main" val="6537550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77200" cy="762000"/>
          </a:xfrm>
        </p:spPr>
        <p:txBody>
          <a:bodyPr/>
          <a:lstStyle/>
          <a:p>
            <a:r>
              <a:rPr lang="en-US" dirty="0" smtClean="0"/>
              <a:t>Need to develop approach for how </a:t>
            </a:r>
            <a:br>
              <a:rPr lang="en-US" dirty="0" smtClean="0"/>
            </a:br>
            <a:r>
              <a:rPr lang="en-US" dirty="0" smtClean="0"/>
              <a:t>coronagraph &amp; </a:t>
            </a:r>
            <a:r>
              <a:rPr lang="en-US" dirty="0" err="1" smtClean="0"/>
              <a:t>starshade</a:t>
            </a:r>
            <a:r>
              <a:rPr lang="en-US" dirty="0" smtClean="0"/>
              <a:t> might work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914400"/>
            <a:ext cx="8686800" cy="5562600"/>
          </a:xfrm>
        </p:spPr>
        <p:txBody>
          <a:bodyPr/>
          <a:lstStyle/>
          <a:p>
            <a:r>
              <a:rPr lang="en-US" dirty="0" smtClean="0"/>
              <a:t>WFIRST now considering this – what is their thinking ?</a:t>
            </a:r>
          </a:p>
          <a:p>
            <a:r>
              <a:rPr lang="en-US" dirty="0" smtClean="0"/>
              <a:t>Need coronagraph’s agility to look at many targets/epochs.  Could do spectroscopy of brighter targets.</a:t>
            </a:r>
          </a:p>
          <a:p>
            <a:r>
              <a:rPr lang="en-US" dirty="0" smtClean="0"/>
              <a:t>Want </a:t>
            </a:r>
            <a:r>
              <a:rPr lang="en-US" dirty="0" err="1" smtClean="0"/>
              <a:t>starshade</a:t>
            </a:r>
            <a:r>
              <a:rPr lang="en-US" dirty="0" smtClean="0"/>
              <a:t> to view full system in subset nearest targets      (no OWA), do spectroscopy of fainter targets, access longer wavelengths, do separate fuel-limited sample of HZs too close in for the coronagraph.  A 100 m </a:t>
            </a:r>
            <a:r>
              <a:rPr lang="en-US" dirty="0" err="1" smtClean="0"/>
              <a:t>starshade</a:t>
            </a:r>
            <a:r>
              <a:rPr lang="en-US" dirty="0" smtClean="0"/>
              <a:t> would allow spectroscopy to 1.7 </a:t>
            </a:r>
            <a:r>
              <a:rPr lang="en-US" dirty="0" smtClean="0">
                <a:sym typeface="Symbol" panose="05050102010706020507" pitchFamily="18" charset="2"/>
              </a:rPr>
              <a:t>m in all 50 </a:t>
            </a:r>
            <a:r>
              <a:rPr lang="en-US" dirty="0" smtClean="0"/>
              <a:t>HZ targets</a:t>
            </a:r>
          </a:p>
          <a:p>
            <a:r>
              <a:rPr lang="en-US" dirty="0" smtClean="0"/>
              <a:t>Number of visits needed for HZ search is likely to be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sym typeface="Symbol" panose="05050102010706020507" pitchFamily="18" charset="2"/>
              </a:rPr>
              <a:t> </a:t>
            </a:r>
            <a:r>
              <a:rPr lang="en-US" dirty="0" smtClean="0"/>
              <a:t>(1+</a:t>
            </a:r>
            <a:r>
              <a:rPr lang="en-US" dirty="0" smtClean="0">
                <a:sym typeface="Symbol" panose="05050102010706020507" pitchFamily="18" charset="2"/>
              </a:rPr>
              <a:t></a:t>
            </a:r>
            <a:r>
              <a:rPr lang="en-US" baseline="-25000" dirty="0" smtClean="0">
                <a:sym typeface="Symbol" panose="05050102010706020507" pitchFamily="18" charset="2"/>
              </a:rPr>
              <a:t></a:t>
            </a:r>
            <a:r>
              <a:rPr lang="en-US" dirty="0" smtClean="0">
                <a:sym typeface="Symbol" panose="05050102010706020507" pitchFamily="18" charset="2"/>
              </a:rPr>
              <a:t>)*</a:t>
            </a:r>
            <a:r>
              <a:rPr lang="en-US" dirty="0" smtClean="0"/>
              <a:t>50*3 = 180</a:t>
            </a:r>
          </a:p>
          <a:p>
            <a:r>
              <a:rPr lang="en-US" dirty="0" smtClean="0"/>
              <a:t>Number of visits to do non-HZ science could start at </a:t>
            </a:r>
            <a:r>
              <a:rPr lang="en-US" dirty="0" smtClean="0">
                <a:sym typeface="Symbol" panose="05050102010706020507" pitchFamily="18" charset="2"/>
              </a:rPr>
              <a:t>200 and range over 1000  (planet search, disk imaging, high contrast general astrophysics, …)</a:t>
            </a:r>
            <a:endParaRPr lang="en-US" dirty="0" smtClean="0"/>
          </a:p>
          <a:p>
            <a:r>
              <a:rPr lang="en-US" dirty="0" smtClean="0"/>
              <a:t>Sizing </a:t>
            </a:r>
            <a:r>
              <a:rPr lang="en-US" dirty="0" err="1" smtClean="0"/>
              <a:t>starshade</a:t>
            </a:r>
            <a:r>
              <a:rPr lang="en-US" dirty="0" smtClean="0"/>
              <a:t> for longer wavelengths seems sensible </a:t>
            </a:r>
            <a:r>
              <a:rPr lang="en-US" dirty="0" smtClean="0">
                <a:sym typeface="Symbol" panose="05050102010706020507" pitchFamily="18" charset="2"/>
              </a:rPr>
              <a:t> go big.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CC15F70-C0AE-4DAC-85E2-A0B43E763A5F}" type="slidenum">
              <a:rPr lang="en-US" smtClean="0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14</a:t>
            </a:fld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144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Key Issues/Assumptions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715000"/>
          </a:xfrm>
        </p:spPr>
        <p:txBody>
          <a:bodyPr/>
          <a:lstStyle/>
          <a:p>
            <a:r>
              <a:rPr lang="en-US" dirty="0" smtClean="0"/>
              <a:t>For HZ planet science case and architecture selection:</a:t>
            </a:r>
          </a:p>
          <a:p>
            <a:pPr lvl="1"/>
            <a:r>
              <a:rPr lang="en-US" dirty="0" err="1" smtClean="0"/>
              <a:t>HabEx</a:t>
            </a:r>
            <a:r>
              <a:rPr lang="en-US" dirty="0" smtClean="0"/>
              <a:t> STDT needs to choose a floor value for number of habitable planets the mission should be designed to characterize.  </a:t>
            </a:r>
            <a:r>
              <a:rPr lang="en-US" u="sng" dirty="0" smtClean="0"/>
              <a:t>Back in May, we were discussing 10 as perhaps the right number.</a:t>
            </a:r>
            <a:r>
              <a:rPr lang="en-US" dirty="0" smtClean="0"/>
              <a:t>  Step 0 !</a:t>
            </a:r>
            <a:endParaRPr lang="en-US" u="sng" dirty="0" smtClean="0"/>
          </a:p>
          <a:p>
            <a:pPr lvl="1"/>
            <a:r>
              <a:rPr lang="en-US" dirty="0" err="1" smtClean="0"/>
              <a:t>HabEx</a:t>
            </a:r>
            <a:r>
              <a:rPr lang="en-US" dirty="0" smtClean="0"/>
              <a:t> study will have to adopt a working value of </a:t>
            </a:r>
            <a:r>
              <a:rPr lang="en-US" dirty="0" smtClean="0">
                <a:sym typeface="Symbol" panose="05050102010706020507" pitchFamily="18" charset="2"/>
              </a:rPr>
              <a:t></a:t>
            </a:r>
            <a:r>
              <a:rPr lang="en-US" baseline="-25000" dirty="0" smtClean="0">
                <a:sym typeface="Symbol" panose="05050102010706020507" pitchFamily="18" charset="2"/>
              </a:rPr>
              <a:t></a:t>
            </a:r>
            <a:r>
              <a:rPr lang="en-US" dirty="0" smtClean="0">
                <a:sym typeface="Symbol" panose="05050102010706020507" pitchFamily="18" charset="2"/>
              </a:rPr>
              <a:t>.                         Use SAG 13 value ?  Official Kepler project result ?  We should not adopt the most pessimistic/conservative values.</a:t>
            </a:r>
          </a:p>
          <a:p>
            <a:pPr lvl="1"/>
            <a:r>
              <a:rPr lang="en-US" dirty="0" err="1" smtClean="0">
                <a:sym typeface="Symbol" panose="05050102010706020507" pitchFamily="18" charset="2"/>
              </a:rPr>
              <a:t>HabEx</a:t>
            </a:r>
            <a:r>
              <a:rPr lang="en-US" dirty="0" smtClean="0">
                <a:sym typeface="Symbol" panose="05050102010706020507" pitchFamily="18" charset="2"/>
              </a:rPr>
              <a:t> DRM will have to build in time to search for HZ planets:  Can’t count on RV or astrometry to exist at needed sensitivity levels.  If we demand either, </a:t>
            </a:r>
            <a:r>
              <a:rPr lang="en-US" dirty="0" err="1" smtClean="0">
                <a:sym typeface="Symbol" panose="05050102010706020507" pitchFamily="18" charset="2"/>
              </a:rPr>
              <a:t>HabEx</a:t>
            </a:r>
            <a:r>
              <a:rPr lang="en-US" dirty="0" smtClean="0">
                <a:sym typeface="Symbol" panose="05050102010706020507" pitchFamily="18" charset="2"/>
              </a:rPr>
              <a:t> becomes Astro 2030’s flagship.</a:t>
            </a:r>
          </a:p>
          <a:p>
            <a:r>
              <a:rPr lang="en-US" dirty="0" smtClean="0">
                <a:sym typeface="Symbol" panose="05050102010706020507" pitchFamily="18" charset="2"/>
              </a:rPr>
              <a:t>For exploration of planetary systems, need to define scope of what we might do beyond the HZ planet targets</a:t>
            </a:r>
          </a:p>
          <a:p>
            <a:r>
              <a:rPr lang="en-US" dirty="0" smtClean="0">
                <a:sym typeface="Symbol" panose="05050102010706020507" pitchFamily="18" charset="2"/>
              </a:rPr>
              <a:t>For trades between coronagraph, </a:t>
            </a:r>
            <a:r>
              <a:rPr lang="en-US" dirty="0" err="1" smtClean="0">
                <a:sym typeface="Symbol" panose="05050102010706020507" pitchFamily="18" charset="2"/>
              </a:rPr>
              <a:t>starshade</a:t>
            </a:r>
            <a:r>
              <a:rPr lang="en-US" dirty="0" smtClean="0">
                <a:sym typeface="Symbol" panose="05050102010706020507" pitchFamily="18" charset="2"/>
              </a:rPr>
              <a:t>, or multiple </a:t>
            </a:r>
            <a:r>
              <a:rPr lang="en-US" dirty="0" err="1" smtClean="0">
                <a:sym typeface="Symbol" panose="05050102010706020507" pitchFamily="18" charset="2"/>
              </a:rPr>
              <a:t>starshades</a:t>
            </a:r>
            <a:r>
              <a:rPr lang="en-US" dirty="0" smtClean="0">
                <a:sym typeface="Symbol" panose="05050102010706020507" pitchFamily="18" charset="2"/>
              </a:rPr>
              <a:t>, need to identify total number of high contrast visits the mission should be doing.</a:t>
            </a:r>
          </a:p>
          <a:p>
            <a:pPr lvl="1"/>
            <a:endParaRPr lang="en-US" dirty="0" smtClean="0">
              <a:sym typeface="Symbol" panose="05050102010706020507" pitchFamily="18" charset="2"/>
            </a:endParaRP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CC15F70-C0AE-4DAC-85E2-A0B43E763A5F}" type="slidenum">
              <a:rPr lang="en-US" smtClean="0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2</a:t>
            </a:fld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432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C15F70-C0AE-4DAC-85E2-A0B43E763A5F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43986" y="2590800"/>
            <a:ext cx="741420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/>
              <a:t>Sizing the mission elements</a:t>
            </a:r>
          </a:p>
          <a:p>
            <a:pPr algn="ctr"/>
            <a:r>
              <a:rPr lang="en-US" sz="4000" dirty="0" smtClean="0"/>
              <a:t>for the HZ science goals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84024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228600" y="125641"/>
            <a:ext cx="7924800" cy="555840"/>
          </a:xfrm>
          <a:ln/>
        </p:spPr>
        <p:txBody>
          <a:bodyPr vert="horz" wrap="square" lIns="91440" tIns="28737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altLang="en-US" sz="2800" dirty="0" smtClean="0"/>
              <a:t>Step 1: Adopt </a:t>
            </a:r>
            <a:r>
              <a:rPr lang="en-US" altLang="en-US" sz="2800" dirty="0" err="1"/>
              <a:t>eta_earth</a:t>
            </a:r>
            <a:r>
              <a:rPr lang="en-US" altLang="en-US" sz="2800" dirty="0"/>
              <a:t> </a:t>
            </a:r>
            <a:r>
              <a:rPr lang="en-US" altLang="en-US" sz="2800" dirty="0" smtClean="0"/>
              <a:t>value (I picked 20%)</a:t>
            </a:r>
            <a:br>
              <a:rPr lang="en-US" altLang="en-US" sz="2800" dirty="0" smtClean="0"/>
            </a:br>
            <a:r>
              <a:rPr lang="en-US" altLang="en-US" sz="2800" dirty="0" smtClean="0"/>
              <a:t>Determines target sample 10/</a:t>
            </a:r>
            <a:r>
              <a:rPr lang="en-US" altLang="en-US" sz="2800" dirty="0" smtClean="0">
                <a:sym typeface="Symbol" panose="05050102010706020507" pitchFamily="18" charset="2"/>
              </a:rPr>
              <a:t></a:t>
            </a:r>
            <a:r>
              <a:rPr lang="en-US" altLang="en-US" sz="2800" baseline="-25000" dirty="0" smtClean="0">
                <a:sym typeface="Symbol" panose="05050102010706020507" pitchFamily="18" charset="2"/>
              </a:rPr>
              <a:t></a:t>
            </a:r>
            <a:r>
              <a:rPr lang="en-US" altLang="en-US" sz="2800" dirty="0" smtClean="0">
                <a:sym typeface="Symbol" panose="05050102010706020507" pitchFamily="18" charset="2"/>
              </a:rPr>
              <a:t>= 50</a:t>
            </a:r>
            <a:endParaRPr lang="en-US" altLang="en-US" sz="28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214514"/>
            <a:ext cx="7552921" cy="5565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438400" y="827132"/>
            <a:ext cx="4671360" cy="313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38" tIns="55187" rIns="81638" bIns="40819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 Sharp" charset="0"/>
                <a:cs typeface="WenQuanYi Zen Hei Sharp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 Sharp" charset="0"/>
                <a:cs typeface="WenQuanYi Zen Hei Sharp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 Sharp" charset="0"/>
                <a:cs typeface="WenQuanYi Zen Hei Sharp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 Sharp" charset="0"/>
                <a:cs typeface="WenQuanYi Zen Hei Sharp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 Sharp" charset="0"/>
                <a:cs typeface="WenQuanYi Zen Hei Sharp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 Sharp" charset="0"/>
                <a:cs typeface="WenQuanYi Zen Hei Sharp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 Sharp" charset="0"/>
                <a:cs typeface="WenQuanYi Zen Hei Sharp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 Sharp" charset="0"/>
                <a:cs typeface="WenQuanYi Zen Hei Sharp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 Sharp" charset="0"/>
                <a:cs typeface="WenQuanYi Zen Hei Sharp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633" dirty="0" err="1"/>
              <a:t>Belikov</a:t>
            </a:r>
            <a:r>
              <a:rPr lang="en-US" altLang="en-US" sz="1633" dirty="0"/>
              <a:t> et al. SAG 13 presentation at </a:t>
            </a:r>
            <a:r>
              <a:rPr lang="en-US" altLang="en-US" sz="1633" dirty="0" err="1"/>
              <a:t>ExoPAG</a:t>
            </a:r>
            <a:r>
              <a:rPr lang="en-US" altLang="en-US" sz="1633" dirty="0"/>
              <a:t> 14</a:t>
            </a:r>
          </a:p>
        </p:txBody>
      </p:sp>
    </p:spTree>
    <p:extLst>
      <p:ext uri="{BB962C8B-B14F-4D97-AF65-F5344CB8AC3E}">
        <p14:creationId xmlns:p14="http://schemas.microsoft.com/office/powerpoint/2010/main" val="10889768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364321" y="-55775"/>
            <a:ext cx="8228160" cy="874080"/>
          </a:xfrm>
          <a:ln/>
        </p:spPr>
        <p:txBody>
          <a:bodyPr vert="horz" wrap="square" lIns="91440" tIns="32002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altLang="en-US" sz="2800" dirty="0" smtClean="0"/>
              <a:t>Step 2: Choose inner </a:t>
            </a:r>
            <a:r>
              <a:rPr lang="en-US" altLang="en-US" sz="2800" dirty="0"/>
              <a:t>working </a:t>
            </a:r>
            <a:r>
              <a:rPr lang="en-US" altLang="en-US" sz="2800" dirty="0" smtClean="0"/>
              <a:t>angle </a:t>
            </a:r>
            <a:br>
              <a:rPr lang="en-US" altLang="en-US" sz="2800" dirty="0" smtClean="0"/>
            </a:br>
            <a:r>
              <a:rPr lang="en-US" altLang="en-US" sz="2800" dirty="0" smtClean="0"/>
              <a:t>that provides 50 </a:t>
            </a:r>
            <a:r>
              <a:rPr lang="en-US" altLang="en-US" sz="2800" dirty="0"/>
              <a:t>HZ targets: </a:t>
            </a:r>
            <a:r>
              <a:rPr lang="en-US" altLang="en-US" sz="2540" dirty="0" smtClean="0"/>
              <a:t>87 mas</a:t>
            </a:r>
            <a:endParaRPr lang="en-US" altLang="en-US" sz="2540" dirty="0">
              <a:cs typeface="Arial" panose="020B0604020202020204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6481" y="1302120"/>
            <a:ext cx="6635520" cy="5333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267" name="Line 3"/>
          <p:cNvSpPr>
            <a:spLocks noChangeShapeType="1"/>
          </p:cNvSpPr>
          <p:nvPr/>
        </p:nvSpPr>
        <p:spPr bwMode="auto">
          <a:xfrm>
            <a:off x="580321" y="5308201"/>
            <a:ext cx="7796160" cy="1440"/>
          </a:xfrm>
          <a:prstGeom prst="line">
            <a:avLst/>
          </a:prstGeom>
          <a:noFill/>
          <a:ln w="936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633"/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4976641" y="1353961"/>
            <a:ext cx="1440" cy="5198400"/>
          </a:xfrm>
          <a:prstGeom prst="line">
            <a:avLst/>
          </a:prstGeom>
          <a:noFill/>
          <a:ln w="936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633"/>
          </a:p>
        </p:txBody>
      </p:sp>
    </p:spTree>
    <p:extLst>
      <p:ext uri="{BB962C8B-B14F-4D97-AF65-F5344CB8AC3E}">
        <p14:creationId xmlns:p14="http://schemas.microsoft.com/office/powerpoint/2010/main" val="23240811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762000"/>
          </a:xfrm>
        </p:spPr>
        <p:txBody>
          <a:bodyPr/>
          <a:lstStyle/>
          <a:p>
            <a:r>
              <a:rPr lang="en-US" sz="2800" dirty="0" smtClean="0"/>
              <a:t>Step 3:  Choose longest wavelength at which </a:t>
            </a:r>
            <a:br>
              <a:rPr lang="en-US" sz="2800" dirty="0" smtClean="0"/>
            </a:br>
            <a:r>
              <a:rPr lang="en-US" sz="2800" dirty="0" smtClean="0"/>
              <a:t>this IWA must be achieved in all HZ targets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715000"/>
          </a:xfrm>
        </p:spPr>
        <p:txBody>
          <a:bodyPr/>
          <a:lstStyle/>
          <a:p>
            <a:r>
              <a:rPr lang="en-US" dirty="0" smtClean="0"/>
              <a:t>Ideally this would be 2.4 </a:t>
            </a:r>
            <a:r>
              <a:rPr lang="en-US" dirty="0" smtClean="0">
                <a:sym typeface="Symbol" panose="05050102010706020507" pitchFamily="18" charset="2"/>
              </a:rPr>
              <a:t>m to enable the CH</a:t>
            </a:r>
            <a:r>
              <a:rPr lang="en-US" baseline="-25000" dirty="0" smtClean="0">
                <a:sym typeface="Symbol" panose="05050102010706020507" pitchFamily="18" charset="2"/>
              </a:rPr>
              <a:t>4</a:t>
            </a:r>
            <a:r>
              <a:rPr lang="en-US" dirty="0" smtClean="0">
                <a:sym typeface="Symbol" panose="05050102010706020507" pitchFamily="18" charset="2"/>
              </a:rPr>
              <a:t> false positive </a:t>
            </a:r>
            <a:r>
              <a:rPr lang="en-US" dirty="0" err="1" smtClean="0">
                <a:sym typeface="Symbol" panose="05050102010706020507" pitchFamily="18" charset="2"/>
              </a:rPr>
              <a:t>descriminator</a:t>
            </a:r>
            <a:r>
              <a:rPr lang="en-US" dirty="0" smtClean="0">
                <a:sym typeface="Symbol" panose="05050102010706020507" pitchFamily="18" charset="2"/>
              </a:rPr>
              <a:t>.   But for 87 mas IWA this will be too challenging: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20 m telescope for internal coronagraph (3 /D IWA)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</a:t>
            </a:r>
            <a:r>
              <a:rPr lang="en-US" dirty="0" smtClean="0"/>
              <a:t>140 m </a:t>
            </a:r>
            <a:r>
              <a:rPr lang="en-US" dirty="0" err="1" smtClean="0"/>
              <a:t>starshade</a:t>
            </a:r>
            <a:r>
              <a:rPr lang="en-US" dirty="0" smtClean="0"/>
              <a:t> (for this IWA, scaling from Steve’s charts yesterday)</a:t>
            </a:r>
          </a:p>
          <a:p>
            <a:r>
              <a:rPr lang="en-US" dirty="0" smtClean="0"/>
              <a:t>More modest goal : 0.8 </a:t>
            </a:r>
            <a:r>
              <a:rPr lang="en-US" dirty="0" smtClean="0">
                <a:sym typeface="Symbol" panose="05050102010706020507" pitchFamily="18" charset="2"/>
              </a:rPr>
              <a:t>m for coronagraph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encompasses 0.76 m O</a:t>
            </a:r>
            <a:r>
              <a:rPr lang="en-US" baseline="-25000" dirty="0" smtClean="0">
                <a:sym typeface="Symbol" panose="05050102010706020507" pitchFamily="18" charset="2"/>
              </a:rPr>
              <a:t>2</a:t>
            </a:r>
            <a:r>
              <a:rPr lang="en-US" dirty="0" smtClean="0">
                <a:sym typeface="Symbol" panose="05050102010706020507" pitchFamily="18" charset="2"/>
              </a:rPr>
              <a:t> A band for all targets, goes to longer wavelengths on a subset of the full sample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Move IWA to 75 mas to enable sufficient search completeness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Results in following aperture trade:</a:t>
            </a:r>
          </a:p>
          <a:p>
            <a:pPr lvl="2"/>
            <a:r>
              <a:rPr lang="en-US" dirty="0" smtClean="0">
                <a:sym typeface="Symbol" panose="05050102010706020507" pitchFamily="18" charset="2"/>
              </a:rPr>
              <a:t>6.6 m telescope if coronagraph operates at 3 /D IWA </a:t>
            </a:r>
          </a:p>
          <a:p>
            <a:pPr lvl="2"/>
            <a:r>
              <a:rPr lang="en-US" dirty="0" smtClean="0">
                <a:sym typeface="Symbol" panose="05050102010706020507" pitchFamily="18" charset="2"/>
              </a:rPr>
              <a:t>5.5 m telescope if coronagraph operates at 2.5 </a:t>
            </a:r>
            <a:r>
              <a:rPr lang="en-US" dirty="0">
                <a:sym typeface="Symbol" panose="05050102010706020507" pitchFamily="18" charset="2"/>
              </a:rPr>
              <a:t>/D </a:t>
            </a:r>
            <a:r>
              <a:rPr lang="en-US" dirty="0" smtClean="0">
                <a:sym typeface="Symbol" panose="05050102010706020507" pitchFamily="18" charset="2"/>
              </a:rPr>
              <a:t>IWA</a:t>
            </a:r>
          </a:p>
          <a:p>
            <a:pPr lvl="2"/>
            <a:r>
              <a:rPr lang="en-US" dirty="0" smtClean="0">
                <a:sym typeface="Symbol" panose="05050102010706020507" pitchFamily="18" charset="2"/>
              </a:rPr>
              <a:t>4.4 m telescope if coronagraph operates at 2.0 /D IWA </a:t>
            </a:r>
          </a:p>
          <a:p>
            <a:r>
              <a:rPr lang="en-US" dirty="0" smtClean="0">
                <a:sym typeface="Symbol" panose="05050102010706020507" pitchFamily="18" charset="2"/>
              </a:rPr>
              <a:t>Modest goal: 1.0 m for </a:t>
            </a:r>
            <a:r>
              <a:rPr lang="en-US" dirty="0" err="1" smtClean="0">
                <a:sym typeface="Symbol" panose="05050102010706020507" pitchFamily="18" charset="2"/>
              </a:rPr>
              <a:t>starshade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smtClean="0">
                <a:sym typeface="Symbol" panose="05050102010706020507" pitchFamily="18" charset="2"/>
              </a:rPr>
              <a:t> 60 m diameter</a:t>
            </a:r>
          </a:p>
          <a:p>
            <a:r>
              <a:rPr lang="en-US" dirty="0" smtClean="0">
                <a:sym typeface="Symbol" panose="05050102010706020507" pitchFamily="18" charset="2"/>
              </a:rPr>
              <a:t>Both could be used for the search – need to choose !</a:t>
            </a:r>
          </a:p>
          <a:p>
            <a:pPr lvl="1"/>
            <a:endParaRPr lang="en-US" dirty="0" smtClean="0">
              <a:sym typeface="Symbol" panose="05050102010706020507" pitchFamily="18" charset="2"/>
            </a:endParaRPr>
          </a:p>
          <a:p>
            <a:endParaRPr lang="en-US" dirty="0" smtClean="0">
              <a:sym typeface="Symbol" panose="05050102010706020507" pitchFamily="18" charset="2"/>
            </a:endParaRP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CC15F70-C0AE-4DAC-85E2-A0B43E763A5F}" type="slidenum">
              <a:rPr lang="en-US" smtClean="0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6</a:t>
            </a:fld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257800" y="376187"/>
            <a:ext cx="2057400" cy="3810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107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C15F70-C0AE-4DAC-85E2-A0B43E763A5F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92584" y="2590800"/>
            <a:ext cx="811702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/>
              <a:t>Capability of this mission scale</a:t>
            </a:r>
          </a:p>
          <a:p>
            <a:pPr algn="ctr"/>
            <a:r>
              <a:rPr lang="en-US" sz="4000" dirty="0" smtClean="0"/>
              <a:t>for non-HZ exoplanet science  </a:t>
            </a:r>
          </a:p>
        </p:txBody>
      </p:sp>
    </p:spTree>
    <p:extLst>
      <p:ext uri="{BB962C8B-B14F-4D97-AF65-F5344CB8AC3E}">
        <p14:creationId xmlns:p14="http://schemas.microsoft.com/office/powerpoint/2010/main" val="3704216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676400"/>
            <a:ext cx="6324600" cy="5098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565200" y="938400"/>
            <a:ext cx="8013600" cy="56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38" tIns="40819" rIns="81638" bIns="40819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 Sharp" charset="0"/>
                <a:cs typeface="WenQuanYi Zen Hei Sharp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 Sharp" charset="0"/>
                <a:cs typeface="WenQuanYi Zen Hei Sharp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 Sharp" charset="0"/>
                <a:cs typeface="WenQuanYi Zen Hei Sharp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 Sharp" charset="0"/>
                <a:cs typeface="WenQuanYi Zen Hei Sharp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 Sharp" charset="0"/>
                <a:cs typeface="WenQuanYi Zen Hei Sharp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 Sharp" charset="0"/>
                <a:cs typeface="WenQuanYi Zen Hei Sharp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 Sharp" charset="0"/>
                <a:cs typeface="WenQuanYi Zen Hei Sharp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 Sharp" charset="0"/>
                <a:cs typeface="WenQuanYi Zen Hei Sharp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WenQuanYi Zen Hei Sharp" charset="0"/>
                <a:cs typeface="WenQuanYi Zen Hei Sharp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en-US" sz="1633" dirty="0"/>
              <a:t>Mission designed to detect Earth at 1 AU can also detect rocky super-Earth to 1.6 AU,</a:t>
            </a:r>
          </a:p>
          <a:p>
            <a:pPr>
              <a:buClrTx/>
              <a:buFontTx/>
              <a:buNone/>
            </a:pPr>
            <a:r>
              <a:rPr lang="en-US" altLang="en-US" sz="1633" dirty="0"/>
              <a:t>Neptune to 4 AU, Jupiter to 11 AU.  Large search space !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r>
              <a:rPr lang="en-US" dirty="0" smtClean="0"/>
              <a:t>Planet detectability in reflected light: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2135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76200"/>
            <a:ext cx="7544519" cy="639360"/>
          </a:xfrm>
          <a:ln/>
        </p:spPr>
        <p:txBody>
          <a:bodyPr/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altLang="en-US" dirty="0" smtClean="0"/>
              <a:t>Planets in 1-10 AU region are accessible</a:t>
            </a:r>
            <a:br>
              <a:rPr lang="en-US" altLang="en-US" dirty="0" smtClean="0"/>
            </a:br>
            <a:r>
              <a:rPr lang="en-US" altLang="en-US" dirty="0" smtClean="0"/>
              <a:t> in a large target sample </a:t>
            </a:r>
            <a:endParaRPr lang="en-US" alt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066799"/>
            <a:ext cx="7086600" cy="5616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58316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xEP template_print">
  <a:themeElements>
    <a:clrScheme name="NP template_prin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P template_print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NP template_pri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P template_prin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P template_prin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P template_prin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P template_prin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P template_prin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P template_prin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P template_prin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P template_prin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P template_prin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P template_prin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P template_prin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F145E297140E45B797E081426A2797" ma:contentTypeVersion="" ma:contentTypeDescription="Create a new document." ma:contentTypeScope="" ma:versionID="160958be7475a95d82e96848130d173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f3e687d5f98ee29b9cfcc2ff24550dc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6839D75-4BEE-4748-9453-61DC399767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58B2D29-5626-4833-987B-1E13FCB936AB}">
  <ds:schemaRefs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4612627-13C3-4E3B-9E2A-03AA13B45D6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5009</TotalTime>
  <Words>844</Words>
  <Application>Microsoft Office PowerPoint</Application>
  <PresentationFormat>On-screen Show (4:3)</PresentationFormat>
  <Paragraphs>109</Paragraphs>
  <Slides>14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ExEP template_print</vt:lpstr>
      <vt:lpstr>Considerations for HabEx Architecture Selection </vt:lpstr>
      <vt:lpstr>Key Issues/Assumptions</vt:lpstr>
      <vt:lpstr>PowerPoint Presentation</vt:lpstr>
      <vt:lpstr>Step 1: Adopt eta_earth value (I picked 20%) Determines target sample 10/= 50</vt:lpstr>
      <vt:lpstr>Step 2: Choose inner working angle  that provides 50 HZ targets: 87 mas</vt:lpstr>
      <vt:lpstr>Step 3:  Choose longest wavelength at which  this IWA must be achieved in all HZ targets</vt:lpstr>
      <vt:lpstr>PowerPoint Presentation</vt:lpstr>
      <vt:lpstr>Planet detectability in reflected light: </vt:lpstr>
      <vt:lpstr>Planets in 1-10 AU region are accessible  in a large target sample </vt:lpstr>
      <vt:lpstr>Assumptions for search space figure</vt:lpstr>
      <vt:lpstr>Planet Searches: Some intuition before Monte Carlo</vt:lpstr>
      <vt:lpstr>Optimizing revisits</vt:lpstr>
      <vt:lpstr>PowerPoint Presentation</vt:lpstr>
      <vt:lpstr>Need to develop approach for how  coronagraph &amp; starshade might work together</vt:lpstr>
    </vt:vector>
  </TitlesOfParts>
  <Company>JPL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Exoplanet Exploration Program (ExEP) Quarterly Review  Program Manager’s Overview</dc:title>
  <dc:creator>Ray Lemus</dc:creator>
  <cp:lastModifiedBy>STAPELFELDT, KARL R. (GSFC-6670)</cp:lastModifiedBy>
  <cp:revision>179</cp:revision>
  <cp:lastPrinted>2015-09-09T22:25:30Z</cp:lastPrinted>
  <dcterms:created xsi:type="dcterms:W3CDTF">2015-07-28T00:10:33Z</dcterms:created>
  <dcterms:modified xsi:type="dcterms:W3CDTF">2016-09-12T20:42:54Z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0x0101008AF145E297140E45B797E081426A2797</vt:lpwstr>
  </property>
</Properties>
</file>