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71" r:id="rId11"/>
    <p:sldId id="272" r:id="rId12"/>
    <p:sldId id="273" r:id="rId13"/>
    <p:sldId id="265" r:id="rId14"/>
    <p:sldId id="266" r:id="rId15"/>
    <p:sldId id="267" r:id="rId16"/>
    <p:sldId id="268" r:id="rId17"/>
    <p:sldId id="269" r:id="rId18"/>
    <p:sldId id="270" r:id="rId19"/>
    <p:sldId id="278" r:id="rId20"/>
    <p:sldId id="279" r:id="rId21"/>
    <p:sldId id="280" r:id="rId22"/>
    <p:sldId id="274" r:id="rId23"/>
    <p:sldId id="275" r:id="rId24"/>
    <p:sldId id="276" r:id="rId25"/>
    <p:sldId id="277" r:id="rId26"/>
    <p:sldId id="298" r:id="rId27"/>
    <p:sldId id="296" r:id="rId28"/>
    <p:sldId id="281" r:id="rId29"/>
    <p:sldId id="282" r:id="rId30"/>
    <p:sldId id="283" r:id="rId31"/>
    <p:sldId id="285" r:id="rId32"/>
    <p:sldId id="284" r:id="rId33"/>
    <p:sldId id="287" r:id="rId34"/>
    <p:sldId id="288" r:id="rId35"/>
    <p:sldId id="286" r:id="rId36"/>
    <p:sldId id="289" r:id="rId37"/>
    <p:sldId id="290" r:id="rId38"/>
    <p:sldId id="291" r:id="rId39"/>
    <p:sldId id="292" r:id="rId40"/>
    <p:sldId id="293" r:id="rId41"/>
    <p:sldId id="294" r:id="rId42"/>
    <p:sldId id="295" r:id="rId43"/>
    <p:sldId id="299" r:id="rId44"/>
    <p:sldId id="302" r:id="rId45"/>
    <p:sldId id="297" r:id="rId46"/>
    <p:sldId id="300" r:id="rId47"/>
    <p:sldId id="301"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696" y="-11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4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944BB7-E649-5A43-A42B-81FCD9FC359F}"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7BCF4-98FB-2740-83F0-280529AF9AEA}"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44BB7-E649-5A43-A42B-81FCD9FC359F}"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7BCF4-98FB-2740-83F0-280529AF9AEA}"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44BB7-E649-5A43-A42B-81FCD9FC359F}"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7BCF4-98FB-2740-83F0-280529AF9AEA}"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44BB7-E649-5A43-A42B-81FCD9FC359F}"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7BCF4-98FB-2740-83F0-280529AF9AEA}"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944BB7-E649-5A43-A42B-81FCD9FC359F}"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7BCF4-98FB-2740-83F0-280529AF9AEA}"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944BB7-E649-5A43-A42B-81FCD9FC359F}"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7BCF4-98FB-2740-83F0-280529AF9AEA}"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944BB7-E649-5A43-A42B-81FCD9FC359F}" type="datetimeFigureOut">
              <a:rPr lang="en-US" smtClean="0"/>
              <a:t>8/4/16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7BCF4-98FB-2740-83F0-280529AF9AEA}"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944BB7-E649-5A43-A42B-81FCD9FC359F}" type="datetimeFigureOut">
              <a:rPr lang="en-US" smtClean="0"/>
              <a:t>8/4/16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7BCF4-98FB-2740-83F0-280529AF9AEA}"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44BB7-E649-5A43-A42B-81FCD9FC359F}" type="datetimeFigureOut">
              <a:rPr lang="en-US" smtClean="0"/>
              <a:t>8/4/16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7BCF4-98FB-2740-83F0-280529AF9AEA}"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44BB7-E649-5A43-A42B-81FCD9FC359F}"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7BCF4-98FB-2740-83F0-280529AF9AEA}"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44BB7-E649-5A43-A42B-81FCD9FC359F}"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7BCF4-98FB-2740-83F0-280529AF9AEA}"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44BB7-E649-5A43-A42B-81FCD9FC359F}" type="datetimeFigureOut">
              <a:rPr lang="en-US" smtClean="0"/>
              <a:t>8/4/16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7BCF4-98FB-2740-83F0-280529AF9AEA}"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 Astrophysics for </a:t>
            </a:r>
            <a:r>
              <a:rPr lang="en-US" dirty="0" err="1" smtClean="0"/>
              <a:t>HabEx</a:t>
            </a:r>
            <a:endParaRPr lang="en-US" dirty="0"/>
          </a:p>
        </p:txBody>
      </p:sp>
      <p:sp>
        <p:nvSpPr>
          <p:cNvPr id="3" name="Subtitle 2"/>
          <p:cNvSpPr>
            <a:spLocks noGrp="1"/>
          </p:cNvSpPr>
          <p:nvPr>
            <p:ph type="subTitle" idx="1"/>
          </p:nvPr>
        </p:nvSpPr>
        <p:spPr/>
        <p:txBody>
          <a:bodyPr/>
          <a:lstStyle/>
          <a:p>
            <a:r>
              <a:rPr lang="en-US" dirty="0" smtClean="0"/>
              <a:t>Paul Scowen</a:t>
            </a:r>
            <a:endParaRPr lang="en-US" dirty="0"/>
          </a:p>
        </p:txBody>
      </p:sp>
    </p:spTree>
    <p:extLst>
      <p:ext uri="{BB962C8B-B14F-4D97-AF65-F5344CB8AC3E}">
        <p14:creationId xmlns:p14="http://schemas.microsoft.com/office/powerpoint/2010/main" val="24828651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17600"/>
            <a:ext cx="9144000" cy="4603898"/>
          </a:xfrm>
          <a:prstGeom prst="rect">
            <a:avLst/>
          </a:prstGeom>
        </p:spPr>
      </p:pic>
    </p:spTree>
    <p:extLst>
      <p:ext uri="{BB962C8B-B14F-4D97-AF65-F5344CB8AC3E}">
        <p14:creationId xmlns:p14="http://schemas.microsoft.com/office/powerpoint/2010/main" val="33094918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
            <a:ext cx="9144000" cy="6784258"/>
          </a:xfrm>
          <a:prstGeom prst="rect">
            <a:avLst/>
          </a:prstGeom>
        </p:spPr>
      </p:pic>
    </p:spTree>
    <p:extLst>
      <p:ext uri="{BB962C8B-B14F-4D97-AF65-F5344CB8AC3E}">
        <p14:creationId xmlns:p14="http://schemas.microsoft.com/office/powerpoint/2010/main" val="41890694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0461" cy="6858000"/>
          </a:xfrm>
          <a:prstGeom prst="rect">
            <a:avLst/>
          </a:prstGeom>
        </p:spPr>
      </p:pic>
    </p:spTree>
    <p:extLst>
      <p:ext uri="{BB962C8B-B14F-4D97-AF65-F5344CB8AC3E}">
        <p14:creationId xmlns:p14="http://schemas.microsoft.com/office/powerpoint/2010/main" val="33042186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0" y="50800"/>
            <a:ext cx="5816600" cy="1519376"/>
          </a:xfrm>
          <a:prstGeom prst="rect">
            <a:avLst/>
          </a:prstGeom>
        </p:spPr>
      </p:pic>
      <p:pic>
        <p:nvPicPr>
          <p:cNvPr id="3" name="Picture 2"/>
          <p:cNvPicPr>
            <a:picLocks noChangeAspect="1"/>
          </p:cNvPicPr>
          <p:nvPr/>
        </p:nvPicPr>
        <p:blipFill>
          <a:blip r:embed="rId3"/>
          <a:stretch>
            <a:fillRect/>
          </a:stretch>
        </p:blipFill>
        <p:spPr>
          <a:xfrm>
            <a:off x="1117600" y="1703047"/>
            <a:ext cx="6794500" cy="4778118"/>
          </a:xfrm>
          <a:prstGeom prst="rect">
            <a:avLst/>
          </a:prstGeom>
        </p:spPr>
      </p:pic>
    </p:spTree>
    <p:extLst>
      <p:ext uri="{BB962C8B-B14F-4D97-AF65-F5344CB8AC3E}">
        <p14:creationId xmlns:p14="http://schemas.microsoft.com/office/powerpoint/2010/main" val="5044278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 y="0"/>
            <a:ext cx="8856559" cy="6858000"/>
          </a:xfrm>
          <a:prstGeom prst="rect">
            <a:avLst/>
          </a:prstGeom>
        </p:spPr>
      </p:pic>
      <p:sp>
        <p:nvSpPr>
          <p:cNvPr id="3" name="Rectangle 2"/>
          <p:cNvSpPr/>
          <p:nvPr/>
        </p:nvSpPr>
        <p:spPr>
          <a:xfrm>
            <a:off x="4330700" y="6273800"/>
            <a:ext cx="3289300" cy="584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2151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015191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3100" y="114300"/>
            <a:ext cx="5507404" cy="2082800"/>
          </a:xfrm>
          <a:prstGeom prst="rect">
            <a:avLst/>
          </a:prstGeom>
        </p:spPr>
      </p:pic>
      <p:pic>
        <p:nvPicPr>
          <p:cNvPr id="3" name="Picture 2"/>
          <p:cNvPicPr>
            <a:picLocks noChangeAspect="1"/>
          </p:cNvPicPr>
          <p:nvPr/>
        </p:nvPicPr>
        <p:blipFill>
          <a:blip r:embed="rId3"/>
          <a:stretch>
            <a:fillRect/>
          </a:stretch>
        </p:blipFill>
        <p:spPr>
          <a:xfrm>
            <a:off x="762000" y="2339026"/>
            <a:ext cx="7670800" cy="4376017"/>
          </a:xfrm>
          <a:prstGeom prst="rect">
            <a:avLst/>
          </a:prstGeom>
        </p:spPr>
      </p:pic>
    </p:spTree>
    <p:extLst>
      <p:ext uri="{BB962C8B-B14F-4D97-AF65-F5344CB8AC3E}">
        <p14:creationId xmlns:p14="http://schemas.microsoft.com/office/powerpoint/2010/main" val="17376616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3700" y="0"/>
            <a:ext cx="8344773" cy="6858000"/>
          </a:xfrm>
          <a:prstGeom prst="rect">
            <a:avLst/>
          </a:prstGeom>
        </p:spPr>
      </p:pic>
    </p:spTree>
    <p:extLst>
      <p:ext uri="{BB962C8B-B14F-4D97-AF65-F5344CB8AC3E}">
        <p14:creationId xmlns:p14="http://schemas.microsoft.com/office/powerpoint/2010/main" val="41837581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1300"/>
            <a:ext cx="9144000" cy="6361911"/>
          </a:xfrm>
          <a:prstGeom prst="rect">
            <a:avLst/>
          </a:prstGeom>
        </p:spPr>
      </p:pic>
    </p:spTree>
    <p:extLst>
      <p:ext uri="{BB962C8B-B14F-4D97-AF65-F5344CB8AC3E}">
        <p14:creationId xmlns:p14="http://schemas.microsoft.com/office/powerpoint/2010/main" val="2287270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101600"/>
            <a:ext cx="5372100" cy="1595612"/>
          </a:xfrm>
          <a:prstGeom prst="rect">
            <a:avLst/>
          </a:prstGeom>
        </p:spPr>
      </p:pic>
      <p:pic>
        <p:nvPicPr>
          <p:cNvPr id="3" name="Picture 2"/>
          <p:cNvPicPr>
            <a:picLocks noChangeAspect="1"/>
          </p:cNvPicPr>
          <p:nvPr/>
        </p:nvPicPr>
        <p:blipFill>
          <a:blip r:embed="rId3"/>
          <a:stretch>
            <a:fillRect/>
          </a:stretch>
        </p:blipFill>
        <p:spPr>
          <a:xfrm>
            <a:off x="939800" y="1831687"/>
            <a:ext cx="7277100" cy="4862656"/>
          </a:xfrm>
          <a:prstGeom prst="rect">
            <a:avLst/>
          </a:prstGeom>
        </p:spPr>
      </p:pic>
    </p:spTree>
    <p:extLst>
      <p:ext uri="{BB962C8B-B14F-4D97-AF65-F5344CB8AC3E}">
        <p14:creationId xmlns:p14="http://schemas.microsoft.com/office/powerpoint/2010/main" val="35063914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the Life Cycle of Baryons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question:</a:t>
            </a:r>
          </a:p>
          <a:p>
            <a:r>
              <a:rPr lang="en-US" dirty="0"/>
              <a:t>To understand the nature of material in the Intergalactic Medium (IGM), and what can we learn about the cycle of material between star formation in galaxies and how the resulting material is ejected from those galaxies and subsequently returned via other mechanisms. </a:t>
            </a:r>
          </a:p>
          <a:p>
            <a:r>
              <a:rPr lang="en-US" dirty="0"/>
              <a:t>To constrain the cosmic baryon cycle over the past 10 </a:t>
            </a:r>
            <a:r>
              <a:rPr lang="en-US" dirty="0" err="1"/>
              <a:t>Gyr</a:t>
            </a:r>
            <a:endParaRPr lang="en-US" dirty="0"/>
          </a:p>
          <a:p>
            <a:pPr lvl="1"/>
            <a:r>
              <a:rPr lang="en-US" dirty="0"/>
              <a:t>measure the amount of gas and heavy elements around z&lt;1 galaxies</a:t>
            </a:r>
          </a:p>
          <a:p>
            <a:pPr lvl="1"/>
            <a:r>
              <a:rPr lang="en-US" dirty="0"/>
              <a:t>Do we finally have a complete census of baryons in the local universe?</a:t>
            </a:r>
          </a:p>
          <a:p>
            <a:pPr lvl="1"/>
            <a:r>
              <a:rPr lang="en-US" dirty="0"/>
              <a:t>what is the dynamical state of this gas -- what fraction of primordial accretion, outflowing material, recycled accretion, </a:t>
            </a:r>
            <a:r>
              <a:rPr lang="en-US" dirty="0" err="1"/>
              <a:t>etc</a:t>
            </a:r>
            <a:r>
              <a:rPr lang="en-US" dirty="0"/>
              <a:t>?</a:t>
            </a:r>
          </a:p>
          <a:p>
            <a:endParaRPr lang="en-US" dirty="0"/>
          </a:p>
        </p:txBody>
      </p:sp>
    </p:spTree>
    <p:extLst>
      <p:ext uri="{BB962C8B-B14F-4D97-AF65-F5344CB8AC3E}">
        <p14:creationId xmlns:p14="http://schemas.microsoft.com/office/powerpoint/2010/main" val="20674738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 y="0"/>
            <a:ext cx="8848397" cy="6858000"/>
          </a:xfrm>
          <a:prstGeom prst="rect">
            <a:avLst/>
          </a:prstGeom>
        </p:spPr>
      </p:pic>
    </p:spTree>
    <p:extLst>
      <p:ext uri="{BB962C8B-B14F-4D97-AF65-F5344CB8AC3E}">
        <p14:creationId xmlns:p14="http://schemas.microsoft.com/office/powerpoint/2010/main" val="17732467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35100"/>
            <a:ext cx="9144000" cy="3969260"/>
          </a:xfrm>
          <a:prstGeom prst="rect">
            <a:avLst/>
          </a:prstGeom>
        </p:spPr>
      </p:pic>
    </p:spTree>
    <p:extLst>
      <p:ext uri="{BB962C8B-B14F-4D97-AF65-F5344CB8AC3E}">
        <p14:creationId xmlns:p14="http://schemas.microsoft.com/office/powerpoint/2010/main" val="16036761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5900" y="0"/>
            <a:ext cx="6273800" cy="1954272"/>
          </a:xfrm>
          <a:prstGeom prst="rect">
            <a:avLst/>
          </a:prstGeom>
        </p:spPr>
      </p:pic>
      <p:pic>
        <p:nvPicPr>
          <p:cNvPr id="3" name="Picture 2"/>
          <p:cNvPicPr>
            <a:picLocks noChangeAspect="1"/>
          </p:cNvPicPr>
          <p:nvPr/>
        </p:nvPicPr>
        <p:blipFill>
          <a:blip r:embed="rId3"/>
          <a:stretch>
            <a:fillRect/>
          </a:stretch>
        </p:blipFill>
        <p:spPr>
          <a:xfrm>
            <a:off x="381000" y="1954272"/>
            <a:ext cx="8423582" cy="4903728"/>
          </a:xfrm>
          <a:prstGeom prst="rect">
            <a:avLst/>
          </a:prstGeom>
        </p:spPr>
      </p:pic>
    </p:spTree>
    <p:extLst>
      <p:ext uri="{BB962C8B-B14F-4D97-AF65-F5344CB8AC3E}">
        <p14:creationId xmlns:p14="http://schemas.microsoft.com/office/powerpoint/2010/main" val="9994875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31800"/>
            <a:ext cx="9144000" cy="5973359"/>
          </a:xfrm>
          <a:prstGeom prst="rect">
            <a:avLst/>
          </a:prstGeom>
        </p:spPr>
      </p:pic>
    </p:spTree>
    <p:extLst>
      <p:ext uri="{BB962C8B-B14F-4D97-AF65-F5344CB8AC3E}">
        <p14:creationId xmlns:p14="http://schemas.microsoft.com/office/powerpoint/2010/main" val="31339962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38101"/>
            <a:ext cx="4483100" cy="1971910"/>
          </a:xfrm>
          <a:prstGeom prst="rect">
            <a:avLst/>
          </a:prstGeom>
        </p:spPr>
      </p:pic>
      <p:pic>
        <p:nvPicPr>
          <p:cNvPr id="3" name="Picture 2"/>
          <p:cNvPicPr>
            <a:picLocks noChangeAspect="1"/>
          </p:cNvPicPr>
          <p:nvPr/>
        </p:nvPicPr>
        <p:blipFill>
          <a:blip r:embed="rId3"/>
          <a:stretch>
            <a:fillRect/>
          </a:stretch>
        </p:blipFill>
        <p:spPr>
          <a:xfrm>
            <a:off x="1371600" y="2048111"/>
            <a:ext cx="6515100" cy="4744367"/>
          </a:xfrm>
          <a:prstGeom prst="rect">
            <a:avLst/>
          </a:prstGeom>
        </p:spPr>
      </p:pic>
    </p:spTree>
    <p:extLst>
      <p:ext uri="{BB962C8B-B14F-4D97-AF65-F5344CB8AC3E}">
        <p14:creationId xmlns:p14="http://schemas.microsoft.com/office/powerpoint/2010/main" val="7254389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900"/>
            <a:ext cx="9144000" cy="6421582"/>
          </a:xfrm>
          <a:prstGeom prst="rect">
            <a:avLst/>
          </a:prstGeom>
        </p:spPr>
      </p:pic>
    </p:spTree>
    <p:extLst>
      <p:ext uri="{BB962C8B-B14F-4D97-AF65-F5344CB8AC3E}">
        <p14:creationId xmlns:p14="http://schemas.microsoft.com/office/powerpoint/2010/main" val="13937509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Tracing the Life Cycle of Baryons</a:t>
            </a:r>
          </a:p>
        </p:txBody>
      </p:sp>
      <p:graphicFrame>
        <p:nvGraphicFramePr>
          <p:cNvPr id="3" name="Table 2"/>
          <p:cNvGraphicFramePr>
            <a:graphicFrameLocks noGrp="1"/>
          </p:cNvGraphicFramePr>
          <p:nvPr>
            <p:extLst>
              <p:ext uri="{D42A27DB-BD31-4B8C-83A1-F6EECF244321}">
                <p14:modId xmlns:p14="http://schemas.microsoft.com/office/powerpoint/2010/main" val="507423645"/>
              </p:ext>
            </p:extLst>
          </p:nvPr>
        </p:nvGraphicFramePr>
        <p:xfrm>
          <a:off x="342900" y="1600200"/>
          <a:ext cx="8470901" cy="4373879"/>
        </p:xfrm>
        <a:graphic>
          <a:graphicData uri="http://schemas.openxmlformats.org/drawingml/2006/table">
            <a:tbl>
              <a:tblPr firstRow="1" bandRow="1">
                <a:tableStyleId>{5C22544A-7EE6-4342-B048-85BDC9FD1C3A}</a:tableStyleId>
              </a:tblPr>
              <a:tblGrid>
                <a:gridCol w="1411817"/>
                <a:gridCol w="1411817"/>
                <a:gridCol w="1411817"/>
                <a:gridCol w="1411817"/>
                <a:gridCol w="1617132"/>
                <a:gridCol w="1206501"/>
              </a:tblGrid>
              <a:tr h="370840">
                <a:tc>
                  <a:txBody>
                    <a:bodyPr/>
                    <a:lstStyle/>
                    <a:p>
                      <a:r>
                        <a:rPr lang="en-US" sz="1400" dirty="0" smtClean="0"/>
                        <a:t>Sub-Program</a:t>
                      </a:r>
                      <a:endParaRPr lang="en-US" sz="1400" dirty="0"/>
                    </a:p>
                  </a:txBody>
                  <a:tcPr/>
                </a:tc>
                <a:tc>
                  <a:txBody>
                    <a:bodyPr/>
                    <a:lstStyle/>
                    <a:p>
                      <a:r>
                        <a:rPr lang="en-US" sz="1400" dirty="0" smtClean="0"/>
                        <a:t>Mode</a:t>
                      </a:r>
                      <a:endParaRPr lang="en-US" sz="1400" dirty="0"/>
                    </a:p>
                  </a:txBody>
                  <a:tcPr/>
                </a:tc>
                <a:tc>
                  <a:txBody>
                    <a:bodyPr/>
                    <a:lstStyle/>
                    <a:p>
                      <a:r>
                        <a:rPr lang="en-US" sz="1400" dirty="0" err="1" smtClean="0"/>
                        <a:t>FoV</a:t>
                      </a:r>
                      <a:endParaRPr lang="en-US" sz="1400" dirty="0"/>
                    </a:p>
                  </a:txBody>
                  <a:tcPr/>
                </a:tc>
                <a:tc>
                  <a:txBody>
                    <a:bodyPr/>
                    <a:lstStyle/>
                    <a:p>
                      <a:r>
                        <a:rPr lang="en-US" sz="1400" dirty="0" err="1" smtClean="0"/>
                        <a:t>Passband</a:t>
                      </a:r>
                      <a:endParaRPr lang="en-US" sz="1400" dirty="0"/>
                    </a:p>
                  </a:txBody>
                  <a:tcPr/>
                </a:tc>
                <a:tc>
                  <a:txBody>
                    <a:bodyPr/>
                    <a:lstStyle/>
                    <a:p>
                      <a:r>
                        <a:rPr lang="en-US" sz="1400" dirty="0" smtClean="0"/>
                        <a:t>Resolution</a:t>
                      </a:r>
                      <a:endParaRPr lang="en-US" sz="1400" dirty="0"/>
                    </a:p>
                  </a:txBody>
                  <a:tcPr/>
                </a:tc>
                <a:tc>
                  <a:txBody>
                    <a:bodyPr/>
                    <a:lstStyle/>
                    <a:p>
                      <a:r>
                        <a:rPr lang="en-US" sz="1400" dirty="0" smtClean="0"/>
                        <a:t>Aperture</a:t>
                      </a:r>
                      <a:endParaRPr lang="en-US" sz="1400" dirty="0"/>
                    </a:p>
                  </a:txBody>
                  <a:tcPr/>
                </a:tc>
              </a:tr>
              <a:tr h="370840">
                <a:tc>
                  <a:txBody>
                    <a:bodyPr/>
                    <a:lstStyle/>
                    <a:p>
                      <a:r>
                        <a:rPr lang="en-US" sz="1400" dirty="0" smtClean="0"/>
                        <a:t>QSOs</a:t>
                      </a:r>
                      <a:endParaRPr lang="en-US" sz="1400" dirty="0"/>
                    </a:p>
                  </a:txBody>
                  <a:tcPr/>
                </a:tc>
                <a:tc>
                  <a:txBody>
                    <a:bodyPr/>
                    <a:lstStyle/>
                    <a:p>
                      <a:r>
                        <a:rPr lang="en-US" sz="1400" dirty="0" smtClean="0"/>
                        <a:t>Spectroscopy</a:t>
                      </a:r>
                      <a:endParaRPr lang="en-US" sz="1400" dirty="0"/>
                    </a:p>
                  </a:txBody>
                  <a:tcPr/>
                </a:tc>
                <a:tc>
                  <a:txBody>
                    <a:bodyPr/>
                    <a:lstStyle/>
                    <a:p>
                      <a:endParaRPr lang="en-US" sz="1400" dirty="0"/>
                    </a:p>
                  </a:txBody>
                  <a:tcPr/>
                </a:tc>
                <a:tc>
                  <a:txBody>
                    <a:bodyPr/>
                    <a:lstStyle/>
                    <a:p>
                      <a:r>
                        <a:rPr lang="en-US" sz="1400" dirty="0" smtClean="0"/>
                        <a:t>92-115nm</a:t>
                      </a:r>
                      <a:r>
                        <a:rPr lang="en-US" sz="1400" baseline="0" dirty="0" smtClean="0"/>
                        <a:t> and higher</a:t>
                      </a:r>
                      <a:endParaRPr lang="en-US" sz="1400" dirty="0"/>
                    </a:p>
                  </a:txBody>
                  <a:tcPr/>
                </a:tc>
                <a:tc>
                  <a:txBody>
                    <a:bodyPr/>
                    <a:lstStyle/>
                    <a:p>
                      <a:r>
                        <a:rPr lang="en-US" sz="1400" dirty="0" smtClean="0"/>
                        <a:t>R</a:t>
                      </a:r>
                      <a:r>
                        <a:rPr lang="en-US" sz="1400" baseline="0" dirty="0" smtClean="0"/>
                        <a:t> &gt;20,000</a:t>
                      </a:r>
                      <a:endParaRPr lang="en-US" sz="1400" dirty="0"/>
                    </a:p>
                  </a:txBody>
                  <a:tcPr/>
                </a:tc>
                <a:tc>
                  <a:txBody>
                    <a:bodyPr/>
                    <a:lstStyle/>
                    <a:p>
                      <a:r>
                        <a:rPr lang="en-US" sz="1400" dirty="0" smtClean="0"/>
                        <a:t>4m+</a:t>
                      </a:r>
                      <a:endParaRPr lang="en-US" sz="1400" dirty="0"/>
                    </a:p>
                  </a:txBody>
                  <a:tcPr/>
                </a:tc>
              </a:tr>
              <a:tr h="370840">
                <a:tc>
                  <a:txBody>
                    <a:bodyPr/>
                    <a:lstStyle/>
                    <a:p>
                      <a:r>
                        <a:rPr lang="en-US" sz="1400" dirty="0" smtClean="0"/>
                        <a:t>Census</a:t>
                      </a:r>
                      <a:endParaRPr lang="en-US" sz="1400" dirty="0"/>
                    </a:p>
                  </a:txBody>
                  <a:tcPr/>
                </a:tc>
                <a:tc>
                  <a:txBody>
                    <a:bodyPr/>
                    <a:lstStyle/>
                    <a:p>
                      <a:r>
                        <a:rPr lang="en-US" sz="1400" dirty="0" smtClean="0"/>
                        <a:t>Spectroscopy</a:t>
                      </a:r>
                      <a:endParaRPr lang="en-US" sz="1400" dirty="0"/>
                    </a:p>
                  </a:txBody>
                  <a:tcPr/>
                </a:tc>
                <a:tc>
                  <a:txBody>
                    <a:bodyPr/>
                    <a:lstStyle/>
                    <a:p>
                      <a:endParaRPr lang="en-US" sz="1400" dirty="0"/>
                    </a:p>
                  </a:txBody>
                  <a:tcPr/>
                </a:tc>
                <a:tc>
                  <a:txBody>
                    <a:bodyPr/>
                    <a:lstStyle/>
                    <a:p>
                      <a:r>
                        <a:rPr lang="en-US" sz="1400" dirty="0" smtClean="0"/>
                        <a:t>92-310nm</a:t>
                      </a:r>
                      <a:endParaRPr lang="en-US" sz="1400" dirty="0"/>
                    </a:p>
                  </a:txBody>
                  <a:tcPr/>
                </a:tc>
                <a:tc>
                  <a:txBody>
                    <a:bodyPr/>
                    <a:lstStyle/>
                    <a:p>
                      <a:r>
                        <a:rPr lang="en-US" sz="1400" dirty="0" smtClean="0"/>
                        <a:t>R &gt;</a:t>
                      </a:r>
                      <a:r>
                        <a:rPr lang="en-US" sz="1400" baseline="0" dirty="0" smtClean="0"/>
                        <a:t> 40,000</a:t>
                      </a:r>
                      <a:endParaRPr lang="en-US" sz="1400" dirty="0"/>
                    </a:p>
                  </a:txBody>
                  <a:tcPr/>
                </a:tc>
                <a:tc>
                  <a:txBody>
                    <a:bodyPr/>
                    <a:lstStyle/>
                    <a:p>
                      <a:r>
                        <a:rPr lang="en-US" sz="1400" dirty="0" smtClean="0"/>
                        <a:t>6-8m</a:t>
                      </a:r>
                      <a:endParaRPr lang="en-US" sz="1400" dirty="0"/>
                    </a:p>
                  </a:txBody>
                  <a:tcPr/>
                </a:tc>
              </a:tr>
              <a:tr h="370840">
                <a:tc>
                  <a:txBody>
                    <a:bodyPr/>
                    <a:lstStyle/>
                    <a:p>
                      <a:r>
                        <a:rPr lang="en-US" sz="1400" dirty="0" smtClean="0"/>
                        <a:t>AGNs</a:t>
                      </a:r>
                      <a:endParaRPr lang="en-US" sz="1400" dirty="0"/>
                    </a:p>
                  </a:txBody>
                  <a:tcPr/>
                </a:tc>
                <a:tc>
                  <a:txBody>
                    <a:bodyPr/>
                    <a:lstStyle/>
                    <a:p>
                      <a:r>
                        <a:rPr lang="en-US" sz="1400" dirty="0" smtClean="0"/>
                        <a:t>Spectroscopy</a:t>
                      </a:r>
                      <a:endParaRPr lang="en-US" sz="1400" dirty="0"/>
                    </a:p>
                  </a:txBody>
                  <a:tcPr/>
                </a:tc>
                <a:tc>
                  <a:txBody>
                    <a:bodyPr/>
                    <a:lstStyle/>
                    <a:p>
                      <a:r>
                        <a:rPr lang="en-US" sz="1400" dirty="0" smtClean="0"/>
                        <a:t>1”</a:t>
                      </a:r>
                      <a:endParaRPr lang="en-US" sz="1400" dirty="0"/>
                    </a:p>
                  </a:txBody>
                  <a:tcPr/>
                </a:tc>
                <a:tc>
                  <a:txBody>
                    <a:bodyPr/>
                    <a:lstStyle/>
                    <a:p>
                      <a:r>
                        <a:rPr lang="en-US" sz="1400" dirty="0" smtClean="0"/>
                        <a:t>115-320nm</a:t>
                      </a:r>
                      <a:endParaRPr lang="en-US" sz="1400" dirty="0"/>
                    </a:p>
                  </a:txBody>
                  <a:tcPr/>
                </a:tc>
                <a:tc>
                  <a:txBody>
                    <a:bodyPr/>
                    <a:lstStyle/>
                    <a:p>
                      <a:r>
                        <a:rPr lang="en-US" sz="1400" dirty="0" smtClean="0"/>
                        <a:t>R=40,000</a:t>
                      </a:r>
                      <a:endParaRPr lang="en-US" sz="1400" dirty="0"/>
                    </a:p>
                  </a:txBody>
                  <a:tcPr/>
                </a:tc>
                <a:tc>
                  <a:txBody>
                    <a:bodyPr/>
                    <a:lstStyle/>
                    <a:p>
                      <a:r>
                        <a:rPr lang="en-US" sz="1400" dirty="0" smtClean="0"/>
                        <a:t>6m</a:t>
                      </a:r>
                      <a:endParaRPr lang="en-US" sz="1400" dirty="0"/>
                    </a:p>
                  </a:txBody>
                  <a:tcPr/>
                </a:tc>
              </a:tr>
              <a:tr h="370840">
                <a:tc>
                  <a:txBody>
                    <a:bodyPr/>
                    <a:lstStyle/>
                    <a:p>
                      <a:r>
                        <a:rPr lang="en-US" sz="1400" dirty="0" smtClean="0"/>
                        <a:t>IGM/CGM Emission</a:t>
                      </a:r>
                      <a:endParaRPr lang="en-US" sz="1400" dirty="0"/>
                    </a:p>
                  </a:txBody>
                  <a:tcPr/>
                </a:tc>
                <a:tc>
                  <a:txBody>
                    <a:bodyPr/>
                    <a:lstStyle/>
                    <a:p>
                      <a:r>
                        <a:rPr lang="en-US" sz="1400" dirty="0" smtClean="0"/>
                        <a:t>Spectroscopy</a:t>
                      </a:r>
                      <a:endParaRPr lang="en-US" sz="1400" dirty="0"/>
                    </a:p>
                  </a:txBody>
                  <a:tcPr/>
                </a:tc>
                <a:tc>
                  <a:txBody>
                    <a:bodyPr/>
                    <a:lstStyle/>
                    <a:p>
                      <a:r>
                        <a:rPr lang="en-US" sz="1400" dirty="0" smtClean="0"/>
                        <a:t>4x4’, 20x20’</a:t>
                      </a:r>
                      <a:endParaRPr lang="en-US" sz="1400" dirty="0"/>
                    </a:p>
                  </a:txBody>
                  <a:tcPr/>
                </a:tc>
                <a:tc>
                  <a:txBody>
                    <a:bodyPr/>
                    <a:lstStyle/>
                    <a:p>
                      <a:r>
                        <a:rPr lang="en-US" sz="1400" dirty="0" smtClean="0"/>
                        <a:t>125-320nm</a:t>
                      </a:r>
                      <a:endParaRPr lang="en-US" sz="1400" dirty="0"/>
                    </a:p>
                  </a:txBody>
                  <a:tcPr/>
                </a:tc>
                <a:tc>
                  <a:txBody>
                    <a:bodyPr/>
                    <a:lstStyle/>
                    <a:p>
                      <a:r>
                        <a:rPr lang="en-US" sz="1400" dirty="0" smtClean="0"/>
                        <a:t>R=1,000-5,000</a:t>
                      </a:r>
                      <a:endParaRPr lang="en-US" sz="1400" dirty="0"/>
                    </a:p>
                  </a:txBody>
                  <a:tcPr/>
                </a:tc>
                <a:tc>
                  <a:txBody>
                    <a:bodyPr/>
                    <a:lstStyle/>
                    <a:p>
                      <a:r>
                        <a:rPr lang="en-US" sz="1400" dirty="0" smtClean="0"/>
                        <a:t>4m+</a:t>
                      </a:r>
                      <a:endParaRPr lang="en-US" sz="1400" dirty="0"/>
                    </a:p>
                  </a:txBody>
                  <a:tcPr/>
                </a:tc>
              </a:tr>
              <a:tr h="370840">
                <a:tc>
                  <a:txBody>
                    <a:bodyPr/>
                    <a:lstStyle/>
                    <a:p>
                      <a:r>
                        <a:rPr lang="en-US" sz="1400" dirty="0" smtClean="0"/>
                        <a:t>IGM Metals</a:t>
                      </a:r>
                      <a:endParaRPr lang="en-US" sz="1400" dirty="0"/>
                    </a:p>
                  </a:txBody>
                  <a:tcPr/>
                </a:tc>
                <a:tc>
                  <a:txBody>
                    <a:bodyPr/>
                    <a:lstStyle/>
                    <a:p>
                      <a:r>
                        <a:rPr lang="en-US" sz="1400" dirty="0" smtClean="0"/>
                        <a:t>Spectroscopy</a:t>
                      </a:r>
                      <a:endParaRPr lang="en-US" sz="1400" dirty="0"/>
                    </a:p>
                  </a:txBody>
                  <a:tcPr/>
                </a:tc>
                <a:tc>
                  <a:txBody>
                    <a:bodyPr/>
                    <a:lstStyle/>
                    <a:p>
                      <a:r>
                        <a:rPr lang="en-US" sz="1400" dirty="0" smtClean="0"/>
                        <a:t>10’</a:t>
                      </a:r>
                      <a:endParaRPr lang="en-US" sz="1400" dirty="0"/>
                    </a:p>
                  </a:txBody>
                  <a:tcPr/>
                </a:tc>
                <a:tc>
                  <a:txBody>
                    <a:bodyPr/>
                    <a:lstStyle/>
                    <a:p>
                      <a:r>
                        <a:rPr lang="en-US" sz="1400" dirty="0" smtClean="0"/>
                        <a:t>190-310nm</a:t>
                      </a:r>
                      <a:endParaRPr lang="en-US" sz="1400" dirty="0"/>
                    </a:p>
                  </a:txBody>
                  <a:tcPr/>
                </a:tc>
                <a:tc>
                  <a:txBody>
                    <a:bodyPr/>
                    <a:lstStyle/>
                    <a:p>
                      <a:r>
                        <a:rPr lang="en-US" sz="1400" dirty="0" smtClean="0"/>
                        <a:t>R~60,000</a:t>
                      </a:r>
                      <a:endParaRPr lang="en-US" sz="1400" dirty="0"/>
                    </a:p>
                  </a:txBody>
                  <a:tcPr/>
                </a:tc>
                <a:tc>
                  <a:txBody>
                    <a:bodyPr/>
                    <a:lstStyle/>
                    <a:p>
                      <a:r>
                        <a:rPr lang="en-US" sz="1400" dirty="0" smtClean="0"/>
                        <a:t>4m</a:t>
                      </a:r>
                      <a:endParaRPr lang="en-US" sz="1400" dirty="0"/>
                    </a:p>
                  </a:txBody>
                  <a:tcPr/>
                </a:tc>
              </a:tr>
              <a:tr h="370840">
                <a:tc>
                  <a:txBody>
                    <a:bodyPr/>
                    <a:lstStyle/>
                    <a:p>
                      <a:r>
                        <a:rPr lang="en-US" sz="1400" dirty="0" smtClean="0"/>
                        <a:t>MC Survey</a:t>
                      </a:r>
                      <a:endParaRPr lang="en-US" sz="1400" dirty="0"/>
                    </a:p>
                  </a:txBody>
                  <a:tcPr/>
                </a:tc>
                <a:tc>
                  <a:txBody>
                    <a:bodyPr/>
                    <a:lstStyle/>
                    <a:p>
                      <a:r>
                        <a:rPr lang="en-US" sz="1400" dirty="0" smtClean="0"/>
                        <a:t>Imaging</a:t>
                      </a:r>
                      <a:endParaRPr lang="en-US" sz="1400" dirty="0"/>
                    </a:p>
                  </a:txBody>
                  <a:tcPr/>
                </a:tc>
                <a:tc>
                  <a:txBody>
                    <a:bodyPr/>
                    <a:lstStyle/>
                    <a:p>
                      <a:r>
                        <a:rPr lang="en-US" sz="1400" dirty="0" smtClean="0"/>
                        <a:t>200 </a:t>
                      </a:r>
                      <a:r>
                        <a:rPr lang="en-US" sz="1400" dirty="0" err="1" smtClean="0"/>
                        <a:t>sq</a:t>
                      </a:r>
                      <a:r>
                        <a:rPr lang="en-US" sz="1400" dirty="0" smtClean="0"/>
                        <a:t> </a:t>
                      </a:r>
                      <a:r>
                        <a:rPr lang="en-US" sz="1400" dirty="0" err="1" smtClean="0"/>
                        <a:t>arcmin</a:t>
                      </a:r>
                      <a:endParaRPr lang="en-US" sz="1400" dirty="0"/>
                    </a:p>
                  </a:txBody>
                  <a:tcPr/>
                </a:tc>
                <a:tc>
                  <a:txBody>
                    <a:bodyPr/>
                    <a:lstStyle/>
                    <a:p>
                      <a:r>
                        <a:rPr lang="en-US" sz="1400" dirty="0" smtClean="0"/>
                        <a:t>250-1050nm</a:t>
                      </a:r>
                      <a:endParaRPr lang="en-US" sz="1400" dirty="0"/>
                    </a:p>
                  </a:txBody>
                  <a:tcPr/>
                </a:tc>
                <a:tc>
                  <a:txBody>
                    <a:bodyPr/>
                    <a:lstStyle/>
                    <a:p>
                      <a:r>
                        <a:rPr lang="en-US" sz="1400" dirty="0" smtClean="0"/>
                        <a:t>Diff Limit @ 300nm</a:t>
                      </a:r>
                      <a:endParaRPr lang="en-US" sz="1400" dirty="0"/>
                    </a:p>
                  </a:txBody>
                  <a:tcPr/>
                </a:tc>
                <a:tc>
                  <a:txBody>
                    <a:bodyPr/>
                    <a:lstStyle/>
                    <a:p>
                      <a:r>
                        <a:rPr lang="en-US" sz="1400" dirty="0" smtClean="0"/>
                        <a:t>4m</a:t>
                      </a:r>
                      <a:endParaRPr lang="en-US" sz="1400" dirty="0"/>
                    </a:p>
                  </a:txBody>
                  <a:tcPr/>
                </a:tc>
              </a:tr>
              <a:tr h="370840">
                <a:tc>
                  <a:txBody>
                    <a:bodyPr/>
                    <a:lstStyle/>
                    <a:p>
                      <a:endParaRPr lang="en-US" sz="1400" dirty="0"/>
                    </a:p>
                  </a:txBody>
                  <a:tcPr/>
                </a:tc>
                <a:tc>
                  <a:txBody>
                    <a:bodyPr/>
                    <a:lstStyle/>
                    <a:p>
                      <a:r>
                        <a:rPr lang="en-US" sz="1400" dirty="0" smtClean="0"/>
                        <a:t>Spectroscopy</a:t>
                      </a:r>
                      <a:endParaRPr lang="en-US" sz="1400" dirty="0"/>
                    </a:p>
                  </a:txBody>
                  <a:tcPr/>
                </a:tc>
                <a:tc>
                  <a:txBody>
                    <a:bodyPr/>
                    <a:lstStyle/>
                    <a:p>
                      <a:endParaRPr lang="en-US" sz="1400" dirty="0"/>
                    </a:p>
                  </a:txBody>
                  <a:tcPr/>
                </a:tc>
                <a:tc>
                  <a:txBody>
                    <a:bodyPr/>
                    <a:lstStyle/>
                    <a:p>
                      <a:r>
                        <a:rPr lang="en-US" sz="1400" dirty="0" smtClean="0"/>
                        <a:t>100-250nm</a:t>
                      </a:r>
                      <a:endParaRPr lang="en-US" sz="1400" dirty="0"/>
                    </a:p>
                  </a:txBody>
                  <a:tcPr/>
                </a:tc>
                <a:tc>
                  <a:txBody>
                    <a:bodyPr/>
                    <a:lstStyle/>
                    <a:p>
                      <a:r>
                        <a:rPr lang="en-US" sz="1400" dirty="0" smtClean="0"/>
                        <a:t>R&gt;30,000</a:t>
                      </a:r>
                      <a:endParaRPr lang="en-US" sz="1400" dirty="0"/>
                    </a:p>
                  </a:txBody>
                  <a:tcPr/>
                </a:tc>
                <a:tc>
                  <a:txBody>
                    <a:bodyPr/>
                    <a:lstStyle/>
                    <a:p>
                      <a:r>
                        <a:rPr lang="en-US" sz="1400" dirty="0" smtClean="0"/>
                        <a:t>4m</a:t>
                      </a:r>
                      <a:endParaRPr lang="en-US" sz="1400" dirty="0"/>
                    </a:p>
                  </a:txBody>
                  <a:tcPr/>
                </a:tc>
              </a:tr>
              <a:tr h="370840">
                <a:tc>
                  <a:txBody>
                    <a:bodyPr/>
                    <a:lstStyle/>
                    <a:p>
                      <a:r>
                        <a:rPr lang="en-US" sz="1400" dirty="0" smtClean="0"/>
                        <a:t>Massive Stars</a:t>
                      </a:r>
                      <a:endParaRPr lang="en-US" sz="1400" dirty="0"/>
                    </a:p>
                  </a:txBody>
                  <a:tcPr/>
                </a:tc>
                <a:tc>
                  <a:txBody>
                    <a:bodyPr/>
                    <a:lstStyle/>
                    <a:p>
                      <a:r>
                        <a:rPr lang="en-US" sz="1400" dirty="0" smtClean="0"/>
                        <a:t>Imaging</a:t>
                      </a:r>
                      <a:endParaRPr lang="en-US" sz="1400" dirty="0"/>
                    </a:p>
                  </a:txBody>
                  <a:tcPr/>
                </a:tc>
                <a:tc>
                  <a:txBody>
                    <a:bodyPr/>
                    <a:lstStyle/>
                    <a:p>
                      <a:r>
                        <a:rPr lang="en-US" sz="1400" dirty="0" smtClean="0"/>
                        <a:t>25”</a:t>
                      </a:r>
                      <a:endParaRPr lang="en-US" sz="1400" dirty="0"/>
                    </a:p>
                  </a:txBody>
                  <a:tcPr/>
                </a:tc>
                <a:tc>
                  <a:txBody>
                    <a:bodyPr/>
                    <a:lstStyle/>
                    <a:p>
                      <a:r>
                        <a:rPr lang="en-US" sz="1400" dirty="0" smtClean="0"/>
                        <a:t>90-900nm</a:t>
                      </a:r>
                      <a:endParaRPr lang="en-US" sz="1400" dirty="0"/>
                    </a:p>
                  </a:txBody>
                  <a:tcPr/>
                </a:tc>
                <a:tc>
                  <a:txBody>
                    <a:bodyPr/>
                    <a:lstStyle/>
                    <a:p>
                      <a:r>
                        <a:rPr lang="en-US" sz="1400" dirty="0" smtClean="0"/>
                        <a:t>0.1”</a:t>
                      </a:r>
                      <a:endParaRPr lang="en-US" sz="1400" dirty="0"/>
                    </a:p>
                  </a:txBody>
                  <a:tcPr/>
                </a:tc>
                <a:tc>
                  <a:txBody>
                    <a:bodyPr/>
                    <a:lstStyle/>
                    <a:p>
                      <a:r>
                        <a:rPr lang="en-US" sz="1400" dirty="0" smtClean="0"/>
                        <a:t>4m</a:t>
                      </a:r>
                      <a:endParaRPr lang="en-US" sz="1400" dirty="0"/>
                    </a:p>
                  </a:txBody>
                  <a:tcPr/>
                </a:tc>
              </a:tr>
              <a:tr h="370840">
                <a:tc>
                  <a:txBody>
                    <a:bodyPr/>
                    <a:lstStyle/>
                    <a:p>
                      <a:endParaRPr lang="en-US" sz="1400" dirty="0"/>
                    </a:p>
                  </a:txBody>
                  <a:tcPr/>
                </a:tc>
                <a:tc>
                  <a:txBody>
                    <a:bodyPr/>
                    <a:lstStyle/>
                    <a:p>
                      <a:r>
                        <a:rPr lang="en-US" sz="1400" dirty="0" smtClean="0"/>
                        <a:t>Spectroscopy</a:t>
                      </a:r>
                      <a:endParaRPr lang="en-US" sz="1400" dirty="0"/>
                    </a:p>
                  </a:txBody>
                  <a:tcPr/>
                </a:tc>
                <a:tc>
                  <a:txBody>
                    <a:bodyPr/>
                    <a:lstStyle/>
                    <a:p>
                      <a:endParaRPr lang="en-US" sz="1400" dirty="0"/>
                    </a:p>
                  </a:txBody>
                  <a:tcPr/>
                </a:tc>
                <a:tc>
                  <a:txBody>
                    <a:bodyPr/>
                    <a:lstStyle/>
                    <a:p>
                      <a:r>
                        <a:rPr lang="en-US" sz="1400" dirty="0" smtClean="0"/>
                        <a:t>100-200nm</a:t>
                      </a:r>
                      <a:endParaRPr lang="en-US" sz="1400" dirty="0"/>
                    </a:p>
                  </a:txBody>
                  <a:tcPr/>
                </a:tc>
                <a:tc>
                  <a:txBody>
                    <a:bodyPr/>
                    <a:lstStyle/>
                    <a:p>
                      <a:r>
                        <a:rPr lang="en-US" sz="1400" dirty="0" smtClean="0"/>
                        <a:t>R~40</a:t>
                      </a:r>
                      <a:endParaRPr lang="en-US" sz="1400" dirty="0"/>
                    </a:p>
                  </a:txBody>
                  <a:tcPr/>
                </a:tc>
                <a:tc>
                  <a:txBody>
                    <a:bodyPr/>
                    <a:lstStyle/>
                    <a:p>
                      <a:r>
                        <a:rPr lang="en-US" sz="1400" dirty="0" smtClean="0"/>
                        <a:t>4m</a:t>
                      </a:r>
                      <a:endParaRPr lang="en-US" sz="1400" dirty="0"/>
                    </a:p>
                  </a:txBody>
                  <a:tcPr/>
                </a:tc>
              </a:tr>
              <a:tr h="370840">
                <a:tc>
                  <a:txBody>
                    <a:bodyPr/>
                    <a:lstStyle/>
                    <a:p>
                      <a:r>
                        <a:rPr lang="en-US" sz="1400" dirty="0" smtClean="0"/>
                        <a:t>FUV Diagnostics</a:t>
                      </a:r>
                      <a:endParaRPr lang="en-US" sz="1400" dirty="0"/>
                    </a:p>
                  </a:txBody>
                  <a:tcPr/>
                </a:tc>
                <a:tc>
                  <a:txBody>
                    <a:bodyPr/>
                    <a:lstStyle/>
                    <a:p>
                      <a:r>
                        <a:rPr lang="en-US" sz="1400" dirty="0" smtClean="0"/>
                        <a:t>Spectroscopy</a:t>
                      </a:r>
                      <a:endParaRPr lang="en-US" sz="1400" dirty="0"/>
                    </a:p>
                  </a:txBody>
                  <a:tcPr/>
                </a:tc>
                <a:tc>
                  <a:txBody>
                    <a:bodyPr/>
                    <a:lstStyle/>
                    <a:p>
                      <a:endParaRPr lang="en-US" sz="1400" dirty="0"/>
                    </a:p>
                  </a:txBody>
                  <a:tcPr/>
                </a:tc>
                <a:tc>
                  <a:txBody>
                    <a:bodyPr/>
                    <a:lstStyle/>
                    <a:p>
                      <a:r>
                        <a:rPr lang="en-US" sz="1400" dirty="0" smtClean="0"/>
                        <a:t>92-350nm</a:t>
                      </a:r>
                      <a:endParaRPr lang="en-US" sz="1400" dirty="0"/>
                    </a:p>
                  </a:txBody>
                  <a:tcPr/>
                </a:tc>
                <a:tc>
                  <a:txBody>
                    <a:bodyPr/>
                    <a:lstStyle/>
                    <a:p>
                      <a:r>
                        <a:rPr lang="en-US" sz="1400" dirty="0" smtClean="0"/>
                        <a:t>R~30,000</a:t>
                      </a:r>
                      <a:endParaRPr lang="en-US" sz="1400" dirty="0"/>
                    </a:p>
                  </a:txBody>
                  <a:tcPr/>
                </a:tc>
                <a:tc>
                  <a:txBody>
                    <a:bodyPr/>
                    <a:lstStyle/>
                    <a:p>
                      <a:r>
                        <a:rPr lang="en-US" sz="1400" dirty="0" smtClean="0"/>
                        <a:t>4m+</a:t>
                      </a:r>
                      <a:endParaRPr lang="en-US" sz="1400" dirty="0"/>
                    </a:p>
                  </a:txBody>
                  <a:tcPr/>
                </a:tc>
              </a:tr>
            </a:tbl>
          </a:graphicData>
        </a:graphic>
      </p:graphicFrame>
    </p:spTree>
    <p:extLst>
      <p:ext uri="{BB962C8B-B14F-4D97-AF65-F5344CB8AC3E}">
        <p14:creationId xmlns:p14="http://schemas.microsoft.com/office/powerpoint/2010/main" val="1031148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0143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Understanding the Impact of Massive Stars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question:</a:t>
            </a:r>
          </a:p>
          <a:p>
            <a:r>
              <a:rPr lang="en-US" dirty="0"/>
              <a:t>Massive stars are recognized as being important objects to understand their formation and evolution mechanisms since they deposit so much energy and material back into the ISM and affect star formation propagation.  </a:t>
            </a:r>
            <a:endParaRPr lang="en-US" dirty="0" smtClean="0"/>
          </a:p>
          <a:p>
            <a:r>
              <a:rPr lang="en-US" dirty="0" smtClean="0"/>
              <a:t>As </a:t>
            </a:r>
            <a:r>
              <a:rPr lang="en-US" dirty="0"/>
              <a:t>part of an ensemble program we would seek to quantitatively </a:t>
            </a:r>
            <a:r>
              <a:rPr lang="en-US" dirty="0" smtClean="0"/>
              <a:t>measure: </a:t>
            </a:r>
          </a:p>
          <a:p>
            <a:pPr lvl="1"/>
            <a:r>
              <a:rPr lang="en-US" dirty="0" smtClean="0"/>
              <a:t>the </a:t>
            </a:r>
            <a:r>
              <a:rPr lang="en-US" dirty="0"/>
              <a:t>impact of massive star formation on their local environments through the injection of material and energy, </a:t>
            </a:r>
            <a:endParaRPr lang="en-US" dirty="0" smtClean="0"/>
          </a:p>
          <a:p>
            <a:pPr lvl="1"/>
            <a:r>
              <a:rPr lang="en-US" dirty="0" smtClean="0"/>
              <a:t>the </a:t>
            </a:r>
            <a:r>
              <a:rPr lang="en-US" dirty="0"/>
              <a:t>subsequent formation and destruction of second-generation stars and their associated planets</a:t>
            </a:r>
            <a:r>
              <a:rPr lang="en-US" dirty="0" smtClean="0"/>
              <a:t>,</a:t>
            </a:r>
          </a:p>
          <a:p>
            <a:pPr lvl="1"/>
            <a:r>
              <a:rPr lang="en-US" dirty="0" smtClean="0"/>
              <a:t>on </a:t>
            </a:r>
            <a:r>
              <a:rPr lang="en-US" dirty="0"/>
              <a:t>a larger scale how the evolution of massive stellar populations shapes and directs the evolution of entire galaxies over cosmic time.</a:t>
            </a:r>
          </a:p>
        </p:txBody>
      </p:sp>
    </p:spTree>
    <p:extLst>
      <p:ext uri="{BB962C8B-B14F-4D97-AF65-F5344CB8AC3E}">
        <p14:creationId xmlns:p14="http://schemas.microsoft.com/office/powerpoint/2010/main" val="33758390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Observational Methodologies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a:t>
            </a:r>
            <a:r>
              <a:rPr lang="en-US" dirty="0" smtClean="0"/>
              <a:t>o conduct </a:t>
            </a:r>
            <a:r>
              <a:rPr lang="en-US" dirty="0"/>
              <a:t>a wide field UV/visible imaging survey of massive star forming complexes to understand the formation mechanisms and survival rates of the star formation process in such </a:t>
            </a:r>
            <a:r>
              <a:rPr lang="en-US" dirty="0" smtClean="0"/>
              <a:t>environments</a:t>
            </a:r>
          </a:p>
          <a:p>
            <a:r>
              <a:rPr lang="en-US" dirty="0"/>
              <a:t>use of massive stars as a tool to measure the range of properties stars can be formed with: the range of mass, composition, convection, mass-loss, rotation rate, </a:t>
            </a:r>
            <a:r>
              <a:rPr lang="en-US" dirty="0" err="1"/>
              <a:t>binarity</a:t>
            </a:r>
            <a:r>
              <a:rPr lang="en-US" dirty="0"/>
              <a:t>, magnetic fields, and ultimately cluster </a:t>
            </a:r>
            <a:r>
              <a:rPr lang="en-US" dirty="0" smtClean="0"/>
              <a:t>mass</a:t>
            </a:r>
          </a:p>
          <a:p>
            <a:r>
              <a:rPr lang="en-US" dirty="0"/>
              <a:t>u</a:t>
            </a:r>
            <a:r>
              <a:rPr lang="en-US" dirty="0" smtClean="0"/>
              <a:t>se the </a:t>
            </a:r>
            <a:r>
              <a:rPr lang="en-US" dirty="0"/>
              <a:t>best performance available in both imaging resolution and sensitivity to extend the state-of-the-art for galaxy evolution </a:t>
            </a:r>
            <a:r>
              <a:rPr lang="en-US" dirty="0" smtClean="0"/>
              <a:t>studies</a:t>
            </a:r>
            <a:r>
              <a:rPr lang="en-US" dirty="0"/>
              <a:t> </a:t>
            </a:r>
            <a:r>
              <a:rPr lang="en-US" dirty="0" smtClean="0"/>
              <a:t>– </a:t>
            </a:r>
            <a:r>
              <a:rPr lang="en-US" dirty="0"/>
              <a:t>to understand how does SF proceed in different </a:t>
            </a:r>
            <a:r>
              <a:rPr lang="en-US" dirty="0" smtClean="0"/>
              <a:t>environments</a:t>
            </a:r>
          </a:p>
          <a:p>
            <a:r>
              <a:rPr lang="en-US" dirty="0" smtClean="0"/>
              <a:t>to understand </a:t>
            </a:r>
            <a:r>
              <a:rPr lang="en-US" dirty="0"/>
              <a:t>is how molecules and dust form in the interacting winds of massive stars</a:t>
            </a:r>
          </a:p>
        </p:txBody>
      </p:sp>
    </p:spTree>
    <p:extLst>
      <p:ext uri="{BB962C8B-B14F-4D97-AF65-F5344CB8AC3E}">
        <p14:creationId xmlns:p14="http://schemas.microsoft.com/office/powerpoint/2010/main" val="28375832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Observational Methodologies</a:t>
            </a:r>
            <a:endParaRPr lang="en-US" dirty="0"/>
          </a:p>
        </p:txBody>
      </p:sp>
      <p:sp>
        <p:nvSpPr>
          <p:cNvPr id="3" name="Content Placeholder 2"/>
          <p:cNvSpPr>
            <a:spLocks noGrp="1"/>
          </p:cNvSpPr>
          <p:nvPr>
            <p:ph idx="1"/>
          </p:nvPr>
        </p:nvSpPr>
        <p:spPr/>
        <p:txBody>
          <a:bodyPr>
            <a:normAutofit fontScale="55000" lnSpcReduction="20000"/>
          </a:bodyPr>
          <a:lstStyle/>
          <a:p>
            <a:r>
              <a:rPr lang="en-US" dirty="0"/>
              <a:t>use QSOs as backlights to allow absorption line studies of the intervening </a:t>
            </a:r>
            <a:r>
              <a:rPr lang="en-US" dirty="0" smtClean="0"/>
              <a:t>IGM</a:t>
            </a:r>
          </a:p>
          <a:p>
            <a:r>
              <a:rPr lang="en-US" dirty="0"/>
              <a:t>u</a:t>
            </a:r>
            <a:r>
              <a:rPr lang="en-US" dirty="0" smtClean="0"/>
              <a:t>se of AGNs as backlights that would also allow determination of </a:t>
            </a:r>
            <a:r>
              <a:rPr lang="en-US" dirty="0"/>
              <a:t>how BHs accrete matter and grow over time</a:t>
            </a:r>
            <a:endParaRPr lang="en-US" dirty="0" smtClean="0"/>
          </a:p>
          <a:p>
            <a:r>
              <a:rPr lang="en-US" dirty="0"/>
              <a:t>trace and conduct a census of baryonic matter in the low redshift universe in the various phases of the </a:t>
            </a:r>
            <a:r>
              <a:rPr lang="en-US" dirty="0" smtClean="0"/>
              <a:t>IGM</a:t>
            </a:r>
          </a:p>
          <a:p>
            <a:r>
              <a:rPr lang="en-US" dirty="0"/>
              <a:t>use IGM/CGM emission mapping to probe baryonic structure formation across cosmic </a:t>
            </a:r>
            <a:r>
              <a:rPr lang="en-US" dirty="0" smtClean="0"/>
              <a:t>time</a:t>
            </a:r>
          </a:p>
          <a:p>
            <a:r>
              <a:rPr lang="en-US" dirty="0"/>
              <a:t>to map and track the metallic evolution of the IGM, and through that data the physics and contents of galactic </a:t>
            </a:r>
            <a:r>
              <a:rPr lang="en-US" dirty="0" smtClean="0"/>
              <a:t>haloes</a:t>
            </a:r>
          </a:p>
          <a:p>
            <a:r>
              <a:rPr lang="en-US" dirty="0"/>
              <a:t>understanding of how material, and in particular the chemical elements, are distributed and dispersed into the CGM and the </a:t>
            </a:r>
            <a:r>
              <a:rPr lang="en-US" dirty="0" smtClean="0"/>
              <a:t>IGM - of </a:t>
            </a:r>
            <a:r>
              <a:rPr lang="en-US" dirty="0"/>
              <a:t>particular interest is how baryonic matter flows from the IGM into galaxies and from there into stars and </a:t>
            </a:r>
            <a:r>
              <a:rPr lang="en-US" dirty="0" smtClean="0"/>
              <a:t>planets - high</a:t>
            </a:r>
            <a:r>
              <a:rPr lang="en-US" dirty="0"/>
              <a:t>-resolution multiband UVOIR survey imaging of the Magellanic Clouds (MCs</a:t>
            </a:r>
            <a:r>
              <a:rPr lang="en-US" dirty="0" smtClean="0"/>
              <a:t>) with a complementary </a:t>
            </a:r>
            <a:r>
              <a:rPr lang="en-US" dirty="0"/>
              <a:t>FUV spectroscopic survey of </a:t>
            </a:r>
            <a:r>
              <a:rPr lang="en-US" dirty="0" smtClean="0"/>
              <a:t>early</a:t>
            </a:r>
            <a:r>
              <a:rPr lang="en-US" dirty="0"/>
              <a:t>-type stars </a:t>
            </a:r>
            <a:endParaRPr lang="en-US" dirty="0" smtClean="0"/>
          </a:p>
          <a:p>
            <a:r>
              <a:rPr lang="en-US" dirty="0"/>
              <a:t>use of massive stars as a tool to measure the range of properties stars can be formed with: the range of mass, composition, convection, mass-loss, rotation rate, </a:t>
            </a:r>
            <a:r>
              <a:rPr lang="en-US" dirty="0" err="1"/>
              <a:t>binarity</a:t>
            </a:r>
            <a:r>
              <a:rPr lang="en-US" dirty="0"/>
              <a:t>, magnetic fields, and ultimately cluster mass</a:t>
            </a:r>
            <a:endParaRPr lang="en-US" dirty="0" smtClean="0"/>
          </a:p>
          <a:p>
            <a:endParaRPr lang="en-US" dirty="0"/>
          </a:p>
        </p:txBody>
      </p:sp>
    </p:spTree>
    <p:extLst>
      <p:ext uri="{BB962C8B-B14F-4D97-AF65-F5344CB8AC3E}">
        <p14:creationId xmlns:p14="http://schemas.microsoft.com/office/powerpoint/2010/main" val="23653526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8100" y="241300"/>
            <a:ext cx="6540500" cy="2064112"/>
          </a:xfrm>
          <a:prstGeom prst="rect">
            <a:avLst/>
          </a:prstGeom>
        </p:spPr>
      </p:pic>
      <p:pic>
        <p:nvPicPr>
          <p:cNvPr id="5" name="Picture 4"/>
          <p:cNvPicPr>
            <a:picLocks noChangeAspect="1"/>
          </p:cNvPicPr>
          <p:nvPr/>
        </p:nvPicPr>
        <p:blipFill>
          <a:blip r:embed="rId3"/>
          <a:stretch>
            <a:fillRect/>
          </a:stretch>
        </p:blipFill>
        <p:spPr>
          <a:xfrm>
            <a:off x="596900" y="2625278"/>
            <a:ext cx="7848600" cy="3594566"/>
          </a:xfrm>
          <a:prstGeom prst="rect">
            <a:avLst/>
          </a:prstGeom>
        </p:spPr>
      </p:pic>
    </p:spTree>
    <p:extLst>
      <p:ext uri="{BB962C8B-B14F-4D97-AF65-F5344CB8AC3E}">
        <p14:creationId xmlns:p14="http://schemas.microsoft.com/office/powerpoint/2010/main" val="99915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39800"/>
            <a:ext cx="9144000" cy="4957068"/>
          </a:xfrm>
          <a:prstGeom prst="rect">
            <a:avLst/>
          </a:prstGeom>
        </p:spPr>
      </p:pic>
    </p:spTree>
    <p:extLst>
      <p:ext uri="{BB962C8B-B14F-4D97-AF65-F5344CB8AC3E}">
        <p14:creationId xmlns:p14="http://schemas.microsoft.com/office/powerpoint/2010/main" val="13668466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82600"/>
            <a:ext cx="9144000" cy="5875967"/>
          </a:xfrm>
          <a:prstGeom prst="rect">
            <a:avLst/>
          </a:prstGeom>
        </p:spPr>
      </p:pic>
    </p:spTree>
    <p:extLst>
      <p:ext uri="{BB962C8B-B14F-4D97-AF65-F5344CB8AC3E}">
        <p14:creationId xmlns:p14="http://schemas.microsoft.com/office/powerpoint/2010/main" val="7094409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38101"/>
            <a:ext cx="4483100" cy="1971910"/>
          </a:xfrm>
          <a:prstGeom prst="rect">
            <a:avLst/>
          </a:prstGeom>
        </p:spPr>
      </p:pic>
      <p:pic>
        <p:nvPicPr>
          <p:cNvPr id="3" name="Picture 2"/>
          <p:cNvPicPr>
            <a:picLocks noChangeAspect="1"/>
          </p:cNvPicPr>
          <p:nvPr/>
        </p:nvPicPr>
        <p:blipFill>
          <a:blip r:embed="rId3"/>
          <a:stretch>
            <a:fillRect/>
          </a:stretch>
        </p:blipFill>
        <p:spPr>
          <a:xfrm>
            <a:off x="1371600" y="2048111"/>
            <a:ext cx="6515100" cy="4744367"/>
          </a:xfrm>
          <a:prstGeom prst="rect">
            <a:avLst/>
          </a:prstGeom>
        </p:spPr>
      </p:pic>
    </p:spTree>
    <p:extLst>
      <p:ext uri="{BB962C8B-B14F-4D97-AF65-F5344CB8AC3E}">
        <p14:creationId xmlns:p14="http://schemas.microsoft.com/office/powerpoint/2010/main" val="37179648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900"/>
            <a:ext cx="9144000" cy="6421582"/>
          </a:xfrm>
          <a:prstGeom prst="rect">
            <a:avLst/>
          </a:prstGeom>
        </p:spPr>
      </p:pic>
    </p:spTree>
    <p:extLst>
      <p:ext uri="{BB962C8B-B14F-4D97-AF65-F5344CB8AC3E}">
        <p14:creationId xmlns:p14="http://schemas.microsoft.com/office/powerpoint/2010/main" val="5290633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6100" y="0"/>
            <a:ext cx="5372100" cy="2704077"/>
          </a:xfrm>
          <a:prstGeom prst="rect">
            <a:avLst/>
          </a:prstGeom>
        </p:spPr>
      </p:pic>
      <p:pic>
        <p:nvPicPr>
          <p:cNvPr id="3" name="Picture 2"/>
          <p:cNvPicPr>
            <a:picLocks noChangeAspect="1"/>
          </p:cNvPicPr>
          <p:nvPr/>
        </p:nvPicPr>
        <p:blipFill>
          <a:blip r:embed="rId3"/>
          <a:stretch>
            <a:fillRect/>
          </a:stretch>
        </p:blipFill>
        <p:spPr>
          <a:xfrm>
            <a:off x="1473200" y="2767577"/>
            <a:ext cx="6159500" cy="4036865"/>
          </a:xfrm>
          <a:prstGeom prst="rect">
            <a:avLst/>
          </a:prstGeom>
        </p:spPr>
      </p:pic>
    </p:spTree>
    <p:extLst>
      <p:ext uri="{BB962C8B-B14F-4D97-AF65-F5344CB8AC3E}">
        <p14:creationId xmlns:p14="http://schemas.microsoft.com/office/powerpoint/2010/main" val="39762769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
            <a:ext cx="9144000" cy="6546830"/>
          </a:xfrm>
          <a:prstGeom prst="rect">
            <a:avLst/>
          </a:prstGeom>
        </p:spPr>
      </p:pic>
    </p:spTree>
    <p:extLst>
      <p:ext uri="{BB962C8B-B14F-4D97-AF65-F5344CB8AC3E}">
        <p14:creationId xmlns:p14="http://schemas.microsoft.com/office/powerpoint/2010/main" val="29516314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500"/>
            <a:ext cx="9144000" cy="6720151"/>
          </a:xfrm>
          <a:prstGeom prst="rect">
            <a:avLst/>
          </a:prstGeom>
        </p:spPr>
      </p:pic>
    </p:spTree>
    <p:extLst>
      <p:ext uri="{BB962C8B-B14F-4D97-AF65-F5344CB8AC3E}">
        <p14:creationId xmlns:p14="http://schemas.microsoft.com/office/powerpoint/2010/main" val="27655838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3200"/>
            <a:ext cx="9144000" cy="6435524"/>
          </a:xfrm>
          <a:prstGeom prst="rect">
            <a:avLst/>
          </a:prstGeom>
        </p:spPr>
      </p:pic>
    </p:spTree>
    <p:extLst>
      <p:ext uri="{BB962C8B-B14F-4D97-AF65-F5344CB8AC3E}">
        <p14:creationId xmlns:p14="http://schemas.microsoft.com/office/powerpoint/2010/main" val="18579444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800"/>
            <a:ext cx="9144000" cy="6481823"/>
          </a:xfrm>
          <a:prstGeom prst="rect">
            <a:avLst/>
          </a:prstGeom>
        </p:spPr>
      </p:pic>
    </p:spTree>
    <p:extLst>
      <p:ext uri="{BB962C8B-B14F-4D97-AF65-F5344CB8AC3E}">
        <p14:creationId xmlns:p14="http://schemas.microsoft.com/office/powerpoint/2010/main" val="33689267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
            <a:ext cx="9144000" cy="6812381"/>
          </a:xfrm>
          <a:prstGeom prst="rect">
            <a:avLst/>
          </a:prstGeom>
        </p:spPr>
      </p:pic>
    </p:spTree>
    <p:extLst>
      <p:ext uri="{BB962C8B-B14F-4D97-AF65-F5344CB8AC3E}">
        <p14:creationId xmlns:p14="http://schemas.microsoft.com/office/powerpoint/2010/main" val="2176099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0"/>
            <a:ext cx="9050905" cy="6858000"/>
          </a:xfrm>
          <a:prstGeom prst="rect">
            <a:avLst/>
          </a:prstGeom>
        </p:spPr>
      </p:pic>
    </p:spTree>
    <p:extLst>
      <p:ext uri="{BB962C8B-B14F-4D97-AF65-F5344CB8AC3E}">
        <p14:creationId xmlns:p14="http://schemas.microsoft.com/office/powerpoint/2010/main" val="62085387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9700"/>
            <a:ext cx="9144000" cy="6570715"/>
          </a:xfrm>
          <a:prstGeom prst="rect">
            <a:avLst/>
          </a:prstGeom>
        </p:spPr>
      </p:pic>
    </p:spTree>
    <p:extLst>
      <p:ext uri="{BB962C8B-B14F-4D97-AF65-F5344CB8AC3E}">
        <p14:creationId xmlns:p14="http://schemas.microsoft.com/office/powerpoint/2010/main" val="14566123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6100" y="63500"/>
            <a:ext cx="5448300" cy="2709099"/>
          </a:xfrm>
          <a:prstGeom prst="rect">
            <a:avLst/>
          </a:prstGeom>
        </p:spPr>
      </p:pic>
      <p:pic>
        <p:nvPicPr>
          <p:cNvPr id="3" name="Picture 2"/>
          <p:cNvPicPr>
            <a:picLocks noChangeAspect="1"/>
          </p:cNvPicPr>
          <p:nvPr/>
        </p:nvPicPr>
        <p:blipFill>
          <a:blip r:embed="rId3"/>
          <a:stretch>
            <a:fillRect/>
          </a:stretch>
        </p:blipFill>
        <p:spPr>
          <a:xfrm>
            <a:off x="2616200" y="3063994"/>
            <a:ext cx="3898900" cy="501411"/>
          </a:xfrm>
          <a:prstGeom prst="rect">
            <a:avLst/>
          </a:prstGeom>
        </p:spPr>
      </p:pic>
      <p:pic>
        <p:nvPicPr>
          <p:cNvPr id="4" name="Picture 3"/>
          <p:cNvPicPr>
            <a:picLocks noChangeAspect="1"/>
          </p:cNvPicPr>
          <p:nvPr/>
        </p:nvPicPr>
        <p:blipFill>
          <a:blip r:embed="rId4"/>
          <a:stretch>
            <a:fillRect/>
          </a:stretch>
        </p:blipFill>
        <p:spPr>
          <a:xfrm>
            <a:off x="1003300" y="3629177"/>
            <a:ext cx="7264400" cy="2593823"/>
          </a:xfrm>
          <a:prstGeom prst="rect">
            <a:avLst/>
          </a:prstGeom>
        </p:spPr>
      </p:pic>
    </p:spTree>
    <p:extLst>
      <p:ext uri="{BB962C8B-B14F-4D97-AF65-F5344CB8AC3E}">
        <p14:creationId xmlns:p14="http://schemas.microsoft.com/office/powerpoint/2010/main" val="41087385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Understanding the Impact of Massive Stars </a:t>
            </a:r>
          </a:p>
        </p:txBody>
      </p:sp>
      <p:graphicFrame>
        <p:nvGraphicFramePr>
          <p:cNvPr id="3" name="Table 2"/>
          <p:cNvGraphicFramePr>
            <a:graphicFrameLocks noGrp="1"/>
          </p:cNvGraphicFramePr>
          <p:nvPr>
            <p:extLst>
              <p:ext uri="{D42A27DB-BD31-4B8C-83A1-F6EECF244321}">
                <p14:modId xmlns:p14="http://schemas.microsoft.com/office/powerpoint/2010/main" val="919779345"/>
              </p:ext>
            </p:extLst>
          </p:nvPr>
        </p:nvGraphicFramePr>
        <p:xfrm>
          <a:off x="342900" y="1600200"/>
          <a:ext cx="8470901" cy="2595880"/>
        </p:xfrm>
        <a:graphic>
          <a:graphicData uri="http://schemas.openxmlformats.org/drawingml/2006/table">
            <a:tbl>
              <a:tblPr firstRow="1" bandRow="1">
                <a:tableStyleId>{5C22544A-7EE6-4342-B048-85BDC9FD1C3A}</a:tableStyleId>
              </a:tblPr>
              <a:tblGrid>
                <a:gridCol w="1411817"/>
                <a:gridCol w="1411817"/>
                <a:gridCol w="1411817"/>
                <a:gridCol w="1411817"/>
                <a:gridCol w="1617132"/>
                <a:gridCol w="1206501"/>
              </a:tblGrid>
              <a:tr h="370840">
                <a:tc>
                  <a:txBody>
                    <a:bodyPr/>
                    <a:lstStyle/>
                    <a:p>
                      <a:r>
                        <a:rPr lang="en-US" sz="1400" dirty="0" smtClean="0"/>
                        <a:t>Sub-Program</a:t>
                      </a:r>
                      <a:endParaRPr lang="en-US" sz="1400" dirty="0"/>
                    </a:p>
                  </a:txBody>
                  <a:tcPr/>
                </a:tc>
                <a:tc>
                  <a:txBody>
                    <a:bodyPr/>
                    <a:lstStyle/>
                    <a:p>
                      <a:r>
                        <a:rPr lang="en-US" sz="1400" dirty="0" smtClean="0"/>
                        <a:t>Mode</a:t>
                      </a:r>
                      <a:endParaRPr lang="en-US" sz="1400" dirty="0"/>
                    </a:p>
                  </a:txBody>
                  <a:tcPr/>
                </a:tc>
                <a:tc>
                  <a:txBody>
                    <a:bodyPr/>
                    <a:lstStyle/>
                    <a:p>
                      <a:r>
                        <a:rPr lang="en-US" sz="1400" dirty="0" err="1" smtClean="0"/>
                        <a:t>FoV</a:t>
                      </a:r>
                      <a:endParaRPr lang="en-US" sz="1400" dirty="0"/>
                    </a:p>
                  </a:txBody>
                  <a:tcPr/>
                </a:tc>
                <a:tc>
                  <a:txBody>
                    <a:bodyPr/>
                    <a:lstStyle/>
                    <a:p>
                      <a:r>
                        <a:rPr lang="en-US" sz="1400" dirty="0" err="1" smtClean="0"/>
                        <a:t>Passband</a:t>
                      </a:r>
                      <a:endParaRPr lang="en-US" sz="1400" dirty="0"/>
                    </a:p>
                  </a:txBody>
                  <a:tcPr/>
                </a:tc>
                <a:tc>
                  <a:txBody>
                    <a:bodyPr/>
                    <a:lstStyle/>
                    <a:p>
                      <a:r>
                        <a:rPr lang="en-US" sz="1400" dirty="0" smtClean="0"/>
                        <a:t>Resolution</a:t>
                      </a:r>
                      <a:endParaRPr lang="en-US" sz="1400" dirty="0"/>
                    </a:p>
                  </a:txBody>
                  <a:tcPr/>
                </a:tc>
                <a:tc>
                  <a:txBody>
                    <a:bodyPr/>
                    <a:lstStyle/>
                    <a:p>
                      <a:r>
                        <a:rPr lang="en-US" sz="1400" dirty="0" smtClean="0"/>
                        <a:t>Aperture</a:t>
                      </a:r>
                      <a:endParaRPr lang="en-US" sz="1400" dirty="0"/>
                    </a:p>
                  </a:txBody>
                  <a:tcPr/>
                </a:tc>
              </a:tr>
              <a:tr h="370840">
                <a:tc>
                  <a:txBody>
                    <a:bodyPr/>
                    <a:lstStyle/>
                    <a:p>
                      <a:r>
                        <a:rPr lang="en-US" sz="1400" dirty="0" smtClean="0"/>
                        <a:t>SF Survey</a:t>
                      </a:r>
                      <a:endParaRPr lang="en-US" sz="1400" dirty="0"/>
                    </a:p>
                  </a:txBody>
                  <a:tcPr/>
                </a:tc>
                <a:tc>
                  <a:txBody>
                    <a:bodyPr/>
                    <a:lstStyle/>
                    <a:p>
                      <a:r>
                        <a:rPr lang="en-US" sz="1400" dirty="0" smtClean="0"/>
                        <a:t>Imaging</a:t>
                      </a:r>
                      <a:endParaRPr lang="en-US" sz="1400" dirty="0"/>
                    </a:p>
                  </a:txBody>
                  <a:tcPr/>
                </a:tc>
                <a:tc>
                  <a:txBody>
                    <a:bodyPr/>
                    <a:lstStyle/>
                    <a:p>
                      <a:r>
                        <a:rPr lang="en-US" sz="1400" dirty="0" smtClean="0"/>
                        <a:t>200 </a:t>
                      </a:r>
                      <a:r>
                        <a:rPr lang="en-US" sz="1400" dirty="0" err="1" smtClean="0"/>
                        <a:t>sq</a:t>
                      </a:r>
                      <a:r>
                        <a:rPr lang="en-US" sz="1400" dirty="0" smtClean="0"/>
                        <a:t> </a:t>
                      </a:r>
                      <a:r>
                        <a:rPr lang="en-US" sz="1400" dirty="0" err="1" smtClean="0"/>
                        <a:t>arcmin</a:t>
                      </a:r>
                      <a:endParaRPr lang="en-US" sz="1400" dirty="0"/>
                    </a:p>
                  </a:txBody>
                  <a:tcPr/>
                </a:tc>
                <a:tc>
                  <a:txBody>
                    <a:bodyPr/>
                    <a:lstStyle/>
                    <a:p>
                      <a:r>
                        <a:rPr lang="en-US" sz="1400" dirty="0" smtClean="0"/>
                        <a:t>250-1050nm</a:t>
                      </a:r>
                      <a:endParaRPr lang="en-US" sz="1400" dirty="0"/>
                    </a:p>
                  </a:txBody>
                  <a:tcPr/>
                </a:tc>
                <a:tc>
                  <a:txBody>
                    <a:bodyPr/>
                    <a:lstStyle/>
                    <a:p>
                      <a:r>
                        <a:rPr lang="en-US" sz="1400" dirty="0" smtClean="0"/>
                        <a:t>40mas @ 300nm</a:t>
                      </a:r>
                      <a:endParaRPr lang="en-US" sz="1400" dirty="0"/>
                    </a:p>
                  </a:txBody>
                  <a:tcPr/>
                </a:tc>
                <a:tc>
                  <a:txBody>
                    <a:bodyPr/>
                    <a:lstStyle/>
                    <a:p>
                      <a:r>
                        <a:rPr lang="en-US" sz="1400" dirty="0" smtClean="0"/>
                        <a:t>4m+</a:t>
                      </a:r>
                      <a:endParaRPr lang="en-US" sz="1400" dirty="0"/>
                    </a:p>
                  </a:txBody>
                  <a:tcPr/>
                </a:tc>
              </a:tr>
              <a:tr h="370840">
                <a:tc>
                  <a:txBody>
                    <a:bodyPr/>
                    <a:lstStyle/>
                    <a:p>
                      <a:r>
                        <a:rPr lang="en-US" sz="1400" dirty="0" smtClean="0"/>
                        <a:t>Massive Stars</a:t>
                      </a:r>
                      <a:endParaRPr lang="en-US" sz="1400" dirty="0"/>
                    </a:p>
                  </a:txBody>
                  <a:tcPr/>
                </a:tc>
                <a:tc>
                  <a:txBody>
                    <a:bodyPr/>
                    <a:lstStyle/>
                    <a:p>
                      <a:r>
                        <a:rPr lang="en-US" sz="1400" dirty="0" smtClean="0"/>
                        <a:t>Imaging</a:t>
                      </a:r>
                      <a:endParaRPr lang="en-US" sz="1400" dirty="0"/>
                    </a:p>
                  </a:txBody>
                  <a:tcPr/>
                </a:tc>
                <a:tc>
                  <a:txBody>
                    <a:bodyPr/>
                    <a:lstStyle/>
                    <a:p>
                      <a:r>
                        <a:rPr lang="en-US" sz="1400" dirty="0" smtClean="0"/>
                        <a:t>25”</a:t>
                      </a:r>
                      <a:endParaRPr lang="en-US" sz="1400" dirty="0"/>
                    </a:p>
                  </a:txBody>
                  <a:tcPr/>
                </a:tc>
                <a:tc>
                  <a:txBody>
                    <a:bodyPr/>
                    <a:lstStyle/>
                    <a:p>
                      <a:r>
                        <a:rPr lang="en-US" sz="1400" dirty="0" smtClean="0"/>
                        <a:t>90-900nm</a:t>
                      </a:r>
                      <a:endParaRPr lang="en-US" sz="1400" dirty="0"/>
                    </a:p>
                  </a:txBody>
                  <a:tcPr/>
                </a:tc>
                <a:tc>
                  <a:txBody>
                    <a:bodyPr/>
                    <a:lstStyle/>
                    <a:p>
                      <a:r>
                        <a:rPr lang="en-US" sz="1400" dirty="0" smtClean="0"/>
                        <a:t>0.1”</a:t>
                      </a:r>
                      <a:endParaRPr lang="en-US" sz="1400" dirty="0"/>
                    </a:p>
                  </a:txBody>
                  <a:tcPr/>
                </a:tc>
                <a:tc>
                  <a:txBody>
                    <a:bodyPr/>
                    <a:lstStyle/>
                    <a:p>
                      <a:r>
                        <a:rPr lang="en-US" sz="1400" dirty="0" smtClean="0"/>
                        <a:t>4m</a:t>
                      </a:r>
                      <a:endParaRPr lang="en-US" sz="1400" dirty="0"/>
                    </a:p>
                  </a:txBody>
                  <a:tcPr/>
                </a:tc>
              </a:tr>
              <a:tr h="370840">
                <a:tc>
                  <a:txBody>
                    <a:bodyPr/>
                    <a:lstStyle/>
                    <a:p>
                      <a:endParaRPr lang="en-US" sz="1400" dirty="0"/>
                    </a:p>
                  </a:txBody>
                  <a:tcPr/>
                </a:tc>
                <a:tc>
                  <a:txBody>
                    <a:bodyPr/>
                    <a:lstStyle/>
                    <a:p>
                      <a:r>
                        <a:rPr lang="en-US" sz="1400" dirty="0" smtClean="0"/>
                        <a:t>Spectroscopy</a:t>
                      </a:r>
                      <a:endParaRPr lang="en-US" sz="1400" dirty="0"/>
                    </a:p>
                  </a:txBody>
                  <a:tcPr/>
                </a:tc>
                <a:tc>
                  <a:txBody>
                    <a:bodyPr/>
                    <a:lstStyle/>
                    <a:p>
                      <a:endParaRPr lang="en-US" sz="1400" dirty="0"/>
                    </a:p>
                  </a:txBody>
                  <a:tcPr/>
                </a:tc>
                <a:tc>
                  <a:txBody>
                    <a:bodyPr/>
                    <a:lstStyle/>
                    <a:p>
                      <a:r>
                        <a:rPr lang="en-US" sz="1400" dirty="0" smtClean="0"/>
                        <a:t>100-200nm</a:t>
                      </a:r>
                      <a:endParaRPr lang="en-US" sz="1400" dirty="0"/>
                    </a:p>
                  </a:txBody>
                  <a:tcPr/>
                </a:tc>
                <a:tc>
                  <a:txBody>
                    <a:bodyPr/>
                    <a:lstStyle/>
                    <a:p>
                      <a:r>
                        <a:rPr lang="en-US" sz="1400" dirty="0" smtClean="0"/>
                        <a:t>R~40</a:t>
                      </a:r>
                      <a:endParaRPr lang="en-US" sz="1400" dirty="0"/>
                    </a:p>
                  </a:txBody>
                  <a:tcPr/>
                </a:tc>
                <a:tc>
                  <a:txBody>
                    <a:bodyPr/>
                    <a:lstStyle/>
                    <a:p>
                      <a:r>
                        <a:rPr lang="en-US" sz="1400" dirty="0" smtClean="0"/>
                        <a:t>4m</a:t>
                      </a:r>
                      <a:endParaRPr lang="en-US" sz="1400" dirty="0"/>
                    </a:p>
                  </a:txBody>
                  <a:tcPr/>
                </a:tc>
              </a:tr>
              <a:tr h="370840">
                <a:tc>
                  <a:txBody>
                    <a:bodyPr/>
                    <a:lstStyle/>
                    <a:p>
                      <a:r>
                        <a:rPr lang="en-US" sz="1400" dirty="0" smtClean="0"/>
                        <a:t>Galaxy Evolution</a:t>
                      </a:r>
                      <a:endParaRPr lang="en-US" sz="1400" dirty="0"/>
                    </a:p>
                  </a:txBody>
                  <a:tcPr/>
                </a:tc>
                <a:tc>
                  <a:txBody>
                    <a:bodyPr/>
                    <a:lstStyle/>
                    <a:p>
                      <a:r>
                        <a:rPr lang="en-US" sz="1400" dirty="0" smtClean="0"/>
                        <a:t>Imaging</a:t>
                      </a:r>
                      <a:endParaRPr lang="en-US" sz="1400" dirty="0"/>
                    </a:p>
                  </a:txBody>
                  <a:tcPr/>
                </a:tc>
                <a:tc>
                  <a:txBody>
                    <a:bodyPr/>
                    <a:lstStyle/>
                    <a:p>
                      <a:r>
                        <a:rPr lang="en-US" sz="1400" dirty="0" smtClean="0"/>
                        <a:t>30’</a:t>
                      </a:r>
                      <a:endParaRPr lang="en-US" sz="1400" dirty="0"/>
                    </a:p>
                  </a:txBody>
                  <a:tcPr/>
                </a:tc>
                <a:tc>
                  <a:txBody>
                    <a:bodyPr/>
                    <a:lstStyle/>
                    <a:p>
                      <a:r>
                        <a:rPr lang="en-US" sz="1400" dirty="0" smtClean="0"/>
                        <a:t>110-600nm</a:t>
                      </a:r>
                      <a:endParaRPr lang="en-US" sz="1400" dirty="0"/>
                    </a:p>
                  </a:txBody>
                  <a:tcPr/>
                </a:tc>
                <a:tc>
                  <a:txBody>
                    <a:bodyPr/>
                    <a:lstStyle/>
                    <a:p>
                      <a:r>
                        <a:rPr lang="en-US" sz="1400" dirty="0" smtClean="0"/>
                        <a:t>7mas @ 300nm</a:t>
                      </a:r>
                      <a:endParaRPr lang="en-US" sz="1400" dirty="0"/>
                    </a:p>
                  </a:txBody>
                  <a:tcPr/>
                </a:tc>
                <a:tc>
                  <a:txBody>
                    <a:bodyPr/>
                    <a:lstStyle/>
                    <a:p>
                      <a:r>
                        <a:rPr lang="en-US" sz="1400" dirty="0" smtClean="0"/>
                        <a:t>4m+</a:t>
                      </a:r>
                      <a:endParaRPr lang="en-US" sz="1400" dirty="0"/>
                    </a:p>
                  </a:txBody>
                  <a:tcPr/>
                </a:tc>
              </a:tr>
              <a:tr h="370840">
                <a:tc>
                  <a:txBody>
                    <a:bodyPr/>
                    <a:lstStyle/>
                    <a:p>
                      <a:r>
                        <a:rPr lang="en-US" sz="1400" dirty="0" smtClean="0"/>
                        <a:t>Dust Formation</a:t>
                      </a:r>
                      <a:endParaRPr lang="en-US" sz="1400" dirty="0"/>
                    </a:p>
                  </a:txBody>
                  <a:tcPr/>
                </a:tc>
                <a:tc>
                  <a:txBody>
                    <a:bodyPr/>
                    <a:lstStyle/>
                    <a:p>
                      <a:r>
                        <a:rPr lang="en-US" sz="1400" dirty="0" smtClean="0"/>
                        <a:t>Imaging</a:t>
                      </a:r>
                      <a:endParaRPr lang="en-US" sz="1400" dirty="0"/>
                    </a:p>
                  </a:txBody>
                  <a:tcPr/>
                </a:tc>
                <a:tc>
                  <a:txBody>
                    <a:bodyPr/>
                    <a:lstStyle/>
                    <a:p>
                      <a:r>
                        <a:rPr lang="en-US" sz="1400" dirty="0" smtClean="0"/>
                        <a:t>2”</a:t>
                      </a:r>
                      <a:endParaRPr lang="en-US" sz="1400" dirty="0"/>
                    </a:p>
                  </a:txBody>
                  <a:tcPr/>
                </a:tc>
                <a:tc>
                  <a:txBody>
                    <a:bodyPr/>
                    <a:lstStyle/>
                    <a:p>
                      <a:r>
                        <a:rPr lang="en-US" sz="1400" dirty="0" smtClean="0"/>
                        <a:t>Visible-NIR</a:t>
                      </a:r>
                      <a:endParaRPr lang="en-US" sz="1400" dirty="0"/>
                    </a:p>
                  </a:txBody>
                  <a:tcPr/>
                </a:tc>
                <a:tc>
                  <a:txBody>
                    <a:bodyPr/>
                    <a:lstStyle/>
                    <a:p>
                      <a:r>
                        <a:rPr lang="en-US" sz="1400" dirty="0" smtClean="0"/>
                        <a:t>10mas @ 300nm</a:t>
                      </a:r>
                      <a:endParaRPr lang="en-US" sz="1400" dirty="0"/>
                    </a:p>
                  </a:txBody>
                  <a:tcPr/>
                </a:tc>
                <a:tc>
                  <a:txBody>
                    <a:bodyPr/>
                    <a:lstStyle/>
                    <a:p>
                      <a:r>
                        <a:rPr lang="en-US" sz="1400" dirty="0" smtClean="0"/>
                        <a:t>4m</a:t>
                      </a:r>
                      <a:endParaRPr lang="en-US" sz="1400" dirty="0"/>
                    </a:p>
                  </a:txBody>
                  <a:tcPr/>
                </a:tc>
              </a:tr>
              <a:tr h="370840">
                <a:tc>
                  <a:txBody>
                    <a:bodyPr/>
                    <a:lstStyle/>
                    <a:p>
                      <a:endParaRPr lang="en-US" sz="1400" dirty="0"/>
                    </a:p>
                  </a:txBody>
                  <a:tcPr/>
                </a:tc>
                <a:tc>
                  <a:txBody>
                    <a:bodyPr/>
                    <a:lstStyle/>
                    <a:p>
                      <a:r>
                        <a:rPr lang="en-US" sz="1400" dirty="0" smtClean="0"/>
                        <a:t>Spectroscopy</a:t>
                      </a:r>
                      <a:endParaRPr lang="en-US" sz="1400" dirty="0"/>
                    </a:p>
                  </a:txBody>
                  <a:tcPr/>
                </a:tc>
                <a:tc>
                  <a:txBody>
                    <a:bodyPr/>
                    <a:lstStyle/>
                    <a:p>
                      <a:r>
                        <a:rPr lang="en-US" sz="1400" dirty="0" smtClean="0"/>
                        <a:t>2”</a:t>
                      </a:r>
                      <a:endParaRPr lang="en-US" sz="1400" dirty="0"/>
                    </a:p>
                  </a:txBody>
                  <a:tcPr/>
                </a:tc>
                <a:tc>
                  <a:txBody>
                    <a:bodyPr/>
                    <a:lstStyle/>
                    <a:p>
                      <a:r>
                        <a:rPr lang="en-US" sz="1400" dirty="0" smtClean="0"/>
                        <a:t>Visible-NIR</a:t>
                      </a:r>
                      <a:endParaRPr lang="en-US" sz="1400" dirty="0"/>
                    </a:p>
                  </a:txBody>
                  <a:tcPr/>
                </a:tc>
                <a:tc>
                  <a:txBody>
                    <a:bodyPr/>
                    <a:lstStyle/>
                    <a:p>
                      <a:r>
                        <a:rPr lang="en-US" sz="1400" dirty="0" smtClean="0"/>
                        <a:t>R=10,000</a:t>
                      </a:r>
                      <a:endParaRPr lang="en-US" sz="1400" dirty="0"/>
                    </a:p>
                  </a:txBody>
                  <a:tcPr/>
                </a:tc>
                <a:tc>
                  <a:txBody>
                    <a:bodyPr/>
                    <a:lstStyle/>
                    <a:p>
                      <a:r>
                        <a:rPr lang="en-US" sz="1400" dirty="0" smtClean="0"/>
                        <a:t>4m</a:t>
                      </a:r>
                      <a:endParaRPr lang="en-US" sz="1400" dirty="0"/>
                    </a:p>
                  </a:txBody>
                  <a:tcPr/>
                </a:tc>
              </a:tr>
            </a:tbl>
          </a:graphicData>
        </a:graphic>
      </p:graphicFrame>
    </p:spTree>
    <p:extLst>
      <p:ext uri="{BB962C8B-B14F-4D97-AF65-F5344CB8AC3E}">
        <p14:creationId xmlns:p14="http://schemas.microsoft.com/office/powerpoint/2010/main" val="33290658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Capabilities Matrix</a:t>
            </a:r>
            <a:endParaRPr lang="en-US" dirty="0"/>
          </a:p>
        </p:txBody>
      </p:sp>
      <p:pic>
        <p:nvPicPr>
          <p:cNvPr id="7" name="Picture 6" descr="habexGAreq.xlsx.xlsx.pdf"/>
          <p:cNvPicPr>
            <a:picLocks noChangeAspect="1"/>
          </p:cNvPicPr>
          <p:nvPr/>
        </p:nvPicPr>
        <p:blipFill rotWithShape="1">
          <a:blip r:embed="rId2">
            <a:extLst>
              <a:ext uri="{28A0092B-C50C-407E-A947-70E740481C1C}">
                <a14:useLocalDpi xmlns:a14="http://schemas.microsoft.com/office/drawing/2010/main" val="0"/>
              </a:ext>
            </a:extLst>
          </a:blip>
          <a:srcRect l="3091" t="10664" r="9230" b="41334"/>
          <a:stretch/>
        </p:blipFill>
        <p:spPr>
          <a:xfrm>
            <a:off x="165100" y="1638300"/>
            <a:ext cx="8856310" cy="3746500"/>
          </a:xfrm>
          <a:prstGeom prst="rect">
            <a:avLst/>
          </a:prstGeom>
          <a:solidFill>
            <a:schemeClr val="tx1"/>
          </a:solidFill>
        </p:spPr>
      </p:pic>
    </p:spTree>
    <p:extLst>
      <p:ext uri="{BB962C8B-B14F-4D97-AF65-F5344CB8AC3E}">
        <p14:creationId xmlns:p14="http://schemas.microsoft.com/office/powerpoint/2010/main" val="1783221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376313625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Baryonic Life Cycle – </a:t>
            </a:r>
            <a:r>
              <a:rPr lang="en-US" dirty="0" err="1" smtClean="0"/>
              <a:t>Xray</a:t>
            </a:r>
            <a:r>
              <a:rPr lang="en-US" dirty="0" smtClean="0"/>
              <a:t> or UV?</a:t>
            </a:r>
            <a:endParaRPr lang="en-US" dirty="0"/>
          </a:p>
        </p:txBody>
      </p:sp>
      <p:sp>
        <p:nvSpPr>
          <p:cNvPr id="3" name="Content Placeholder 2"/>
          <p:cNvSpPr>
            <a:spLocks noGrp="1"/>
          </p:cNvSpPr>
          <p:nvPr>
            <p:ph idx="1"/>
          </p:nvPr>
        </p:nvSpPr>
        <p:spPr/>
        <p:txBody>
          <a:bodyPr>
            <a:noAutofit/>
          </a:bodyPr>
          <a:lstStyle/>
          <a:p>
            <a:r>
              <a:rPr lang="en-US" sz="1400" dirty="0" smtClean="0"/>
              <a:t>Most </a:t>
            </a:r>
            <a:r>
              <a:rPr lang="en-US" sz="1400" dirty="0"/>
              <a:t>of the missing baryons are supposed to </a:t>
            </a:r>
            <a:r>
              <a:rPr lang="en-US" sz="1400" dirty="0" smtClean="0"/>
              <a:t>be at </a:t>
            </a:r>
            <a:r>
              <a:rPr lang="en-US" sz="1400" dirty="0"/>
              <a:t>temperatures where O is mostly O VII and O VIII.  O VI </a:t>
            </a:r>
            <a:r>
              <a:rPr lang="en-US" sz="1400" dirty="0" smtClean="0"/>
              <a:t>is a </a:t>
            </a:r>
            <a:r>
              <a:rPr lang="en-US" sz="1400" dirty="0"/>
              <a:t>few percent of the O at 10^6 K, and it drops sharply </a:t>
            </a:r>
            <a:r>
              <a:rPr lang="en-US" sz="1400" dirty="0" smtClean="0"/>
              <a:t>at about </a:t>
            </a:r>
            <a:r>
              <a:rPr lang="en-US" sz="1400" dirty="0"/>
              <a:t>2 or 3x10^6 K</a:t>
            </a:r>
            <a:r>
              <a:rPr lang="en-US" sz="1400" dirty="0" smtClean="0"/>
              <a:t>.</a:t>
            </a:r>
          </a:p>
          <a:p>
            <a:r>
              <a:rPr lang="en-US" sz="1400" dirty="0"/>
              <a:t>The difficulties with detecting the gas in X-rays </a:t>
            </a:r>
            <a:r>
              <a:rPr lang="en-US" sz="1400" dirty="0" smtClean="0"/>
              <a:t>are:</a:t>
            </a:r>
          </a:p>
          <a:p>
            <a:pPr lvl="1"/>
            <a:r>
              <a:rPr lang="en-US" sz="1400" dirty="0" smtClean="0"/>
              <a:t>The absorption </a:t>
            </a:r>
            <a:r>
              <a:rPr lang="en-US" sz="1400" dirty="0"/>
              <a:t>cross sections are 10 times </a:t>
            </a:r>
            <a:r>
              <a:rPr lang="en-US" sz="1400" dirty="0" smtClean="0"/>
              <a:t>smaller</a:t>
            </a:r>
            <a:endParaRPr lang="en-US" sz="1400" dirty="0"/>
          </a:p>
          <a:p>
            <a:pPr lvl="1"/>
            <a:r>
              <a:rPr lang="en-US" sz="1400" dirty="0" smtClean="0"/>
              <a:t>The number </a:t>
            </a:r>
            <a:r>
              <a:rPr lang="en-US" sz="1400" dirty="0"/>
              <a:t>of photons available for either absorption line </a:t>
            </a:r>
            <a:r>
              <a:rPr lang="en-US" sz="1400" dirty="0" smtClean="0"/>
              <a:t>targets or </a:t>
            </a:r>
            <a:r>
              <a:rPr lang="en-US" sz="1400" dirty="0"/>
              <a:t>emission lines is far </a:t>
            </a:r>
            <a:r>
              <a:rPr lang="en-US" sz="1400" dirty="0" smtClean="0"/>
              <a:t>smaller</a:t>
            </a:r>
            <a:endParaRPr lang="en-US" sz="1400" dirty="0"/>
          </a:p>
          <a:p>
            <a:pPr lvl="1"/>
            <a:r>
              <a:rPr lang="en-US" sz="1400" dirty="0" smtClean="0"/>
              <a:t>The </a:t>
            </a:r>
            <a:r>
              <a:rPr lang="en-US" sz="1400" dirty="0"/>
              <a:t>resolving </a:t>
            </a:r>
            <a:r>
              <a:rPr lang="en-US" sz="1400" dirty="0" smtClean="0"/>
              <a:t>power available </a:t>
            </a:r>
            <a:r>
              <a:rPr lang="en-US" sz="1400" dirty="0"/>
              <a:t>in the X-rays is limited to a few thousand,  </a:t>
            </a:r>
            <a:r>
              <a:rPr lang="en-US" sz="1400" dirty="0" smtClean="0"/>
              <a:t>so you </a:t>
            </a:r>
            <a:r>
              <a:rPr lang="en-US" sz="1400" dirty="0"/>
              <a:t>can barely get line profiles and can probably only </a:t>
            </a:r>
            <a:r>
              <a:rPr lang="en-US" sz="1400" dirty="0" smtClean="0"/>
              <a:t>see lines </a:t>
            </a:r>
            <a:r>
              <a:rPr lang="en-US" sz="1400" dirty="0"/>
              <a:t>strong enough that they are approaching the </a:t>
            </a:r>
            <a:r>
              <a:rPr lang="en-US" sz="1400" dirty="0" smtClean="0"/>
              <a:t>logarithmic part </a:t>
            </a:r>
            <a:r>
              <a:rPr lang="en-US" sz="1400" dirty="0"/>
              <a:t>of the curve of growth. </a:t>
            </a:r>
            <a:endParaRPr lang="en-US" sz="1400" dirty="0" smtClean="0"/>
          </a:p>
          <a:p>
            <a:r>
              <a:rPr lang="en-US" sz="1400" dirty="0" smtClean="0"/>
              <a:t>While </a:t>
            </a:r>
            <a:r>
              <a:rPr lang="en-US" sz="1400" dirty="0"/>
              <a:t>most of the *oxygen* is in OVII / O VIII, most of the total mass is *not* seen in the </a:t>
            </a:r>
            <a:r>
              <a:rPr lang="en-US" sz="1400" dirty="0" err="1"/>
              <a:t>Xray</a:t>
            </a:r>
            <a:r>
              <a:rPr lang="en-US" sz="1400" dirty="0"/>
              <a:t>. </a:t>
            </a:r>
          </a:p>
          <a:p>
            <a:r>
              <a:rPr lang="en-US" sz="1400" dirty="0" smtClean="0"/>
              <a:t>This </a:t>
            </a:r>
            <a:r>
              <a:rPr lang="en-US" sz="1400" dirty="0"/>
              <a:t>means that if you want to track all the baryons, you can’t just observe in the X-ray. </a:t>
            </a:r>
          </a:p>
          <a:p>
            <a:r>
              <a:rPr lang="en-US" sz="1400" dirty="0" smtClean="0"/>
              <a:t>The </a:t>
            </a:r>
            <a:r>
              <a:rPr lang="en-US" sz="1400" dirty="0"/>
              <a:t>cold / warm gas is doing something interesting too - accreting / outflowing / recycling. </a:t>
            </a:r>
          </a:p>
          <a:p>
            <a:r>
              <a:rPr lang="en-US" sz="1400" dirty="0" smtClean="0"/>
              <a:t>O </a:t>
            </a:r>
            <a:r>
              <a:rPr lang="en-US" sz="1400" dirty="0"/>
              <a:t>VII and O VIII don’t do you any good </a:t>
            </a:r>
            <a:r>
              <a:rPr lang="en-US" sz="1400" dirty="0" smtClean="0"/>
              <a:t>in </a:t>
            </a:r>
            <a:r>
              <a:rPr lang="en-US" sz="1400" dirty="0"/>
              <a:t>low metallicity gas, which is common enough that a metal-selected observation may detect only 1/2 the mass in the CGM. But in the UV you have a chance </a:t>
            </a:r>
            <a:r>
              <a:rPr lang="en-US" sz="1400" dirty="0" smtClean="0"/>
              <a:t>at </a:t>
            </a:r>
            <a:r>
              <a:rPr lang="en-US" sz="1400" dirty="0"/>
              <a:t>broad </a:t>
            </a:r>
            <a:r>
              <a:rPr lang="en-US" sz="1400" dirty="0" err="1"/>
              <a:t>Lya</a:t>
            </a:r>
            <a:r>
              <a:rPr lang="en-US" sz="1400" dirty="0"/>
              <a:t> lines that probe hot gas even if it’s metal-free. </a:t>
            </a:r>
          </a:p>
          <a:p>
            <a:r>
              <a:rPr lang="en-US" sz="1400" dirty="0" smtClean="0"/>
              <a:t>Galaxies </a:t>
            </a:r>
            <a:r>
              <a:rPr lang="en-US" sz="1400" dirty="0"/>
              <a:t>below around a few L* shouldn’t, and don’t appear to, have much hot gas in their halos. Maybe even the Milky Way doesn’t. </a:t>
            </a:r>
          </a:p>
          <a:p>
            <a:r>
              <a:rPr lang="en-US" sz="1400" dirty="0" smtClean="0"/>
              <a:t>X</a:t>
            </a:r>
            <a:r>
              <a:rPr lang="en-US" sz="1400" dirty="0"/>
              <a:t>-ray telescopes tend to have very low sensitivity by comparison with the UV, and even if they *can* detect O VII it won’t be around many galaxies, but just a few. If they think they can do big samples the burden of proof is on them to show that. It doesn’t matter if most of the O is in O VII if all that signal is below your limits or you can only study a few galaxies. </a:t>
            </a:r>
          </a:p>
        </p:txBody>
      </p:sp>
    </p:spTree>
    <p:extLst>
      <p:ext uri="{BB962C8B-B14F-4D97-AF65-F5344CB8AC3E}">
        <p14:creationId xmlns:p14="http://schemas.microsoft.com/office/powerpoint/2010/main" val="12273263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Baryonic Life Cycle – </a:t>
            </a:r>
            <a:r>
              <a:rPr lang="en-US" dirty="0" err="1"/>
              <a:t>Xray</a:t>
            </a:r>
            <a:r>
              <a:rPr lang="en-US" dirty="0"/>
              <a:t> or UV?</a:t>
            </a:r>
          </a:p>
        </p:txBody>
      </p:sp>
      <p:sp>
        <p:nvSpPr>
          <p:cNvPr id="3" name="Content Placeholder 2"/>
          <p:cNvSpPr>
            <a:spLocks noGrp="1"/>
          </p:cNvSpPr>
          <p:nvPr>
            <p:ph idx="1"/>
          </p:nvPr>
        </p:nvSpPr>
        <p:spPr/>
        <p:txBody>
          <a:bodyPr>
            <a:normAutofit/>
          </a:bodyPr>
          <a:lstStyle/>
          <a:p>
            <a:r>
              <a:rPr lang="en-US" sz="1400" dirty="0" smtClean="0"/>
              <a:t>The Astro2010 white papers addressed many of the issues, but highlights are:</a:t>
            </a:r>
          </a:p>
          <a:p>
            <a:pPr lvl="1"/>
            <a:r>
              <a:rPr lang="en-US" sz="1400" dirty="0"/>
              <a:t>Even with the very best possible outcome, there will only be a small number of targets </a:t>
            </a:r>
            <a:r>
              <a:rPr lang="en-US" sz="1400" dirty="0" smtClean="0"/>
              <a:t>(of order 40</a:t>
            </a:r>
            <a:r>
              <a:rPr lang="en-US" sz="1400" dirty="0"/>
              <a:t>) in the entire sky that will be bright enough for absorption spectroscopy in the X-ray regime</a:t>
            </a:r>
            <a:r>
              <a:rPr lang="en-US" sz="1400" dirty="0" smtClean="0"/>
              <a:t>.</a:t>
            </a:r>
          </a:p>
          <a:p>
            <a:pPr lvl="1"/>
            <a:r>
              <a:rPr lang="en-US" sz="1400" dirty="0"/>
              <a:t>Absorption is much more sensitive than emission, which is critical for fully mapping the baryon cycle.  It's not enough to only study the higher density, high-metallicity regions.  We need to be able to probe ALL phases of the baryon cycle</a:t>
            </a:r>
            <a:r>
              <a:rPr lang="en-US" sz="1400" dirty="0" smtClean="0"/>
              <a:t>.</a:t>
            </a:r>
          </a:p>
          <a:p>
            <a:pPr lvl="1"/>
            <a:r>
              <a:rPr lang="en-US" sz="1400" dirty="0"/>
              <a:t>A spectral resolving power of only a few thousand (the very best that an X-ray spectrometer can </a:t>
            </a:r>
            <a:r>
              <a:rPr lang="en-US" sz="1400" dirty="0" smtClean="0"/>
              <a:t>conceivably </a:t>
            </a:r>
            <a:r>
              <a:rPr lang="en-US" sz="1400" dirty="0"/>
              <a:t>achieve) is </a:t>
            </a:r>
            <a:r>
              <a:rPr lang="en-US" sz="1400" dirty="0" smtClean="0"/>
              <a:t>inadequate. It has been shown that </a:t>
            </a:r>
            <a:r>
              <a:rPr lang="en-US" sz="1400" dirty="0"/>
              <a:t>there is abundant cool gas in galaxy halos, the CGM, and the IGM. To gain insight on this important part of the baryon cycle, high spectral resolution is required. </a:t>
            </a:r>
            <a:endParaRPr lang="en-US" sz="1400" dirty="0" smtClean="0"/>
          </a:p>
          <a:p>
            <a:pPr lvl="1"/>
            <a:r>
              <a:rPr lang="en-US" sz="1400" dirty="0"/>
              <a:t>If we study absorption systems in the redshift range from z = 1 to 3.0, we can detect </a:t>
            </a:r>
            <a:r>
              <a:rPr lang="en-US" sz="1400" dirty="0" smtClean="0"/>
              <a:t>UV absorption </a:t>
            </a:r>
            <a:r>
              <a:rPr lang="en-US" sz="1400" dirty="0"/>
              <a:t>lines from species like Fe XVI, Si XII, and Mg IX (all have strong resonance transitions and all are abundant elements) that can probe gas at T &gt; 10^6 K.  Thus, O VII and O VIII are not the only games in town</a:t>
            </a:r>
            <a:r>
              <a:rPr lang="en-US" sz="1400" dirty="0" smtClean="0"/>
              <a:t>.</a:t>
            </a:r>
          </a:p>
          <a:p>
            <a:r>
              <a:rPr lang="en-US" sz="1400" dirty="0" smtClean="0"/>
              <a:t>The Oppenheimer </a:t>
            </a:r>
            <a:r>
              <a:rPr lang="en-US" sz="1400" dirty="0"/>
              <a:t>paper is only a simulation.  It is well known that simulations have many serious uncertainties due to the fact that the sub-</a:t>
            </a:r>
            <a:r>
              <a:rPr lang="en-US" sz="1400" dirty="0" smtClean="0"/>
              <a:t>grid </a:t>
            </a:r>
            <a:r>
              <a:rPr lang="en-US" sz="1400" dirty="0"/>
              <a:t>prescriptions for handling a wide variety of important physics is </a:t>
            </a:r>
            <a:r>
              <a:rPr lang="en-US" sz="1400" dirty="0" smtClean="0"/>
              <a:t>not adequate.   </a:t>
            </a:r>
            <a:r>
              <a:rPr lang="en-US" sz="1400" dirty="0"/>
              <a:t>Bear in mind that </a:t>
            </a:r>
            <a:r>
              <a:rPr lang="en-US" sz="1400" dirty="0" smtClean="0"/>
              <a:t>the paper does </a:t>
            </a:r>
            <a:r>
              <a:rPr lang="en-US" sz="1400" dirty="0"/>
              <a:t>not get the OBSERVED cool gas right at all.  </a:t>
            </a:r>
            <a:r>
              <a:rPr lang="en-US" sz="1400" dirty="0" smtClean="0"/>
              <a:t>When </a:t>
            </a:r>
            <a:r>
              <a:rPr lang="en-US" sz="1400" dirty="0"/>
              <a:t>asked </a:t>
            </a:r>
            <a:r>
              <a:rPr lang="en-US" sz="1400" dirty="0" smtClean="0"/>
              <a:t>about </a:t>
            </a:r>
            <a:r>
              <a:rPr lang="en-US" sz="1400" dirty="0"/>
              <a:t>this, </a:t>
            </a:r>
            <a:r>
              <a:rPr lang="en-US" sz="1400" dirty="0" smtClean="0"/>
              <a:t>the author had </a:t>
            </a:r>
            <a:r>
              <a:rPr lang="en-US" sz="1400" dirty="0"/>
              <a:t>no satisfying answer.  B</a:t>
            </a:r>
            <a:r>
              <a:rPr lang="en-US" sz="1400" dirty="0" smtClean="0"/>
              <a:t>asing </a:t>
            </a:r>
            <a:r>
              <a:rPr lang="en-US" sz="1400" dirty="0"/>
              <a:t>a choice about a &gt;&gt; $1 billion investment on one simulation paper </a:t>
            </a:r>
            <a:r>
              <a:rPr lang="en-US" sz="1400" dirty="0" smtClean="0"/>
              <a:t>is unwise.</a:t>
            </a:r>
            <a:endParaRPr lang="en-US" sz="1400" dirty="0"/>
          </a:p>
          <a:p>
            <a:endParaRPr lang="en-US" sz="1400" dirty="0"/>
          </a:p>
        </p:txBody>
      </p:sp>
    </p:spTree>
    <p:extLst>
      <p:ext uri="{BB962C8B-B14F-4D97-AF65-F5344CB8AC3E}">
        <p14:creationId xmlns:p14="http://schemas.microsoft.com/office/powerpoint/2010/main" val="14973678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0"/>
            <a:ext cx="9063051" cy="6858000"/>
          </a:xfrm>
          <a:prstGeom prst="rect">
            <a:avLst/>
          </a:prstGeom>
        </p:spPr>
      </p:pic>
    </p:spTree>
    <p:extLst>
      <p:ext uri="{BB962C8B-B14F-4D97-AF65-F5344CB8AC3E}">
        <p14:creationId xmlns:p14="http://schemas.microsoft.com/office/powerpoint/2010/main" val="29419031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4800"/>
            <a:ext cx="9144000" cy="6228666"/>
          </a:xfrm>
          <a:prstGeom prst="rect">
            <a:avLst/>
          </a:prstGeom>
        </p:spPr>
      </p:pic>
    </p:spTree>
    <p:extLst>
      <p:ext uri="{BB962C8B-B14F-4D97-AF65-F5344CB8AC3E}">
        <p14:creationId xmlns:p14="http://schemas.microsoft.com/office/powerpoint/2010/main" val="27552740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25500"/>
            <a:ext cx="9144000" cy="5189838"/>
          </a:xfrm>
          <a:prstGeom prst="rect">
            <a:avLst/>
          </a:prstGeom>
        </p:spPr>
      </p:pic>
    </p:spTree>
    <p:extLst>
      <p:ext uri="{BB962C8B-B14F-4D97-AF65-F5344CB8AC3E}">
        <p14:creationId xmlns:p14="http://schemas.microsoft.com/office/powerpoint/2010/main" val="22733764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 y="0"/>
            <a:ext cx="8839414" cy="6858000"/>
          </a:xfrm>
          <a:prstGeom prst="rect">
            <a:avLst/>
          </a:prstGeom>
        </p:spPr>
      </p:pic>
    </p:spTree>
    <p:extLst>
      <p:ext uri="{BB962C8B-B14F-4D97-AF65-F5344CB8AC3E}">
        <p14:creationId xmlns:p14="http://schemas.microsoft.com/office/powerpoint/2010/main" val="13579455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85800"/>
            <a:ext cx="9144000" cy="5486400"/>
          </a:xfrm>
          <a:prstGeom prst="rect">
            <a:avLst/>
          </a:prstGeom>
        </p:spPr>
      </p:pic>
    </p:spTree>
    <p:extLst>
      <p:ext uri="{BB962C8B-B14F-4D97-AF65-F5344CB8AC3E}">
        <p14:creationId xmlns:p14="http://schemas.microsoft.com/office/powerpoint/2010/main" val="35803254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138</TotalTime>
  <Words>1497</Words>
  <Application>Microsoft Macintosh PowerPoint</Application>
  <PresentationFormat>On-screen Show (4:3)</PresentationFormat>
  <Paragraphs>150</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Black</vt:lpstr>
      <vt:lpstr>General Astrophysics for HabEx</vt:lpstr>
      <vt:lpstr>Tracing the Life Cycle of Baryons</vt:lpstr>
      <vt:lpstr>Observational Methodologies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Tracing the Life Cycle of Baryons</vt:lpstr>
      <vt:lpstr>PowerPoint Presentation</vt:lpstr>
      <vt:lpstr>Understanding the Impact of Massive Stars </vt:lpstr>
      <vt:lpstr>Observational Methodologies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the Impact of Massive Stars </vt:lpstr>
      <vt:lpstr>Overall Capabilities Matrix</vt:lpstr>
      <vt:lpstr>Backup Slides</vt:lpstr>
      <vt:lpstr>Baryonic Life Cycle – Xray or UV?</vt:lpstr>
      <vt:lpstr>Baryonic Life Cycle – Xray or UV?</vt:lpstr>
    </vt:vector>
  </TitlesOfParts>
  <Manager/>
  <Company>Arizona State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Scowen</dc:creator>
  <cp:keywords/>
  <dc:description/>
  <cp:lastModifiedBy>Paul Scowen</cp:lastModifiedBy>
  <cp:revision>43</cp:revision>
  <dcterms:created xsi:type="dcterms:W3CDTF">2016-08-02T20:27:15Z</dcterms:created>
  <dcterms:modified xsi:type="dcterms:W3CDTF">2016-08-04T15:33:41Z</dcterms:modified>
  <cp:category/>
</cp:coreProperties>
</file>