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35"/>
  </p:notesMasterIdLst>
  <p:sldIdLst>
    <p:sldId id="256" r:id="rId4"/>
    <p:sldId id="257" r:id="rId5"/>
    <p:sldId id="271" r:id="rId6"/>
    <p:sldId id="258" r:id="rId7"/>
    <p:sldId id="269" r:id="rId8"/>
    <p:sldId id="276" r:id="rId9"/>
    <p:sldId id="283" r:id="rId10"/>
    <p:sldId id="259" r:id="rId11"/>
    <p:sldId id="280" r:id="rId12"/>
    <p:sldId id="281" r:id="rId13"/>
    <p:sldId id="272" r:id="rId14"/>
    <p:sldId id="282" r:id="rId15"/>
    <p:sldId id="284" r:id="rId16"/>
    <p:sldId id="285" r:id="rId17"/>
    <p:sldId id="286" r:id="rId18"/>
    <p:sldId id="287" r:id="rId19"/>
    <p:sldId id="289" r:id="rId20"/>
    <p:sldId id="288" r:id="rId21"/>
    <p:sldId id="290" r:id="rId22"/>
    <p:sldId id="279" r:id="rId23"/>
    <p:sldId id="261" r:id="rId24"/>
    <p:sldId id="260" r:id="rId25"/>
    <p:sldId id="262" r:id="rId26"/>
    <p:sldId id="263" r:id="rId27"/>
    <p:sldId id="264" r:id="rId28"/>
    <p:sldId id="266" r:id="rId29"/>
    <p:sldId id="267" r:id="rId30"/>
    <p:sldId id="270" r:id="rId31"/>
    <p:sldId id="273" r:id="rId32"/>
    <p:sldId id="274" r:id="rId33"/>
    <p:sldId id="27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171"/>
    <a:srgbClr val="C00000"/>
    <a:srgbClr val="0057CB"/>
    <a:srgbClr val="D03500"/>
    <a:srgbClr val="F9DD00"/>
    <a:srgbClr val="FFFFFF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374"/>
    <p:restoredTop sz="94697"/>
  </p:normalViewPr>
  <p:slideViewPr>
    <p:cSldViewPr snapToGrid="0" snapToObjects="1">
      <p:cViewPr varScale="1">
        <p:scale>
          <a:sx n="71" d="100"/>
          <a:sy n="71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F6F37-7724-2646-83BF-ECDA0C2E4724}" type="datetimeFigureOut">
              <a:rPr lang="en-US" smtClean="0"/>
              <a:t>8/4/16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70704-B9FE-AD4D-8D88-3DD632627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5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ways to </a:t>
            </a:r>
            <a:r>
              <a:rPr lang="en-US" smtClean="0"/>
              <a:t>detect habitability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A6A2-0C26-CC40-933B-83EDC5BAB30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2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D38-4CED-FF45-BDC9-F1905C7A28D9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05DF-29BE-1641-AEDE-CFDA9E52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D38-4CED-FF45-BDC9-F1905C7A28D9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05DF-29BE-1641-AEDE-CFDA9E52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5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D38-4CED-FF45-BDC9-F1905C7A28D9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05DF-29BE-1641-AEDE-CFDA9E52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26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59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97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54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05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22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1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D38-4CED-FF45-BDC9-F1905C7A28D9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05DF-29BE-1641-AEDE-CFDA9E52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81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53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49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4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57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49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87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15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60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77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1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D38-4CED-FF45-BDC9-F1905C7A28D9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05DF-29BE-1641-AEDE-CFDA9E52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9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7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54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D38-4CED-FF45-BDC9-F1905C7A28D9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05DF-29BE-1641-AEDE-CFDA9E52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D38-4CED-FF45-BDC9-F1905C7A28D9}" type="datetimeFigureOut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05DF-29BE-1641-AEDE-CFDA9E52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D38-4CED-FF45-BDC9-F1905C7A28D9}" type="datetimeFigureOut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05DF-29BE-1641-AEDE-CFDA9E52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1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D38-4CED-FF45-BDC9-F1905C7A28D9}" type="datetimeFigureOut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05DF-29BE-1641-AEDE-CFDA9E52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D38-4CED-FF45-BDC9-F1905C7A28D9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05DF-29BE-1641-AEDE-CFDA9E52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0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D38-4CED-FF45-BDC9-F1905C7A28D9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05DF-29BE-1641-AEDE-CFDA9E52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0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4D38-4CED-FF45-BDC9-F1905C7A28D9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905DF-29BE-1641-AEDE-CFDA9E52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3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0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75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Relationship Id="rId3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le_blue_dot2"/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3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2848"/>
            <a:ext cx="7772400" cy="2387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Constraining Habitability of 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Pale Blue Dots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30" y="5026846"/>
            <a:ext cx="4467070" cy="1269023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Tyler D. Robinson</a:t>
            </a:r>
          </a:p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Sagan Fellow – UC Santa Cruz</a:t>
            </a:r>
          </a:p>
          <a:p>
            <a:pPr algn="l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HabEx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F2F – Aug. 5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2016</a:t>
            </a:r>
          </a:p>
          <a:p>
            <a:pPr algn="l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tydrobin@ucsc.edu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3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80" y="326036"/>
            <a:ext cx="9039820" cy="6457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671" y="686378"/>
            <a:ext cx="1886724" cy="1869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2158" y="205365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6470" y="235281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1851" y="216586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6023" y="342505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2882" y="3811247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1361" y="418392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5743" y="35911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0517" y="338518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4102" y="31436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422720" y="2134265"/>
            <a:ext cx="89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b="1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198883" y="2538246"/>
            <a:ext cx="884931" cy="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9023" y="24886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38932" y="3240385"/>
            <a:ext cx="53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0458" y="5354517"/>
            <a:ext cx="53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508650" y="3642072"/>
            <a:ext cx="383901" cy="408085"/>
          </a:xfrm>
          <a:prstGeom prst="ellipse">
            <a:avLst/>
          </a:prstGeom>
          <a:solidFill>
            <a:srgbClr val="C5E0B4">
              <a:alpha val="25098"/>
            </a:srgb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88314" y="4697771"/>
            <a:ext cx="4132734" cy="7078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Requires resolution of about 200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Earth-twin at 5 pc, need &gt;1,000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hr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11" y="411813"/>
            <a:ext cx="5858448" cy="57661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75357" y="6488668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Hansen et al. (2013)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83240" y="5542234"/>
            <a:ext cx="1124262" cy="901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99669" y="5542234"/>
            <a:ext cx="1124262" cy="901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2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" y="248944"/>
            <a:ext cx="9024079" cy="6445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0682" y="1873770"/>
            <a:ext cx="96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9DD00"/>
                </a:solidFill>
              </a:rPr>
              <a:t>Venus</a:t>
            </a:r>
            <a:endParaRPr lang="en-US" sz="2400" b="1">
              <a:solidFill>
                <a:srgbClr val="F9DD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9213" y="4514537"/>
            <a:ext cx="834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D03500"/>
                </a:solidFill>
              </a:rPr>
              <a:t>Mars</a:t>
            </a:r>
            <a:endParaRPr lang="en-US" sz="2400" b="1">
              <a:solidFill>
                <a:srgbClr val="D035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2669" y="3471829"/>
            <a:ext cx="865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57CB"/>
                </a:solidFill>
              </a:rPr>
              <a:t>Earth</a:t>
            </a:r>
            <a:endParaRPr lang="en-US" sz="2400" b="1" dirty="0">
              <a:solidFill>
                <a:srgbClr val="0057C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6698" y="4145205"/>
            <a:ext cx="658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</a:t>
            </a:r>
            <a:r>
              <a:rPr lang="en-US" sz="2400" b="1" baseline="-25000" dirty="0" smtClean="0"/>
              <a:t>2</a:t>
            </a:r>
            <a:endParaRPr lang="en-US" sz="2400" b="1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23082" y="4377128"/>
            <a:ext cx="1379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33928" y="4376037"/>
            <a:ext cx="592771" cy="24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9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768" y="0"/>
            <a:ext cx="7886700" cy="1325563"/>
          </a:xfrm>
        </p:spPr>
        <p:txBody>
          <a:bodyPr/>
          <a:lstStyle/>
          <a:p>
            <a:r>
              <a:rPr lang="en-US" dirty="0" smtClean="0"/>
              <a:t>Two approaches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822" y="1454046"/>
            <a:ext cx="86942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determine all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climate-relevant parameters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allows for forward climate modeling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concentration of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all GHG</a:t>
            </a:r>
            <a:r>
              <a:rPr lang="en-US" sz="2800" dirty="0" smtClean="0"/>
              <a:t>; surface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gravity</a:t>
            </a:r>
            <a:r>
              <a:rPr lang="en-US" sz="2800" dirty="0" smtClean="0"/>
              <a:t>; total atm.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pressure</a:t>
            </a:r>
            <a:r>
              <a:rPr lang="en-US" sz="2800" dirty="0" smtClean="0"/>
              <a:t>; surface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albedo</a:t>
            </a:r>
            <a:r>
              <a:rPr lang="en-US" sz="2800" dirty="0" smtClean="0"/>
              <a:t>; rotation rate</a:t>
            </a:r>
          </a:p>
          <a:p>
            <a:pPr lvl="1"/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detect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evidence of H</a:t>
            </a:r>
            <a:r>
              <a:rPr lang="en-US" sz="28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 condensation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especially at/near surface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clouds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800" dirty="0" smtClean="0"/>
              <a:t>spectral signatures (NIR)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800" dirty="0" smtClean="0"/>
              <a:t>height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water vapor profile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822" y="1454046"/>
            <a:ext cx="8559385" cy="179882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21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6" y="333531"/>
            <a:ext cx="8829955" cy="6307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365" y="731348"/>
            <a:ext cx="1496979" cy="14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72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4" y="1236480"/>
            <a:ext cx="8539390" cy="414498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135318" y="5411449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arXiv:1604.05370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443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0" y="220156"/>
            <a:ext cx="7749914" cy="6414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316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Feng, Robinson, et al. (in prep.)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6384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74" y="185244"/>
            <a:ext cx="7886700" cy="1325563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dirty="0" smtClean="0">
                <a:solidFill>
                  <a:srgbClr val="C00000"/>
                </a:solidFill>
              </a:rPr>
              <a:t>Warm </a:t>
            </a:r>
            <a:r>
              <a:rPr lang="en-US" dirty="0" err="1" smtClean="0">
                <a:solidFill>
                  <a:srgbClr val="C00000"/>
                </a:solidFill>
              </a:rPr>
              <a:t>Neptunes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Earths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728" y="5966086"/>
            <a:ext cx="863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Things that go bump in the night</a:t>
            </a:r>
            <a:r>
              <a:rPr lang="is-IS" sz="3200" dirty="0" smtClean="0"/>
              <a:t>…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791200" y="6276402"/>
            <a:ext cx="2510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57480" y="5635078"/>
            <a:ext cx="103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mtClean="0">
                <a:solidFill>
                  <a:srgbClr val="FF0000"/>
                </a:solidFill>
              </a:rPr>
              <a:t>Tr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9551" y="6312261"/>
            <a:ext cx="103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mtClean="0">
                <a:solidFill>
                  <a:srgbClr val="FF0000"/>
                </a:solidFill>
              </a:rPr>
              <a:t>^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1259174" y="6056026"/>
            <a:ext cx="73601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259174" y="359764"/>
            <a:ext cx="0" cy="56962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83044" y="6160957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log(</a:t>
            </a:r>
            <a:r>
              <a:rPr lang="en-US" sz="2400" b="1" dirty="0" err="1" smtClean="0"/>
              <a:t>λ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8297" y="2977062"/>
            <a:ext cx="788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F</a:t>
            </a:r>
            <a:r>
              <a:rPr lang="en-US" sz="2400" b="1" baseline="-25000" dirty="0" err="1" smtClean="0"/>
              <a:t>p</a:t>
            </a:r>
            <a:r>
              <a:rPr lang="en-US" sz="2400" b="1" dirty="0" smtClean="0"/>
              <a:t>/F</a:t>
            </a:r>
            <a:r>
              <a:rPr lang="en-US" sz="2400" b="1" baseline="-25000" dirty="0" smtClean="0"/>
              <a:t>s</a:t>
            </a:r>
            <a:endParaRPr lang="en-US" sz="2400" b="1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60542" y="2392444"/>
            <a:ext cx="0" cy="5852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5669754" y="6114171"/>
            <a:ext cx="0" cy="5852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963711" y="822721"/>
            <a:ext cx="6145968" cy="3415246"/>
          </a:xfrm>
          <a:custGeom>
            <a:avLst/>
            <a:gdLst>
              <a:gd name="connsiteX0" fmla="*/ 0 w 6145968"/>
              <a:gd name="connsiteY0" fmla="*/ 1170971 h 3415246"/>
              <a:gd name="connsiteX1" fmla="*/ 1004341 w 6145968"/>
              <a:gd name="connsiteY1" fmla="*/ 61699 h 3415246"/>
              <a:gd name="connsiteX2" fmla="*/ 2263515 w 6145968"/>
              <a:gd name="connsiteY2" fmla="*/ 211600 h 3415246"/>
              <a:gd name="connsiteX3" fmla="*/ 2623279 w 6145968"/>
              <a:gd name="connsiteY3" fmla="*/ 796217 h 3415246"/>
              <a:gd name="connsiteX4" fmla="*/ 2848132 w 6145968"/>
              <a:gd name="connsiteY4" fmla="*/ 316531 h 3415246"/>
              <a:gd name="connsiteX5" fmla="*/ 3417758 w 6145968"/>
              <a:gd name="connsiteY5" fmla="*/ 1890499 h 3415246"/>
              <a:gd name="connsiteX6" fmla="*/ 3732551 w 6145968"/>
              <a:gd name="connsiteY6" fmla="*/ 661305 h 3415246"/>
              <a:gd name="connsiteX7" fmla="*/ 4512040 w 6145968"/>
              <a:gd name="connsiteY7" fmla="*/ 3374525 h 3415246"/>
              <a:gd name="connsiteX8" fmla="*/ 4946755 w 6145968"/>
              <a:gd name="connsiteY8" fmla="*/ 2340204 h 3415246"/>
              <a:gd name="connsiteX9" fmla="*/ 6145968 w 6145968"/>
              <a:gd name="connsiteY9" fmla="*/ 2999771 h 341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5968" h="3415246">
                <a:moveTo>
                  <a:pt x="0" y="1170971"/>
                </a:moveTo>
                <a:cubicBezTo>
                  <a:pt x="313544" y="696282"/>
                  <a:pt x="627089" y="221594"/>
                  <a:pt x="1004341" y="61699"/>
                </a:cubicBezTo>
                <a:cubicBezTo>
                  <a:pt x="1381594" y="-98196"/>
                  <a:pt x="1993692" y="89180"/>
                  <a:pt x="2263515" y="211600"/>
                </a:cubicBezTo>
                <a:cubicBezTo>
                  <a:pt x="2533338" y="334020"/>
                  <a:pt x="2525843" y="778729"/>
                  <a:pt x="2623279" y="796217"/>
                </a:cubicBezTo>
                <a:cubicBezTo>
                  <a:pt x="2720715" y="813705"/>
                  <a:pt x="2715719" y="134151"/>
                  <a:pt x="2848132" y="316531"/>
                </a:cubicBezTo>
                <a:cubicBezTo>
                  <a:pt x="2980545" y="498911"/>
                  <a:pt x="3270355" y="1833037"/>
                  <a:pt x="3417758" y="1890499"/>
                </a:cubicBezTo>
                <a:cubicBezTo>
                  <a:pt x="3565161" y="1947961"/>
                  <a:pt x="3550171" y="413967"/>
                  <a:pt x="3732551" y="661305"/>
                </a:cubicBezTo>
                <a:cubicBezTo>
                  <a:pt x="3914931" y="908643"/>
                  <a:pt x="4309673" y="3094709"/>
                  <a:pt x="4512040" y="3374525"/>
                </a:cubicBezTo>
                <a:cubicBezTo>
                  <a:pt x="4714407" y="3654341"/>
                  <a:pt x="4674434" y="2402663"/>
                  <a:pt x="4946755" y="2340204"/>
                </a:cubicBezTo>
                <a:cubicBezTo>
                  <a:pt x="5219076" y="2277745"/>
                  <a:pt x="6145968" y="2999771"/>
                  <a:pt x="6145968" y="2999771"/>
                </a:cubicBez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023672" y="950715"/>
            <a:ext cx="6041036" cy="3650545"/>
          </a:xfrm>
          <a:custGeom>
            <a:avLst/>
            <a:gdLst>
              <a:gd name="connsiteX0" fmla="*/ 0 w 6041036"/>
              <a:gd name="connsiteY0" fmla="*/ 1237849 h 3650545"/>
              <a:gd name="connsiteX1" fmla="*/ 1049311 w 6041036"/>
              <a:gd name="connsiteY1" fmla="*/ 68616 h 3650545"/>
              <a:gd name="connsiteX2" fmla="*/ 2233534 w 6041036"/>
              <a:gd name="connsiteY2" fmla="*/ 218518 h 3650545"/>
              <a:gd name="connsiteX3" fmla="*/ 2548328 w 6041036"/>
              <a:gd name="connsiteY3" fmla="*/ 893075 h 3650545"/>
              <a:gd name="connsiteX4" fmla="*/ 2758190 w 6041036"/>
              <a:gd name="connsiteY4" fmla="*/ 383410 h 3650545"/>
              <a:gd name="connsiteX5" fmla="*/ 3342806 w 6041036"/>
              <a:gd name="connsiteY5" fmla="*/ 2002347 h 3650545"/>
              <a:gd name="connsiteX6" fmla="*/ 3657600 w 6041036"/>
              <a:gd name="connsiteY6" fmla="*/ 1027987 h 3650545"/>
              <a:gd name="connsiteX7" fmla="*/ 4062334 w 6041036"/>
              <a:gd name="connsiteY7" fmla="*/ 3561324 h 3650545"/>
              <a:gd name="connsiteX8" fmla="*/ 4212236 w 6041036"/>
              <a:gd name="connsiteY8" fmla="*/ 3126610 h 3650545"/>
              <a:gd name="connsiteX9" fmla="*/ 4512039 w 6041036"/>
              <a:gd name="connsiteY9" fmla="*/ 3606295 h 3650545"/>
              <a:gd name="connsiteX10" fmla="*/ 4931764 w 6041036"/>
              <a:gd name="connsiteY10" fmla="*/ 2407082 h 3650545"/>
              <a:gd name="connsiteX11" fmla="*/ 6041036 w 6041036"/>
              <a:gd name="connsiteY11" fmla="*/ 3021678 h 3650545"/>
              <a:gd name="connsiteX0" fmla="*/ 0 w 6041036"/>
              <a:gd name="connsiteY0" fmla="*/ 1237849 h 3650545"/>
              <a:gd name="connsiteX1" fmla="*/ 1049311 w 6041036"/>
              <a:gd name="connsiteY1" fmla="*/ 68616 h 3650545"/>
              <a:gd name="connsiteX2" fmla="*/ 2233534 w 6041036"/>
              <a:gd name="connsiteY2" fmla="*/ 218518 h 3650545"/>
              <a:gd name="connsiteX3" fmla="*/ 2548328 w 6041036"/>
              <a:gd name="connsiteY3" fmla="*/ 893075 h 3650545"/>
              <a:gd name="connsiteX4" fmla="*/ 2758190 w 6041036"/>
              <a:gd name="connsiteY4" fmla="*/ 383410 h 3650545"/>
              <a:gd name="connsiteX5" fmla="*/ 2923082 w 6041036"/>
              <a:gd name="connsiteY5" fmla="*/ 1162898 h 3650545"/>
              <a:gd name="connsiteX6" fmla="*/ 3342806 w 6041036"/>
              <a:gd name="connsiteY6" fmla="*/ 2002347 h 3650545"/>
              <a:gd name="connsiteX7" fmla="*/ 3657600 w 6041036"/>
              <a:gd name="connsiteY7" fmla="*/ 1027987 h 3650545"/>
              <a:gd name="connsiteX8" fmla="*/ 4062334 w 6041036"/>
              <a:gd name="connsiteY8" fmla="*/ 3561324 h 3650545"/>
              <a:gd name="connsiteX9" fmla="*/ 4212236 w 6041036"/>
              <a:gd name="connsiteY9" fmla="*/ 3126610 h 3650545"/>
              <a:gd name="connsiteX10" fmla="*/ 4512039 w 6041036"/>
              <a:gd name="connsiteY10" fmla="*/ 3606295 h 3650545"/>
              <a:gd name="connsiteX11" fmla="*/ 4931764 w 6041036"/>
              <a:gd name="connsiteY11" fmla="*/ 2407082 h 3650545"/>
              <a:gd name="connsiteX12" fmla="*/ 6041036 w 6041036"/>
              <a:gd name="connsiteY12" fmla="*/ 3021678 h 3650545"/>
              <a:gd name="connsiteX0" fmla="*/ 0 w 6041036"/>
              <a:gd name="connsiteY0" fmla="*/ 1237849 h 3650545"/>
              <a:gd name="connsiteX1" fmla="*/ 1049311 w 6041036"/>
              <a:gd name="connsiteY1" fmla="*/ 68616 h 3650545"/>
              <a:gd name="connsiteX2" fmla="*/ 2233534 w 6041036"/>
              <a:gd name="connsiteY2" fmla="*/ 218518 h 3650545"/>
              <a:gd name="connsiteX3" fmla="*/ 2548328 w 6041036"/>
              <a:gd name="connsiteY3" fmla="*/ 893075 h 3650545"/>
              <a:gd name="connsiteX4" fmla="*/ 2758190 w 6041036"/>
              <a:gd name="connsiteY4" fmla="*/ 383410 h 3650545"/>
              <a:gd name="connsiteX5" fmla="*/ 2923082 w 6041036"/>
              <a:gd name="connsiteY5" fmla="*/ 1162898 h 3650545"/>
              <a:gd name="connsiteX6" fmla="*/ 3087974 w 6041036"/>
              <a:gd name="connsiteY6" fmla="*/ 1432721 h 3650545"/>
              <a:gd name="connsiteX7" fmla="*/ 3342806 w 6041036"/>
              <a:gd name="connsiteY7" fmla="*/ 2002347 h 3650545"/>
              <a:gd name="connsiteX8" fmla="*/ 3657600 w 6041036"/>
              <a:gd name="connsiteY8" fmla="*/ 1027987 h 3650545"/>
              <a:gd name="connsiteX9" fmla="*/ 4062334 w 6041036"/>
              <a:gd name="connsiteY9" fmla="*/ 3561324 h 3650545"/>
              <a:gd name="connsiteX10" fmla="*/ 4212236 w 6041036"/>
              <a:gd name="connsiteY10" fmla="*/ 3126610 h 3650545"/>
              <a:gd name="connsiteX11" fmla="*/ 4512039 w 6041036"/>
              <a:gd name="connsiteY11" fmla="*/ 3606295 h 3650545"/>
              <a:gd name="connsiteX12" fmla="*/ 4931764 w 6041036"/>
              <a:gd name="connsiteY12" fmla="*/ 2407082 h 3650545"/>
              <a:gd name="connsiteX13" fmla="*/ 6041036 w 6041036"/>
              <a:gd name="connsiteY13" fmla="*/ 3021678 h 365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41036" h="3650545">
                <a:moveTo>
                  <a:pt x="0" y="1237849"/>
                </a:moveTo>
                <a:cubicBezTo>
                  <a:pt x="338527" y="738176"/>
                  <a:pt x="677055" y="238504"/>
                  <a:pt x="1049311" y="68616"/>
                </a:cubicBezTo>
                <a:cubicBezTo>
                  <a:pt x="1421567" y="-101272"/>
                  <a:pt x="1983698" y="81108"/>
                  <a:pt x="2233534" y="218518"/>
                </a:cubicBezTo>
                <a:cubicBezTo>
                  <a:pt x="2483370" y="355928"/>
                  <a:pt x="2460885" y="865593"/>
                  <a:pt x="2548328" y="893075"/>
                </a:cubicBezTo>
                <a:cubicBezTo>
                  <a:pt x="2635771" y="920557"/>
                  <a:pt x="2695731" y="338440"/>
                  <a:pt x="2758190" y="383410"/>
                </a:cubicBezTo>
                <a:cubicBezTo>
                  <a:pt x="2820649" y="428380"/>
                  <a:pt x="2880610" y="975521"/>
                  <a:pt x="2923082" y="1162898"/>
                </a:cubicBezTo>
                <a:cubicBezTo>
                  <a:pt x="2965554" y="1350275"/>
                  <a:pt x="3018020" y="1292813"/>
                  <a:pt x="3087974" y="1432721"/>
                </a:cubicBezTo>
                <a:cubicBezTo>
                  <a:pt x="3157928" y="1572629"/>
                  <a:pt x="3247868" y="2069803"/>
                  <a:pt x="3342806" y="2002347"/>
                </a:cubicBezTo>
                <a:cubicBezTo>
                  <a:pt x="3437744" y="1934891"/>
                  <a:pt x="3537679" y="768158"/>
                  <a:pt x="3657600" y="1027987"/>
                </a:cubicBezTo>
                <a:cubicBezTo>
                  <a:pt x="3777521" y="1287816"/>
                  <a:pt x="3969895" y="3211554"/>
                  <a:pt x="4062334" y="3561324"/>
                </a:cubicBezTo>
                <a:cubicBezTo>
                  <a:pt x="4154773" y="3911094"/>
                  <a:pt x="4137285" y="3119115"/>
                  <a:pt x="4212236" y="3126610"/>
                </a:cubicBezTo>
                <a:cubicBezTo>
                  <a:pt x="4287187" y="3134105"/>
                  <a:pt x="4392118" y="3726216"/>
                  <a:pt x="4512039" y="3606295"/>
                </a:cubicBezTo>
                <a:cubicBezTo>
                  <a:pt x="4631960" y="3486374"/>
                  <a:pt x="4676931" y="2504518"/>
                  <a:pt x="4931764" y="2407082"/>
                </a:cubicBezTo>
                <a:cubicBezTo>
                  <a:pt x="5186597" y="2309646"/>
                  <a:pt x="6041036" y="3021678"/>
                  <a:pt x="6041036" y="3021678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083633" y="1968914"/>
            <a:ext cx="5921115" cy="3091174"/>
          </a:xfrm>
          <a:custGeom>
            <a:avLst/>
            <a:gdLst>
              <a:gd name="connsiteX0" fmla="*/ 0 w 5921115"/>
              <a:gd name="connsiteY0" fmla="*/ 636148 h 3027987"/>
              <a:gd name="connsiteX1" fmla="*/ 599606 w 5921115"/>
              <a:gd name="connsiteY1" fmla="*/ 66522 h 3027987"/>
              <a:gd name="connsiteX2" fmla="*/ 2473377 w 5921115"/>
              <a:gd name="connsiteY2" fmla="*/ 36542 h 3027987"/>
              <a:gd name="connsiteX3" fmla="*/ 2698229 w 5921115"/>
              <a:gd name="connsiteY3" fmla="*/ 291374 h 3027987"/>
              <a:gd name="connsiteX4" fmla="*/ 2893101 w 5921115"/>
              <a:gd name="connsiteY4" fmla="*/ 1010902 h 3027987"/>
              <a:gd name="connsiteX5" fmla="*/ 3207895 w 5921115"/>
              <a:gd name="connsiteY5" fmla="*/ 171453 h 3027987"/>
              <a:gd name="connsiteX6" fmla="*/ 3987383 w 5921115"/>
              <a:gd name="connsiteY6" fmla="*/ 3004594 h 3027987"/>
              <a:gd name="connsiteX7" fmla="*/ 4362137 w 5921115"/>
              <a:gd name="connsiteY7" fmla="*/ 1520568 h 3027987"/>
              <a:gd name="connsiteX8" fmla="*/ 4422098 w 5921115"/>
              <a:gd name="connsiteY8" fmla="*/ 1535558 h 3027987"/>
              <a:gd name="connsiteX9" fmla="*/ 4706911 w 5921115"/>
              <a:gd name="connsiteY9" fmla="*/ 171453 h 3027987"/>
              <a:gd name="connsiteX10" fmla="*/ 5006715 w 5921115"/>
              <a:gd name="connsiteY10" fmla="*/ 111492 h 3027987"/>
              <a:gd name="connsiteX11" fmla="*/ 5921115 w 5921115"/>
              <a:gd name="connsiteY11" fmla="*/ 756069 h 3027987"/>
              <a:gd name="connsiteX0" fmla="*/ 0 w 5921115"/>
              <a:gd name="connsiteY0" fmla="*/ 679354 h 3071193"/>
              <a:gd name="connsiteX1" fmla="*/ 599606 w 5921115"/>
              <a:gd name="connsiteY1" fmla="*/ 109728 h 3071193"/>
              <a:gd name="connsiteX2" fmla="*/ 2473377 w 5921115"/>
              <a:gd name="connsiteY2" fmla="*/ 79748 h 3071193"/>
              <a:gd name="connsiteX3" fmla="*/ 2698229 w 5921115"/>
              <a:gd name="connsiteY3" fmla="*/ 334580 h 3071193"/>
              <a:gd name="connsiteX4" fmla="*/ 2893101 w 5921115"/>
              <a:gd name="connsiteY4" fmla="*/ 1054108 h 3071193"/>
              <a:gd name="connsiteX5" fmla="*/ 3207895 w 5921115"/>
              <a:gd name="connsiteY5" fmla="*/ 214659 h 3071193"/>
              <a:gd name="connsiteX6" fmla="*/ 3987383 w 5921115"/>
              <a:gd name="connsiteY6" fmla="*/ 3047800 h 3071193"/>
              <a:gd name="connsiteX7" fmla="*/ 4362137 w 5921115"/>
              <a:gd name="connsiteY7" fmla="*/ 1563774 h 3071193"/>
              <a:gd name="connsiteX8" fmla="*/ 4422098 w 5921115"/>
              <a:gd name="connsiteY8" fmla="*/ 1578764 h 3071193"/>
              <a:gd name="connsiteX9" fmla="*/ 4706911 w 5921115"/>
              <a:gd name="connsiteY9" fmla="*/ 214659 h 3071193"/>
              <a:gd name="connsiteX10" fmla="*/ 5006715 w 5921115"/>
              <a:gd name="connsiteY10" fmla="*/ 154698 h 3071193"/>
              <a:gd name="connsiteX11" fmla="*/ 5921115 w 5921115"/>
              <a:gd name="connsiteY11" fmla="*/ 799275 h 3071193"/>
              <a:gd name="connsiteX0" fmla="*/ 0 w 5921115"/>
              <a:gd name="connsiteY0" fmla="*/ 641863 h 3033702"/>
              <a:gd name="connsiteX1" fmla="*/ 599606 w 5921115"/>
              <a:gd name="connsiteY1" fmla="*/ 72237 h 3033702"/>
              <a:gd name="connsiteX2" fmla="*/ 2473377 w 5921115"/>
              <a:gd name="connsiteY2" fmla="*/ 42257 h 3033702"/>
              <a:gd name="connsiteX3" fmla="*/ 2758189 w 5921115"/>
              <a:gd name="connsiteY3" fmla="*/ 387030 h 3033702"/>
              <a:gd name="connsiteX4" fmla="*/ 2893101 w 5921115"/>
              <a:gd name="connsiteY4" fmla="*/ 1016617 h 3033702"/>
              <a:gd name="connsiteX5" fmla="*/ 3207895 w 5921115"/>
              <a:gd name="connsiteY5" fmla="*/ 177168 h 3033702"/>
              <a:gd name="connsiteX6" fmla="*/ 3987383 w 5921115"/>
              <a:gd name="connsiteY6" fmla="*/ 3010309 h 3033702"/>
              <a:gd name="connsiteX7" fmla="*/ 4362137 w 5921115"/>
              <a:gd name="connsiteY7" fmla="*/ 1526283 h 3033702"/>
              <a:gd name="connsiteX8" fmla="*/ 4422098 w 5921115"/>
              <a:gd name="connsiteY8" fmla="*/ 1541273 h 3033702"/>
              <a:gd name="connsiteX9" fmla="*/ 4706911 w 5921115"/>
              <a:gd name="connsiteY9" fmla="*/ 177168 h 3033702"/>
              <a:gd name="connsiteX10" fmla="*/ 5006715 w 5921115"/>
              <a:gd name="connsiteY10" fmla="*/ 117207 h 3033702"/>
              <a:gd name="connsiteX11" fmla="*/ 5921115 w 5921115"/>
              <a:gd name="connsiteY11" fmla="*/ 761784 h 3033702"/>
              <a:gd name="connsiteX0" fmla="*/ 0 w 5921115"/>
              <a:gd name="connsiteY0" fmla="*/ 641863 h 3033702"/>
              <a:gd name="connsiteX1" fmla="*/ 599606 w 5921115"/>
              <a:gd name="connsiteY1" fmla="*/ 72237 h 3033702"/>
              <a:gd name="connsiteX2" fmla="*/ 2473377 w 5921115"/>
              <a:gd name="connsiteY2" fmla="*/ 42257 h 3033702"/>
              <a:gd name="connsiteX3" fmla="*/ 2758189 w 5921115"/>
              <a:gd name="connsiteY3" fmla="*/ 387030 h 3033702"/>
              <a:gd name="connsiteX4" fmla="*/ 2893101 w 5921115"/>
              <a:gd name="connsiteY4" fmla="*/ 1016617 h 3033702"/>
              <a:gd name="connsiteX5" fmla="*/ 3207895 w 5921115"/>
              <a:gd name="connsiteY5" fmla="*/ 177168 h 3033702"/>
              <a:gd name="connsiteX6" fmla="*/ 3987383 w 5921115"/>
              <a:gd name="connsiteY6" fmla="*/ 3010309 h 3033702"/>
              <a:gd name="connsiteX7" fmla="*/ 4362137 w 5921115"/>
              <a:gd name="connsiteY7" fmla="*/ 1526283 h 3033702"/>
              <a:gd name="connsiteX8" fmla="*/ 4422098 w 5921115"/>
              <a:gd name="connsiteY8" fmla="*/ 1541273 h 3033702"/>
              <a:gd name="connsiteX9" fmla="*/ 4706911 w 5921115"/>
              <a:gd name="connsiteY9" fmla="*/ 177168 h 3033702"/>
              <a:gd name="connsiteX10" fmla="*/ 5006715 w 5921115"/>
              <a:gd name="connsiteY10" fmla="*/ 117207 h 3033702"/>
              <a:gd name="connsiteX11" fmla="*/ 5921115 w 5921115"/>
              <a:gd name="connsiteY11" fmla="*/ 761784 h 3033702"/>
              <a:gd name="connsiteX0" fmla="*/ 0 w 5921115"/>
              <a:gd name="connsiteY0" fmla="*/ 641863 h 3033702"/>
              <a:gd name="connsiteX1" fmla="*/ 599606 w 5921115"/>
              <a:gd name="connsiteY1" fmla="*/ 72237 h 3033702"/>
              <a:gd name="connsiteX2" fmla="*/ 2473377 w 5921115"/>
              <a:gd name="connsiteY2" fmla="*/ 42257 h 3033702"/>
              <a:gd name="connsiteX3" fmla="*/ 2758189 w 5921115"/>
              <a:gd name="connsiteY3" fmla="*/ 387030 h 3033702"/>
              <a:gd name="connsiteX4" fmla="*/ 2893101 w 5921115"/>
              <a:gd name="connsiteY4" fmla="*/ 1016617 h 3033702"/>
              <a:gd name="connsiteX5" fmla="*/ 3207895 w 5921115"/>
              <a:gd name="connsiteY5" fmla="*/ 177168 h 3033702"/>
              <a:gd name="connsiteX6" fmla="*/ 3987383 w 5921115"/>
              <a:gd name="connsiteY6" fmla="*/ 3010309 h 3033702"/>
              <a:gd name="connsiteX7" fmla="*/ 4362137 w 5921115"/>
              <a:gd name="connsiteY7" fmla="*/ 1526283 h 3033702"/>
              <a:gd name="connsiteX8" fmla="*/ 4467069 w 5921115"/>
              <a:gd name="connsiteY8" fmla="*/ 1541273 h 3033702"/>
              <a:gd name="connsiteX9" fmla="*/ 4706911 w 5921115"/>
              <a:gd name="connsiteY9" fmla="*/ 177168 h 3033702"/>
              <a:gd name="connsiteX10" fmla="*/ 5006715 w 5921115"/>
              <a:gd name="connsiteY10" fmla="*/ 117207 h 3033702"/>
              <a:gd name="connsiteX11" fmla="*/ 5921115 w 5921115"/>
              <a:gd name="connsiteY11" fmla="*/ 761784 h 3033702"/>
              <a:gd name="connsiteX0" fmla="*/ 0 w 5921115"/>
              <a:gd name="connsiteY0" fmla="*/ 659667 h 3051506"/>
              <a:gd name="connsiteX1" fmla="*/ 869428 w 5921115"/>
              <a:gd name="connsiteY1" fmla="*/ 60061 h 3051506"/>
              <a:gd name="connsiteX2" fmla="*/ 2473377 w 5921115"/>
              <a:gd name="connsiteY2" fmla="*/ 60061 h 3051506"/>
              <a:gd name="connsiteX3" fmla="*/ 2758189 w 5921115"/>
              <a:gd name="connsiteY3" fmla="*/ 404834 h 3051506"/>
              <a:gd name="connsiteX4" fmla="*/ 2893101 w 5921115"/>
              <a:gd name="connsiteY4" fmla="*/ 1034421 h 3051506"/>
              <a:gd name="connsiteX5" fmla="*/ 3207895 w 5921115"/>
              <a:gd name="connsiteY5" fmla="*/ 194972 h 3051506"/>
              <a:gd name="connsiteX6" fmla="*/ 3987383 w 5921115"/>
              <a:gd name="connsiteY6" fmla="*/ 3028113 h 3051506"/>
              <a:gd name="connsiteX7" fmla="*/ 4362137 w 5921115"/>
              <a:gd name="connsiteY7" fmla="*/ 1544087 h 3051506"/>
              <a:gd name="connsiteX8" fmla="*/ 4467069 w 5921115"/>
              <a:gd name="connsiteY8" fmla="*/ 1559077 h 3051506"/>
              <a:gd name="connsiteX9" fmla="*/ 4706911 w 5921115"/>
              <a:gd name="connsiteY9" fmla="*/ 194972 h 3051506"/>
              <a:gd name="connsiteX10" fmla="*/ 5006715 w 5921115"/>
              <a:gd name="connsiteY10" fmla="*/ 135011 h 3051506"/>
              <a:gd name="connsiteX11" fmla="*/ 5921115 w 5921115"/>
              <a:gd name="connsiteY11" fmla="*/ 779588 h 3051506"/>
              <a:gd name="connsiteX0" fmla="*/ 0 w 5921115"/>
              <a:gd name="connsiteY0" fmla="*/ 653571 h 3045410"/>
              <a:gd name="connsiteX1" fmla="*/ 869428 w 5921115"/>
              <a:gd name="connsiteY1" fmla="*/ 53965 h 3045410"/>
              <a:gd name="connsiteX2" fmla="*/ 2473377 w 5921115"/>
              <a:gd name="connsiteY2" fmla="*/ 53965 h 3045410"/>
              <a:gd name="connsiteX3" fmla="*/ 2758189 w 5921115"/>
              <a:gd name="connsiteY3" fmla="*/ 278817 h 3045410"/>
              <a:gd name="connsiteX4" fmla="*/ 2893101 w 5921115"/>
              <a:gd name="connsiteY4" fmla="*/ 1028325 h 3045410"/>
              <a:gd name="connsiteX5" fmla="*/ 3207895 w 5921115"/>
              <a:gd name="connsiteY5" fmla="*/ 188876 h 3045410"/>
              <a:gd name="connsiteX6" fmla="*/ 3987383 w 5921115"/>
              <a:gd name="connsiteY6" fmla="*/ 3022017 h 3045410"/>
              <a:gd name="connsiteX7" fmla="*/ 4362137 w 5921115"/>
              <a:gd name="connsiteY7" fmla="*/ 1537991 h 3045410"/>
              <a:gd name="connsiteX8" fmla="*/ 4467069 w 5921115"/>
              <a:gd name="connsiteY8" fmla="*/ 1552981 h 3045410"/>
              <a:gd name="connsiteX9" fmla="*/ 4706911 w 5921115"/>
              <a:gd name="connsiteY9" fmla="*/ 188876 h 3045410"/>
              <a:gd name="connsiteX10" fmla="*/ 5006715 w 5921115"/>
              <a:gd name="connsiteY10" fmla="*/ 128915 h 3045410"/>
              <a:gd name="connsiteX11" fmla="*/ 5921115 w 5921115"/>
              <a:gd name="connsiteY11" fmla="*/ 773492 h 3045410"/>
              <a:gd name="connsiteX0" fmla="*/ 0 w 5921115"/>
              <a:gd name="connsiteY0" fmla="*/ 653571 h 3045410"/>
              <a:gd name="connsiteX1" fmla="*/ 869428 w 5921115"/>
              <a:gd name="connsiteY1" fmla="*/ 53965 h 3045410"/>
              <a:gd name="connsiteX2" fmla="*/ 2473377 w 5921115"/>
              <a:gd name="connsiteY2" fmla="*/ 53965 h 3045410"/>
              <a:gd name="connsiteX3" fmla="*/ 2758189 w 5921115"/>
              <a:gd name="connsiteY3" fmla="*/ 278817 h 3045410"/>
              <a:gd name="connsiteX4" fmla="*/ 2893101 w 5921115"/>
              <a:gd name="connsiteY4" fmla="*/ 1028325 h 3045410"/>
              <a:gd name="connsiteX5" fmla="*/ 3207895 w 5921115"/>
              <a:gd name="connsiteY5" fmla="*/ 188876 h 3045410"/>
              <a:gd name="connsiteX6" fmla="*/ 3987383 w 5921115"/>
              <a:gd name="connsiteY6" fmla="*/ 3022017 h 3045410"/>
              <a:gd name="connsiteX7" fmla="*/ 4362137 w 5921115"/>
              <a:gd name="connsiteY7" fmla="*/ 1537991 h 3045410"/>
              <a:gd name="connsiteX8" fmla="*/ 4467069 w 5921115"/>
              <a:gd name="connsiteY8" fmla="*/ 1552981 h 3045410"/>
              <a:gd name="connsiteX9" fmla="*/ 4706911 w 5921115"/>
              <a:gd name="connsiteY9" fmla="*/ 188876 h 3045410"/>
              <a:gd name="connsiteX10" fmla="*/ 5006715 w 5921115"/>
              <a:gd name="connsiteY10" fmla="*/ 128915 h 3045410"/>
              <a:gd name="connsiteX11" fmla="*/ 5921115 w 5921115"/>
              <a:gd name="connsiteY11" fmla="*/ 773492 h 3045410"/>
              <a:gd name="connsiteX0" fmla="*/ 0 w 5921115"/>
              <a:gd name="connsiteY0" fmla="*/ 673622 h 3065461"/>
              <a:gd name="connsiteX1" fmla="*/ 869428 w 5921115"/>
              <a:gd name="connsiteY1" fmla="*/ 74016 h 3065461"/>
              <a:gd name="connsiteX2" fmla="*/ 2473377 w 5921115"/>
              <a:gd name="connsiteY2" fmla="*/ 74016 h 3065461"/>
              <a:gd name="connsiteX3" fmla="*/ 2758189 w 5921115"/>
              <a:gd name="connsiteY3" fmla="*/ 298868 h 3065461"/>
              <a:gd name="connsiteX4" fmla="*/ 2893101 w 5921115"/>
              <a:gd name="connsiteY4" fmla="*/ 1048376 h 3065461"/>
              <a:gd name="connsiteX5" fmla="*/ 3207895 w 5921115"/>
              <a:gd name="connsiteY5" fmla="*/ 208927 h 3065461"/>
              <a:gd name="connsiteX6" fmla="*/ 3987383 w 5921115"/>
              <a:gd name="connsiteY6" fmla="*/ 3042068 h 3065461"/>
              <a:gd name="connsiteX7" fmla="*/ 4362137 w 5921115"/>
              <a:gd name="connsiteY7" fmla="*/ 1558042 h 3065461"/>
              <a:gd name="connsiteX8" fmla="*/ 4467069 w 5921115"/>
              <a:gd name="connsiteY8" fmla="*/ 1573032 h 3065461"/>
              <a:gd name="connsiteX9" fmla="*/ 4706911 w 5921115"/>
              <a:gd name="connsiteY9" fmla="*/ 208927 h 3065461"/>
              <a:gd name="connsiteX10" fmla="*/ 5006715 w 5921115"/>
              <a:gd name="connsiteY10" fmla="*/ 148966 h 3065461"/>
              <a:gd name="connsiteX11" fmla="*/ 5921115 w 5921115"/>
              <a:gd name="connsiteY11" fmla="*/ 793543 h 3065461"/>
              <a:gd name="connsiteX0" fmla="*/ 0 w 5921115"/>
              <a:gd name="connsiteY0" fmla="*/ 699335 h 3091174"/>
              <a:gd name="connsiteX1" fmla="*/ 869428 w 5921115"/>
              <a:gd name="connsiteY1" fmla="*/ 99729 h 3091174"/>
              <a:gd name="connsiteX2" fmla="*/ 2473377 w 5921115"/>
              <a:gd name="connsiteY2" fmla="*/ 99729 h 3091174"/>
              <a:gd name="connsiteX3" fmla="*/ 2893101 w 5921115"/>
              <a:gd name="connsiteY3" fmla="*/ 1074089 h 3091174"/>
              <a:gd name="connsiteX4" fmla="*/ 3207895 w 5921115"/>
              <a:gd name="connsiteY4" fmla="*/ 234640 h 3091174"/>
              <a:gd name="connsiteX5" fmla="*/ 3987383 w 5921115"/>
              <a:gd name="connsiteY5" fmla="*/ 3067781 h 3091174"/>
              <a:gd name="connsiteX6" fmla="*/ 4362137 w 5921115"/>
              <a:gd name="connsiteY6" fmla="*/ 1583755 h 3091174"/>
              <a:gd name="connsiteX7" fmla="*/ 4467069 w 5921115"/>
              <a:gd name="connsiteY7" fmla="*/ 1598745 h 3091174"/>
              <a:gd name="connsiteX8" fmla="*/ 4706911 w 5921115"/>
              <a:gd name="connsiteY8" fmla="*/ 234640 h 3091174"/>
              <a:gd name="connsiteX9" fmla="*/ 5006715 w 5921115"/>
              <a:gd name="connsiteY9" fmla="*/ 174679 h 3091174"/>
              <a:gd name="connsiteX10" fmla="*/ 5921115 w 5921115"/>
              <a:gd name="connsiteY10" fmla="*/ 819256 h 309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1115" h="3091174">
                <a:moveTo>
                  <a:pt x="0" y="699335"/>
                </a:moveTo>
                <a:cubicBezTo>
                  <a:pt x="93688" y="464489"/>
                  <a:pt x="457198" y="199663"/>
                  <a:pt x="869428" y="99729"/>
                </a:cubicBezTo>
                <a:cubicBezTo>
                  <a:pt x="1281658" y="-205"/>
                  <a:pt x="2136098" y="-62664"/>
                  <a:pt x="2473377" y="99729"/>
                </a:cubicBezTo>
                <a:cubicBezTo>
                  <a:pt x="2810656" y="262122"/>
                  <a:pt x="2770681" y="1051604"/>
                  <a:pt x="2893101" y="1074089"/>
                </a:cubicBezTo>
                <a:cubicBezTo>
                  <a:pt x="3015521" y="1096574"/>
                  <a:pt x="3025515" y="-97642"/>
                  <a:pt x="3207895" y="234640"/>
                </a:cubicBezTo>
                <a:cubicBezTo>
                  <a:pt x="3390275" y="566922"/>
                  <a:pt x="3795009" y="2842929"/>
                  <a:pt x="3987383" y="3067781"/>
                </a:cubicBezTo>
                <a:cubicBezTo>
                  <a:pt x="4179757" y="3292634"/>
                  <a:pt x="4282189" y="1828594"/>
                  <a:pt x="4362137" y="1583755"/>
                </a:cubicBezTo>
                <a:cubicBezTo>
                  <a:pt x="4442085" y="1338916"/>
                  <a:pt x="4409607" y="1823597"/>
                  <a:pt x="4467069" y="1598745"/>
                </a:cubicBezTo>
                <a:cubicBezTo>
                  <a:pt x="4524531" y="1373893"/>
                  <a:pt x="4616970" y="471984"/>
                  <a:pt x="4706911" y="234640"/>
                </a:cubicBezTo>
                <a:cubicBezTo>
                  <a:pt x="4796852" y="-2704"/>
                  <a:pt x="4804348" y="77243"/>
                  <a:pt x="5006715" y="174679"/>
                </a:cubicBezTo>
                <a:cubicBezTo>
                  <a:pt x="5209082" y="272115"/>
                  <a:pt x="5921115" y="819256"/>
                  <a:pt x="5921115" y="819256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113613" y="3055052"/>
            <a:ext cx="5966085" cy="2315261"/>
          </a:xfrm>
          <a:custGeom>
            <a:avLst/>
            <a:gdLst>
              <a:gd name="connsiteX0" fmla="*/ 0 w 5951095"/>
              <a:gd name="connsiteY0" fmla="*/ 208838 h 2442526"/>
              <a:gd name="connsiteX1" fmla="*/ 2413417 w 5951095"/>
              <a:gd name="connsiteY1" fmla="*/ 208838 h 2442526"/>
              <a:gd name="connsiteX2" fmla="*/ 2788171 w 5951095"/>
              <a:gd name="connsiteY2" fmla="*/ 1018307 h 2442526"/>
              <a:gd name="connsiteX3" fmla="*/ 3147935 w 5951095"/>
              <a:gd name="connsiteY3" fmla="*/ 283789 h 2442526"/>
              <a:gd name="connsiteX4" fmla="*/ 3987384 w 5951095"/>
              <a:gd name="connsiteY4" fmla="*/ 2442373 h 2442526"/>
              <a:gd name="connsiteX5" fmla="*/ 4362138 w 5951095"/>
              <a:gd name="connsiteY5" fmla="*/ 163868 h 2442526"/>
              <a:gd name="connsiteX6" fmla="*/ 4422098 w 5951095"/>
              <a:gd name="connsiteY6" fmla="*/ 178858 h 2442526"/>
              <a:gd name="connsiteX7" fmla="*/ 4841823 w 5951095"/>
              <a:gd name="connsiteY7" fmla="*/ 163868 h 2442526"/>
              <a:gd name="connsiteX8" fmla="*/ 5951095 w 5951095"/>
              <a:gd name="connsiteY8" fmla="*/ 838425 h 2442526"/>
              <a:gd name="connsiteX0" fmla="*/ 0 w 5951095"/>
              <a:gd name="connsiteY0" fmla="*/ 119437 h 2357049"/>
              <a:gd name="connsiteX1" fmla="*/ 2413417 w 5951095"/>
              <a:gd name="connsiteY1" fmla="*/ 119437 h 2357049"/>
              <a:gd name="connsiteX2" fmla="*/ 2788171 w 5951095"/>
              <a:gd name="connsiteY2" fmla="*/ 928906 h 2357049"/>
              <a:gd name="connsiteX3" fmla="*/ 3147935 w 5951095"/>
              <a:gd name="connsiteY3" fmla="*/ 194388 h 2357049"/>
              <a:gd name="connsiteX4" fmla="*/ 3987384 w 5951095"/>
              <a:gd name="connsiteY4" fmla="*/ 2352972 h 2357049"/>
              <a:gd name="connsiteX5" fmla="*/ 4347148 w 5951095"/>
              <a:gd name="connsiteY5" fmla="*/ 719044 h 2357049"/>
              <a:gd name="connsiteX6" fmla="*/ 4422098 w 5951095"/>
              <a:gd name="connsiteY6" fmla="*/ 89457 h 2357049"/>
              <a:gd name="connsiteX7" fmla="*/ 4841823 w 5951095"/>
              <a:gd name="connsiteY7" fmla="*/ 74467 h 2357049"/>
              <a:gd name="connsiteX8" fmla="*/ 5951095 w 5951095"/>
              <a:gd name="connsiteY8" fmla="*/ 749024 h 2357049"/>
              <a:gd name="connsiteX0" fmla="*/ 0 w 5951095"/>
              <a:gd name="connsiteY0" fmla="*/ 77892 h 2315346"/>
              <a:gd name="connsiteX1" fmla="*/ 2413417 w 5951095"/>
              <a:gd name="connsiteY1" fmla="*/ 77892 h 2315346"/>
              <a:gd name="connsiteX2" fmla="*/ 2788171 w 5951095"/>
              <a:gd name="connsiteY2" fmla="*/ 887361 h 2315346"/>
              <a:gd name="connsiteX3" fmla="*/ 3147935 w 5951095"/>
              <a:gd name="connsiteY3" fmla="*/ 152843 h 2315346"/>
              <a:gd name="connsiteX4" fmla="*/ 3987384 w 5951095"/>
              <a:gd name="connsiteY4" fmla="*/ 2311427 h 2315346"/>
              <a:gd name="connsiteX5" fmla="*/ 4347148 w 5951095"/>
              <a:gd name="connsiteY5" fmla="*/ 677499 h 2315346"/>
              <a:gd name="connsiteX6" fmla="*/ 4422098 w 5951095"/>
              <a:gd name="connsiteY6" fmla="*/ 392686 h 2315346"/>
              <a:gd name="connsiteX7" fmla="*/ 4841823 w 5951095"/>
              <a:gd name="connsiteY7" fmla="*/ 32922 h 2315346"/>
              <a:gd name="connsiteX8" fmla="*/ 5951095 w 5951095"/>
              <a:gd name="connsiteY8" fmla="*/ 707479 h 2315346"/>
              <a:gd name="connsiteX0" fmla="*/ 0 w 5951095"/>
              <a:gd name="connsiteY0" fmla="*/ 77892 h 2315261"/>
              <a:gd name="connsiteX1" fmla="*/ 2413417 w 5951095"/>
              <a:gd name="connsiteY1" fmla="*/ 77892 h 2315261"/>
              <a:gd name="connsiteX2" fmla="*/ 2788171 w 5951095"/>
              <a:gd name="connsiteY2" fmla="*/ 887361 h 2315261"/>
              <a:gd name="connsiteX3" fmla="*/ 3147935 w 5951095"/>
              <a:gd name="connsiteY3" fmla="*/ 152843 h 2315261"/>
              <a:gd name="connsiteX4" fmla="*/ 3987384 w 5951095"/>
              <a:gd name="connsiteY4" fmla="*/ 2311427 h 2315261"/>
              <a:gd name="connsiteX5" fmla="*/ 4347148 w 5951095"/>
              <a:gd name="connsiteY5" fmla="*/ 677499 h 2315261"/>
              <a:gd name="connsiteX6" fmla="*/ 4422098 w 5951095"/>
              <a:gd name="connsiteY6" fmla="*/ 587558 h 2315261"/>
              <a:gd name="connsiteX7" fmla="*/ 4841823 w 5951095"/>
              <a:gd name="connsiteY7" fmla="*/ 32922 h 2315261"/>
              <a:gd name="connsiteX8" fmla="*/ 5951095 w 5951095"/>
              <a:gd name="connsiteY8" fmla="*/ 707479 h 2315261"/>
              <a:gd name="connsiteX0" fmla="*/ 0 w 5966085"/>
              <a:gd name="connsiteY0" fmla="*/ 77892 h 2315261"/>
              <a:gd name="connsiteX1" fmla="*/ 2413417 w 5966085"/>
              <a:gd name="connsiteY1" fmla="*/ 77892 h 2315261"/>
              <a:gd name="connsiteX2" fmla="*/ 2788171 w 5966085"/>
              <a:gd name="connsiteY2" fmla="*/ 887361 h 2315261"/>
              <a:gd name="connsiteX3" fmla="*/ 3147935 w 5966085"/>
              <a:gd name="connsiteY3" fmla="*/ 152843 h 2315261"/>
              <a:gd name="connsiteX4" fmla="*/ 3987384 w 5966085"/>
              <a:gd name="connsiteY4" fmla="*/ 2311427 h 2315261"/>
              <a:gd name="connsiteX5" fmla="*/ 4347148 w 5966085"/>
              <a:gd name="connsiteY5" fmla="*/ 677499 h 2315261"/>
              <a:gd name="connsiteX6" fmla="*/ 4422098 w 5966085"/>
              <a:gd name="connsiteY6" fmla="*/ 587558 h 2315261"/>
              <a:gd name="connsiteX7" fmla="*/ 4841823 w 5966085"/>
              <a:gd name="connsiteY7" fmla="*/ 32922 h 2315261"/>
              <a:gd name="connsiteX8" fmla="*/ 5966085 w 5966085"/>
              <a:gd name="connsiteY8" fmla="*/ 677498 h 231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6085" h="2315261">
                <a:moveTo>
                  <a:pt x="0" y="77892"/>
                </a:moveTo>
                <a:cubicBezTo>
                  <a:pt x="974361" y="10436"/>
                  <a:pt x="1948722" y="-57020"/>
                  <a:pt x="2413417" y="77892"/>
                </a:cubicBezTo>
                <a:cubicBezTo>
                  <a:pt x="2878112" y="212804"/>
                  <a:pt x="2665751" y="874869"/>
                  <a:pt x="2788171" y="887361"/>
                </a:cubicBezTo>
                <a:cubicBezTo>
                  <a:pt x="2910591" y="899853"/>
                  <a:pt x="2948066" y="-84501"/>
                  <a:pt x="3147935" y="152843"/>
                </a:cubicBezTo>
                <a:cubicBezTo>
                  <a:pt x="3347804" y="390187"/>
                  <a:pt x="3787515" y="2223984"/>
                  <a:pt x="3987384" y="2311427"/>
                </a:cubicBezTo>
                <a:cubicBezTo>
                  <a:pt x="4187253" y="2398870"/>
                  <a:pt x="4274696" y="964810"/>
                  <a:pt x="4347148" y="677499"/>
                </a:cubicBezTo>
                <a:cubicBezTo>
                  <a:pt x="4419600" y="390188"/>
                  <a:pt x="4339652" y="694987"/>
                  <a:pt x="4422098" y="587558"/>
                </a:cubicBezTo>
                <a:cubicBezTo>
                  <a:pt x="4504544" y="480129"/>
                  <a:pt x="4584492" y="17932"/>
                  <a:pt x="4841823" y="32922"/>
                </a:cubicBezTo>
                <a:cubicBezTo>
                  <a:pt x="5099154" y="47912"/>
                  <a:pt x="5966085" y="677498"/>
                  <a:pt x="5966085" y="677498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083633" y="2623279"/>
            <a:ext cx="1424066" cy="434715"/>
          </a:xfrm>
          <a:custGeom>
            <a:avLst/>
            <a:gdLst>
              <a:gd name="connsiteX0" fmla="*/ 1424066 w 1424066"/>
              <a:gd name="connsiteY0" fmla="*/ 434715 h 434715"/>
              <a:gd name="connsiteX1" fmla="*/ 0 w 1424066"/>
              <a:gd name="connsiteY1" fmla="*/ 0 h 43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4066" h="434715">
                <a:moveTo>
                  <a:pt x="1424066" y="434715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173574" y="3057993"/>
            <a:ext cx="1304144" cy="479686"/>
          </a:xfrm>
          <a:custGeom>
            <a:avLst/>
            <a:gdLst>
              <a:gd name="connsiteX0" fmla="*/ 1304144 w 1304144"/>
              <a:gd name="connsiteY0" fmla="*/ 0 h 479686"/>
              <a:gd name="connsiteX1" fmla="*/ 674557 w 1304144"/>
              <a:gd name="connsiteY1" fmla="*/ 119922 h 479686"/>
              <a:gd name="connsiteX2" fmla="*/ 239842 w 1304144"/>
              <a:gd name="connsiteY2" fmla="*/ 314794 h 479686"/>
              <a:gd name="connsiteX3" fmla="*/ 0 w 1304144"/>
              <a:gd name="connsiteY3" fmla="*/ 479686 h 47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44" h="479686">
                <a:moveTo>
                  <a:pt x="1304144" y="0"/>
                </a:moveTo>
                <a:cubicBezTo>
                  <a:pt x="1078042" y="33728"/>
                  <a:pt x="851941" y="67456"/>
                  <a:pt x="674557" y="119922"/>
                </a:cubicBezTo>
                <a:cubicBezTo>
                  <a:pt x="497173" y="172388"/>
                  <a:pt x="352268" y="254833"/>
                  <a:pt x="239842" y="314794"/>
                </a:cubicBezTo>
                <a:cubicBezTo>
                  <a:pt x="127416" y="374755"/>
                  <a:pt x="0" y="479686"/>
                  <a:pt x="0" y="479686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88564" y="3912433"/>
            <a:ext cx="5606321" cy="1634093"/>
          </a:xfrm>
          <a:custGeom>
            <a:avLst/>
            <a:gdLst>
              <a:gd name="connsiteX0" fmla="*/ 0 w 5606321"/>
              <a:gd name="connsiteY0" fmla="*/ 0 h 1634093"/>
              <a:gd name="connsiteX1" fmla="*/ 1004341 w 5606321"/>
              <a:gd name="connsiteY1" fmla="*/ 644577 h 1634093"/>
              <a:gd name="connsiteX2" fmla="*/ 2398426 w 5606321"/>
              <a:gd name="connsiteY2" fmla="*/ 704537 h 1634093"/>
              <a:gd name="connsiteX3" fmla="*/ 2653259 w 5606321"/>
              <a:gd name="connsiteY3" fmla="*/ 1169233 h 1634093"/>
              <a:gd name="connsiteX4" fmla="*/ 2878111 w 5606321"/>
              <a:gd name="connsiteY4" fmla="*/ 719528 h 1634093"/>
              <a:gd name="connsiteX5" fmla="*/ 3402767 w 5606321"/>
              <a:gd name="connsiteY5" fmla="*/ 719528 h 1634093"/>
              <a:gd name="connsiteX6" fmla="*/ 3912433 w 5606321"/>
              <a:gd name="connsiteY6" fmla="*/ 1633928 h 1634093"/>
              <a:gd name="connsiteX7" fmla="*/ 4317167 w 5606321"/>
              <a:gd name="connsiteY7" fmla="*/ 794478 h 1634093"/>
              <a:gd name="connsiteX8" fmla="*/ 4796852 w 5606321"/>
              <a:gd name="connsiteY8" fmla="*/ 719528 h 1634093"/>
              <a:gd name="connsiteX9" fmla="*/ 5606321 w 5606321"/>
              <a:gd name="connsiteY9" fmla="*/ 1199213 h 163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06321" h="1634093">
                <a:moveTo>
                  <a:pt x="0" y="0"/>
                </a:moveTo>
                <a:cubicBezTo>
                  <a:pt x="302301" y="263577"/>
                  <a:pt x="604603" y="527154"/>
                  <a:pt x="1004341" y="644577"/>
                </a:cubicBezTo>
                <a:cubicBezTo>
                  <a:pt x="1404079" y="762000"/>
                  <a:pt x="2123606" y="617094"/>
                  <a:pt x="2398426" y="704537"/>
                </a:cubicBezTo>
                <a:cubicBezTo>
                  <a:pt x="2673246" y="791980"/>
                  <a:pt x="2573312" y="1166735"/>
                  <a:pt x="2653259" y="1169233"/>
                </a:cubicBezTo>
                <a:cubicBezTo>
                  <a:pt x="2733206" y="1171731"/>
                  <a:pt x="2753193" y="794479"/>
                  <a:pt x="2878111" y="719528"/>
                </a:cubicBezTo>
                <a:cubicBezTo>
                  <a:pt x="3003029" y="644577"/>
                  <a:pt x="3230380" y="567128"/>
                  <a:pt x="3402767" y="719528"/>
                </a:cubicBezTo>
                <a:cubicBezTo>
                  <a:pt x="3575154" y="871928"/>
                  <a:pt x="3760033" y="1621436"/>
                  <a:pt x="3912433" y="1633928"/>
                </a:cubicBezTo>
                <a:cubicBezTo>
                  <a:pt x="4064833" y="1646420"/>
                  <a:pt x="4169764" y="946878"/>
                  <a:pt x="4317167" y="794478"/>
                </a:cubicBezTo>
                <a:cubicBezTo>
                  <a:pt x="4464570" y="642078"/>
                  <a:pt x="4581993" y="652072"/>
                  <a:pt x="4796852" y="719528"/>
                </a:cubicBezTo>
                <a:cubicBezTo>
                  <a:pt x="5011711" y="786984"/>
                  <a:pt x="5606321" y="1199213"/>
                  <a:pt x="5606321" y="1199213"/>
                </a:cubicBez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31200" y="4974772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22853" y="5474097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4941" y="662821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</a:rPr>
              <a:t>CH</a:t>
            </a:r>
            <a:r>
              <a:rPr lang="en-US" sz="2000" b="1" baseline="-25000" smtClean="0">
                <a:solidFill>
                  <a:srgbClr val="C00000"/>
                </a:solidFill>
              </a:rPr>
              <a:t>4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9438" y="1025735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</a:rPr>
              <a:t>CH</a:t>
            </a:r>
            <a:r>
              <a:rPr lang="en-US" sz="2000" b="1" baseline="-25000" smtClean="0">
                <a:solidFill>
                  <a:srgbClr val="C00000"/>
                </a:solidFill>
              </a:rPr>
              <a:t>4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03495" y="1618162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</a:rPr>
              <a:t>CH</a:t>
            </a:r>
            <a:r>
              <a:rPr lang="en-US" sz="2000" b="1" baseline="-25000" smtClean="0">
                <a:solidFill>
                  <a:srgbClr val="C00000"/>
                </a:solidFill>
              </a:rPr>
              <a:t>4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2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1259174" y="6056026"/>
            <a:ext cx="73601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259174" y="359764"/>
            <a:ext cx="0" cy="56962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83044" y="6160957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log(</a:t>
            </a:r>
            <a:r>
              <a:rPr lang="en-US" sz="2400" b="1" dirty="0" err="1" smtClean="0"/>
              <a:t>λ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8297" y="2977062"/>
            <a:ext cx="788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F</a:t>
            </a:r>
            <a:r>
              <a:rPr lang="en-US" sz="2400" b="1" baseline="-25000" dirty="0" err="1" smtClean="0"/>
              <a:t>p</a:t>
            </a:r>
            <a:r>
              <a:rPr lang="en-US" sz="2400" b="1" dirty="0" smtClean="0"/>
              <a:t>/F</a:t>
            </a:r>
            <a:r>
              <a:rPr lang="en-US" sz="2400" b="1" baseline="-25000" dirty="0" smtClean="0"/>
              <a:t>s</a:t>
            </a:r>
            <a:endParaRPr lang="en-US" sz="2400" b="1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60542" y="2392444"/>
            <a:ext cx="0" cy="5852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5669754" y="6114171"/>
            <a:ext cx="0" cy="5852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963711" y="822721"/>
            <a:ext cx="6145968" cy="3415246"/>
          </a:xfrm>
          <a:custGeom>
            <a:avLst/>
            <a:gdLst>
              <a:gd name="connsiteX0" fmla="*/ 0 w 6145968"/>
              <a:gd name="connsiteY0" fmla="*/ 1170971 h 3415246"/>
              <a:gd name="connsiteX1" fmla="*/ 1004341 w 6145968"/>
              <a:gd name="connsiteY1" fmla="*/ 61699 h 3415246"/>
              <a:gd name="connsiteX2" fmla="*/ 2263515 w 6145968"/>
              <a:gd name="connsiteY2" fmla="*/ 211600 h 3415246"/>
              <a:gd name="connsiteX3" fmla="*/ 2623279 w 6145968"/>
              <a:gd name="connsiteY3" fmla="*/ 796217 h 3415246"/>
              <a:gd name="connsiteX4" fmla="*/ 2848132 w 6145968"/>
              <a:gd name="connsiteY4" fmla="*/ 316531 h 3415246"/>
              <a:gd name="connsiteX5" fmla="*/ 3417758 w 6145968"/>
              <a:gd name="connsiteY5" fmla="*/ 1890499 h 3415246"/>
              <a:gd name="connsiteX6" fmla="*/ 3732551 w 6145968"/>
              <a:gd name="connsiteY6" fmla="*/ 661305 h 3415246"/>
              <a:gd name="connsiteX7" fmla="*/ 4512040 w 6145968"/>
              <a:gd name="connsiteY7" fmla="*/ 3374525 h 3415246"/>
              <a:gd name="connsiteX8" fmla="*/ 4946755 w 6145968"/>
              <a:gd name="connsiteY8" fmla="*/ 2340204 h 3415246"/>
              <a:gd name="connsiteX9" fmla="*/ 6145968 w 6145968"/>
              <a:gd name="connsiteY9" fmla="*/ 2999771 h 341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5968" h="3415246">
                <a:moveTo>
                  <a:pt x="0" y="1170971"/>
                </a:moveTo>
                <a:cubicBezTo>
                  <a:pt x="313544" y="696282"/>
                  <a:pt x="627089" y="221594"/>
                  <a:pt x="1004341" y="61699"/>
                </a:cubicBezTo>
                <a:cubicBezTo>
                  <a:pt x="1381594" y="-98196"/>
                  <a:pt x="1993692" y="89180"/>
                  <a:pt x="2263515" y="211600"/>
                </a:cubicBezTo>
                <a:cubicBezTo>
                  <a:pt x="2533338" y="334020"/>
                  <a:pt x="2525843" y="778729"/>
                  <a:pt x="2623279" y="796217"/>
                </a:cubicBezTo>
                <a:cubicBezTo>
                  <a:pt x="2720715" y="813705"/>
                  <a:pt x="2715719" y="134151"/>
                  <a:pt x="2848132" y="316531"/>
                </a:cubicBezTo>
                <a:cubicBezTo>
                  <a:pt x="2980545" y="498911"/>
                  <a:pt x="3270355" y="1833037"/>
                  <a:pt x="3417758" y="1890499"/>
                </a:cubicBezTo>
                <a:cubicBezTo>
                  <a:pt x="3565161" y="1947961"/>
                  <a:pt x="3550171" y="413967"/>
                  <a:pt x="3732551" y="661305"/>
                </a:cubicBezTo>
                <a:cubicBezTo>
                  <a:pt x="3914931" y="908643"/>
                  <a:pt x="4309673" y="3094709"/>
                  <a:pt x="4512040" y="3374525"/>
                </a:cubicBezTo>
                <a:cubicBezTo>
                  <a:pt x="4714407" y="3654341"/>
                  <a:pt x="4674434" y="2402663"/>
                  <a:pt x="4946755" y="2340204"/>
                </a:cubicBezTo>
                <a:cubicBezTo>
                  <a:pt x="5219076" y="2277745"/>
                  <a:pt x="6145968" y="2999771"/>
                  <a:pt x="6145968" y="2999771"/>
                </a:cubicBez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023672" y="950715"/>
            <a:ext cx="6041036" cy="3650545"/>
          </a:xfrm>
          <a:custGeom>
            <a:avLst/>
            <a:gdLst>
              <a:gd name="connsiteX0" fmla="*/ 0 w 6041036"/>
              <a:gd name="connsiteY0" fmla="*/ 1237849 h 3650545"/>
              <a:gd name="connsiteX1" fmla="*/ 1049311 w 6041036"/>
              <a:gd name="connsiteY1" fmla="*/ 68616 h 3650545"/>
              <a:gd name="connsiteX2" fmla="*/ 2233534 w 6041036"/>
              <a:gd name="connsiteY2" fmla="*/ 218518 h 3650545"/>
              <a:gd name="connsiteX3" fmla="*/ 2548328 w 6041036"/>
              <a:gd name="connsiteY3" fmla="*/ 893075 h 3650545"/>
              <a:gd name="connsiteX4" fmla="*/ 2758190 w 6041036"/>
              <a:gd name="connsiteY4" fmla="*/ 383410 h 3650545"/>
              <a:gd name="connsiteX5" fmla="*/ 3342806 w 6041036"/>
              <a:gd name="connsiteY5" fmla="*/ 2002347 h 3650545"/>
              <a:gd name="connsiteX6" fmla="*/ 3657600 w 6041036"/>
              <a:gd name="connsiteY6" fmla="*/ 1027987 h 3650545"/>
              <a:gd name="connsiteX7" fmla="*/ 4062334 w 6041036"/>
              <a:gd name="connsiteY7" fmla="*/ 3561324 h 3650545"/>
              <a:gd name="connsiteX8" fmla="*/ 4212236 w 6041036"/>
              <a:gd name="connsiteY8" fmla="*/ 3126610 h 3650545"/>
              <a:gd name="connsiteX9" fmla="*/ 4512039 w 6041036"/>
              <a:gd name="connsiteY9" fmla="*/ 3606295 h 3650545"/>
              <a:gd name="connsiteX10" fmla="*/ 4931764 w 6041036"/>
              <a:gd name="connsiteY10" fmla="*/ 2407082 h 3650545"/>
              <a:gd name="connsiteX11" fmla="*/ 6041036 w 6041036"/>
              <a:gd name="connsiteY11" fmla="*/ 3021678 h 3650545"/>
              <a:gd name="connsiteX0" fmla="*/ 0 w 6041036"/>
              <a:gd name="connsiteY0" fmla="*/ 1237849 h 3650545"/>
              <a:gd name="connsiteX1" fmla="*/ 1049311 w 6041036"/>
              <a:gd name="connsiteY1" fmla="*/ 68616 h 3650545"/>
              <a:gd name="connsiteX2" fmla="*/ 2233534 w 6041036"/>
              <a:gd name="connsiteY2" fmla="*/ 218518 h 3650545"/>
              <a:gd name="connsiteX3" fmla="*/ 2548328 w 6041036"/>
              <a:gd name="connsiteY3" fmla="*/ 893075 h 3650545"/>
              <a:gd name="connsiteX4" fmla="*/ 2758190 w 6041036"/>
              <a:gd name="connsiteY4" fmla="*/ 383410 h 3650545"/>
              <a:gd name="connsiteX5" fmla="*/ 2923082 w 6041036"/>
              <a:gd name="connsiteY5" fmla="*/ 1162898 h 3650545"/>
              <a:gd name="connsiteX6" fmla="*/ 3342806 w 6041036"/>
              <a:gd name="connsiteY6" fmla="*/ 2002347 h 3650545"/>
              <a:gd name="connsiteX7" fmla="*/ 3657600 w 6041036"/>
              <a:gd name="connsiteY7" fmla="*/ 1027987 h 3650545"/>
              <a:gd name="connsiteX8" fmla="*/ 4062334 w 6041036"/>
              <a:gd name="connsiteY8" fmla="*/ 3561324 h 3650545"/>
              <a:gd name="connsiteX9" fmla="*/ 4212236 w 6041036"/>
              <a:gd name="connsiteY9" fmla="*/ 3126610 h 3650545"/>
              <a:gd name="connsiteX10" fmla="*/ 4512039 w 6041036"/>
              <a:gd name="connsiteY10" fmla="*/ 3606295 h 3650545"/>
              <a:gd name="connsiteX11" fmla="*/ 4931764 w 6041036"/>
              <a:gd name="connsiteY11" fmla="*/ 2407082 h 3650545"/>
              <a:gd name="connsiteX12" fmla="*/ 6041036 w 6041036"/>
              <a:gd name="connsiteY12" fmla="*/ 3021678 h 3650545"/>
              <a:gd name="connsiteX0" fmla="*/ 0 w 6041036"/>
              <a:gd name="connsiteY0" fmla="*/ 1237849 h 3650545"/>
              <a:gd name="connsiteX1" fmla="*/ 1049311 w 6041036"/>
              <a:gd name="connsiteY1" fmla="*/ 68616 h 3650545"/>
              <a:gd name="connsiteX2" fmla="*/ 2233534 w 6041036"/>
              <a:gd name="connsiteY2" fmla="*/ 218518 h 3650545"/>
              <a:gd name="connsiteX3" fmla="*/ 2548328 w 6041036"/>
              <a:gd name="connsiteY3" fmla="*/ 893075 h 3650545"/>
              <a:gd name="connsiteX4" fmla="*/ 2758190 w 6041036"/>
              <a:gd name="connsiteY4" fmla="*/ 383410 h 3650545"/>
              <a:gd name="connsiteX5" fmla="*/ 2923082 w 6041036"/>
              <a:gd name="connsiteY5" fmla="*/ 1162898 h 3650545"/>
              <a:gd name="connsiteX6" fmla="*/ 3087974 w 6041036"/>
              <a:gd name="connsiteY6" fmla="*/ 1432721 h 3650545"/>
              <a:gd name="connsiteX7" fmla="*/ 3342806 w 6041036"/>
              <a:gd name="connsiteY7" fmla="*/ 2002347 h 3650545"/>
              <a:gd name="connsiteX8" fmla="*/ 3657600 w 6041036"/>
              <a:gd name="connsiteY8" fmla="*/ 1027987 h 3650545"/>
              <a:gd name="connsiteX9" fmla="*/ 4062334 w 6041036"/>
              <a:gd name="connsiteY9" fmla="*/ 3561324 h 3650545"/>
              <a:gd name="connsiteX10" fmla="*/ 4212236 w 6041036"/>
              <a:gd name="connsiteY10" fmla="*/ 3126610 h 3650545"/>
              <a:gd name="connsiteX11" fmla="*/ 4512039 w 6041036"/>
              <a:gd name="connsiteY11" fmla="*/ 3606295 h 3650545"/>
              <a:gd name="connsiteX12" fmla="*/ 4931764 w 6041036"/>
              <a:gd name="connsiteY12" fmla="*/ 2407082 h 3650545"/>
              <a:gd name="connsiteX13" fmla="*/ 6041036 w 6041036"/>
              <a:gd name="connsiteY13" fmla="*/ 3021678 h 365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41036" h="3650545">
                <a:moveTo>
                  <a:pt x="0" y="1237849"/>
                </a:moveTo>
                <a:cubicBezTo>
                  <a:pt x="338527" y="738176"/>
                  <a:pt x="677055" y="238504"/>
                  <a:pt x="1049311" y="68616"/>
                </a:cubicBezTo>
                <a:cubicBezTo>
                  <a:pt x="1421567" y="-101272"/>
                  <a:pt x="1983698" y="81108"/>
                  <a:pt x="2233534" y="218518"/>
                </a:cubicBezTo>
                <a:cubicBezTo>
                  <a:pt x="2483370" y="355928"/>
                  <a:pt x="2460885" y="865593"/>
                  <a:pt x="2548328" y="893075"/>
                </a:cubicBezTo>
                <a:cubicBezTo>
                  <a:pt x="2635771" y="920557"/>
                  <a:pt x="2695731" y="338440"/>
                  <a:pt x="2758190" y="383410"/>
                </a:cubicBezTo>
                <a:cubicBezTo>
                  <a:pt x="2820649" y="428380"/>
                  <a:pt x="2880610" y="975521"/>
                  <a:pt x="2923082" y="1162898"/>
                </a:cubicBezTo>
                <a:cubicBezTo>
                  <a:pt x="2965554" y="1350275"/>
                  <a:pt x="3018020" y="1292813"/>
                  <a:pt x="3087974" y="1432721"/>
                </a:cubicBezTo>
                <a:cubicBezTo>
                  <a:pt x="3157928" y="1572629"/>
                  <a:pt x="3247868" y="2069803"/>
                  <a:pt x="3342806" y="2002347"/>
                </a:cubicBezTo>
                <a:cubicBezTo>
                  <a:pt x="3437744" y="1934891"/>
                  <a:pt x="3537679" y="768158"/>
                  <a:pt x="3657600" y="1027987"/>
                </a:cubicBezTo>
                <a:cubicBezTo>
                  <a:pt x="3777521" y="1287816"/>
                  <a:pt x="3969895" y="3211554"/>
                  <a:pt x="4062334" y="3561324"/>
                </a:cubicBezTo>
                <a:cubicBezTo>
                  <a:pt x="4154773" y="3911094"/>
                  <a:pt x="4137285" y="3119115"/>
                  <a:pt x="4212236" y="3126610"/>
                </a:cubicBezTo>
                <a:cubicBezTo>
                  <a:pt x="4287187" y="3134105"/>
                  <a:pt x="4392118" y="3726216"/>
                  <a:pt x="4512039" y="3606295"/>
                </a:cubicBezTo>
                <a:cubicBezTo>
                  <a:pt x="4631960" y="3486374"/>
                  <a:pt x="4676931" y="2504518"/>
                  <a:pt x="4931764" y="2407082"/>
                </a:cubicBezTo>
                <a:cubicBezTo>
                  <a:pt x="5186597" y="2309646"/>
                  <a:pt x="6041036" y="3021678"/>
                  <a:pt x="6041036" y="3021678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083633" y="1968914"/>
            <a:ext cx="5921115" cy="3091174"/>
          </a:xfrm>
          <a:custGeom>
            <a:avLst/>
            <a:gdLst>
              <a:gd name="connsiteX0" fmla="*/ 0 w 5921115"/>
              <a:gd name="connsiteY0" fmla="*/ 636148 h 3027987"/>
              <a:gd name="connsiteX1" fmla="*/ 599606 w 5921115"/>
              <a:gd name="connsiteY1" fmla="*/ 66522 h 3027987"/>
              <a:gd name="connsiteX2" fmla="*/ 2473377 w 5921115"/>
              <a:gd name="connsiteY2" fmla="*/ 36542 h 3027987"/>
              <a:gd name="connsiteX3" fmla="*/ 2698229 w 5921115"/>
              <a:gd name="connsiteY3" fmla="*/ 291374 h 3027987"/>
              <a:gd name="connsiteX4" fmla="*/ 2893101 w 5921115"/>
              <a:gd name="connsiteY4" fmla="*/ 1010902 h 3027987"/>
              <a:gd name="connsiteX5" fmla="*/ 3207895 w 5921115"/>
              <a:gd name="connsiteY5" fmla="*/ 171453 h 3027987"/>
              <a:gd name="connsiteX6" fmla="*/ 3987383 w 5921115"/>
              <a:gd name="connsiteY6" fmla="*/ 3004594 h 3027987"/>
              <a:gd name="connsiteX7" fmla="*/ 4362137 w 5921115"/>
              <a:gd name="connsiteY7" fmla="*/ 1520568 h 3027987"/>
              <a:gd name="connsiteX8" fmla="*/ 4422098 w 5921115"/>
              <a:gd name="connsiteY8" fmla="*/ 1535558 h 3027987"/>
              <a:gd name="connsiteX9" fmla="*/ 4706911 w 5921115"/>
              <a:gd name="connsiteY9" fmla="*/ 171453 h 3027987"/>
              <a:gd name="connsiteX10" fmla="*/ 5006715 w 5921115"/>
              <a:gd name="connsiteY10" fmla="*/ 111492 h 3027987"/>
              <a:gd name="connsiteX11" fmla="*/ 5921115 w 5921115"/>
              <a:gd name="connsiteY11" fmla="*/ 756069 h 3027987"/>
              <a:gd name="connsiteX0" fmla="*/ 0 w 5921115"/>
              <a:gd name="connsiteY0" fmla="*/ 679354 h 3071193"/>
              <a:gd name="connsiteX1" fmla="*/ 599606 w 5921115"/>
              <a:gd name="connsiteY1" fmla="*/ 109728 h 3071193"/>
              <a:gd name="connsiteX2" fmla="*/ 2473377 w 5921115"/>
              <a:gd name="connsiteY2" fmla="*/ 79748 h 3071193"/>
              <a:gd name="connsiteX3" fmla="*/ 2698229 w 5921115"/>
              <a:gd name="connsiteY3" fmla="*/ 334580 h 3071193"/>
              <a:gd name="connsiteX4" fmla="*/ 2893101 w 5921115"/>
              <a:gd name="connsiteY4" fmla="*/ 1054108 h 3071193"/>
              <a:gd name="connsiteX5" fmla="*/ 3207895 w 5921115"/>
              <a:gd name="connsiteY5" fmla="*/ 214659 h 3071193"/>
              <a:gd name="connsiteX6" fmla="*/ 3987383 w 5921115"/>
              <a:gd name="connsiteY6" fmla="*/ 3047800 h 3071193"/>
              <a:gd name="connsiteX7" fmla="*/ 4362137 w 5921115"/>
              <a:gd name="connsiteY7" fmla="*/ 1563774 h 3071193"/>
              <a:gd name="connsiteX8" fmla="*/ 4422098 w 5921115"/>
              <a:gd name="connsiteY8" fmla="*/ 1578764 h 3071193"/>
              <a:gd name="connsiteX9" fmla="*/ 4706911 w 5921115"/>
              <a:gd name="connsiteY9" fmla="*/ 214659 h 3071193"/>
              <a:gd name="connsiteX10" fmla="*/ 5006715 w 5921115"/>
              <a:gd name="connsiteY10" fmla="*/ 154698 h 3071193"/>
              <a:gd name="connsiteX11" fmla="*/ 5921115 w 5921115"/>
              <a:gd name="connsiteY11" fmla="*/ 799275 h 3071193"/>
              <a:gd name="connsiteX0" fmla="*/ 0 w 5921115"/>
              <a:gd name="connsiteY0" fmla="*/ 641863 h 3033702"/>
              <a:gd name="connsiteX1" fmla="*/ 599606 w 5921115"/>
              <a:gd name="connsiteY1" fmla="*/ 72237 h 3033702"/>
              <a:gd name="connsiteX2" fmla="*/ 2473377 w 5921115"/>
              <a:gd name="connsiteY2" fmla="*/ 42257 h 3033702"/>
              <a:gd name="connsiteX3" fmla="*/ 2758189 w 5921115"/>
              <a:gd name="connsiteY3" fmla="*/ 387030 h 3033702"/>
              <a:gd name="connsiteX4" fmla="*/ 2893101 w 5921115"/>
              <a:gd name="connsiteY4" fmla="*/ 1016617 h 3033702"/>
              <a:gd name="connsiteX5" fmla="*/ 3207895 w 5921115"/>
              <a:gd name="connsiteY5" fmla="*/ 177168 h 3033702"/>
              <a:gd name="connsiteX6" fmla="*/ 3987383 w 5921115"/>
              <a:gd name="connsiteY6" fmla="*/ 3010309 h 3033702"/>
              <a:gd name="connsiteX7" fmla="*/ 4362137 w 5921115"/>
              <a:gd name="connsiteY7" fmla="*/ 1526283 h 3033702"/>
              <a:gd name="connsiteX8" fmla="*/ 4422098 w 5921115"/>
              <a:gd name="connsiteY8" fmla="*/ 1541273 h 3033702"/>
              <a:gd name="connsiteX9" fmla="*/ 4706911 w 5921115"/>
              <a:gd name="connsiteY9" fmla="*/ 177168 h 3033702"/>
              <a:gd name="connsiteX10" fmla="*/ 5006715 w 5921115"/>
              <a:gd name="connsiteY10" fmla="*/ 117207 h 3033702"/>
              <a:gd name="connsiteX11" fmla="*/ 5921115 w 5921115"/>
              <a:gd name="connsiteY11" fmla="*/ 761784 h 3033702"/>
              <a:gd name="connsiteX0" fmla="*/ 0 w 5921115"/>
              <a:gd name="connsiteY0" fmla="*/ 641863 h 3033702"/>
              <a:gd name="connsiteX1" fmla="*/ 599606 w 5921115"/>
              <a:gd name="connsiteY1" fmla="*/ 72237 h 3033702"/>
              <a:gd name="connsiteX2" fmla="*/ 2473377 w 5921115"/>
              <a:gd name="connsiteY2" fmla="*/ 42257 h 3033702"/>
              <a:gd name="connsiteX3" fmla="*/ 2758189 w 5921115"/>
              <a:gd name="connsiteY3" fmla="*/ 387030 h 3033702"/>
              <a:gd name="connsiteX4" fmla="*/ 2893101 w 5921115"/>
              <a:gd name="connsiteY4" fmla="*/ 1016617 h 3033702"/>
              <a:gd name="connsiteX5" fmla="*/ 3207895 w 5921115"/>
              <a:gd name="connsiteY5" fmla="*/ 177168 h 3033702"/>
              <a:gd name="connsiteX6" fmla="*/ 3987383 w 5921115"/>
              <a:gd name="connsiteY6" fmla="*/ 3010309 h 3033702"/>
              <a:gd name="connsiteX7" fmla="*/ 4362137 w 5921115"/>
              <a:gd name="connsiteY7" fmla="*/ 1526283 h 3033702"/>
              <a:gd name="connsiteX8" fmla="*/ 4422098 w 5921115"/>
              <a:gd name="connsiteY8" fmla="*/ 1541273 h 3033702"/>
              <a:gd name="connsiteX9" fmla="*/ 4706911 w 5921115"/>
              <a:gd name="connsiteY9" fmla="*/ 177168 h 3033702"/>
              <a:gd name="connsiteX10" fmla="*/ 5006715 w 5921115"/>
              <a:gd name="connsiteY10" fmla="*/ 117207 h 3033702"/>
              <a:gd name="connsiteX11" fmla="*/ 5921115 w 5921115"/>
              <a:gd name="connsiteY11" fmla="*/ 761784 h 3033702"/>
              <a:gd name="connsiteX0" fmla="*/ 0 w 5921115"/>
              <a:gd name="connsiteY0" fmla="*/ 641863 h 3033702"/>
              <a:gd name="connsiteX1" fmla="*/ 599606 w 5921115"/>
              <a:gd name="connsiteY1" fmla="*/ 72237 h 3033702"/>
              <a:gd name="connsiteX2" fmla="*/ 2473377 w 5921115"/>
              <a:gd name="connsiteY2" fmla="*/ 42257 h 3033702"/>
              <a:gd name="connsiteX3" fmla="*/ 2758189 w 5921115"/>
              <a:gd name="connsiteY3" fmla="*/ 387030 h 3033702"/>
              <a:gd name="connsiteX4" fmla="*/ 2893101 w 5921115"/>
              <a:gd name="connsiteY4" fmla="*/ 1016617 h 3033702"/>
              <a:gd name="connsiteX5" fmla="*/ 3207895 w 5921115"/>
              <a:gd name="connsiteY5" fmla="*/ 177168 h 3033702"/>
              <a:gd name="connsiteX6" fmla="*/ 3987383 w 5921115"/>
              <a:gd name="connsiteY6" fmla="*/ 3010309 h 3033702"/>
              <a:gd name="connsiteX7" fmla="*/ 4362137 w 5921115"/>
              <a:gd name="connsiteY7" fmla="*/ 1526283 h 3033702"/>
              <a:gd name="connsiteX8" fmla="*/ 4467069 w 5921115"/>
              <a:gd name="connsiteY8" fmla="*/ 1541273 h 3033702"/>
              <a:gd name="connsiteX9" fmla="*/ 4706911 w 5921115"/>
              <a:gd name="connsiteY9" fmla="*/ 177168 h 3033702"/>
              <a:gd name="connsiteX10" fmla="*/ 5006715 w 5921115"/>
              <a:gd name="connsiteY10" fmla="*/ 117207 h 3033702"/>
              <a:gd name="connsiteX11" fmla="*/ 5921115 w 5921115"/>
              <a:gd name="connsiteY11" fmla="*/ 761784 h 3033702"/>
              <a:gd name="connsiteX0" fmla="*/ 0 w 5921115"/>
              <a:gd name="connsiteY0" fmla="*/ 659667 h 3051506"/>
              <a:gd name="connsiteX1" fmla="*/ 869428 w 5921115"/>
              <a:gd name="connsiteY1" fmla="*/ 60061 h 3051506"/>
              <a:gd name="connsiteX2" fmla="*/ 2473377 w 5921115"/>
              <a:gd name="connsiteY2" fmla="*/ 60061 h 3051506"/>
              <a:gd name="connsiteX3" fmla="*/ 2758189 w 5921115"/>
              <a:gd name="connsiteY3" fmla="*/ 404834 h 3051506"/>
              <a:gd name="connsiteX4" fmla="*/ 2893101 w 5921115"/>
              <a:gd name="connsiteY4" fmla="*/ 1034421 h 3051506"/>
              <a:gd name="connsiteX5" fmla="*/ 3207895 w 5921115"/>
              <a:gd name="connsiteY5" fmla="*/ 194972 h 3051506"/>
              <a:gd name="connsiteX6" fmla="*/ 3987383 w 5921115"/>
              <a:gd name="connsiteY6" fmla="*/ 3028113 h 3051506"/>
              <a:gd name="connsiteX7" fmla="*/ 4362137 w 5921115"/>
              <a:gd name="connsiteY7" fmla="*/ 1544087 h 3051506"/>
              <a:gd name="connsiteX8" fmla="*/ 4467069 w 5921115"/>
              <a:gd name="connsiteY8" fmla="*/ 1559077 h 3051506"/>
              <a:gd name="connsiteX9" fmla="*/ 4706911 w 5921115"/>
              <a:gd name="connsiteY9" fmla="*/ 194972 h 3051506"/>
              <a:gd name="connsiteX10" fmla="*/ 5006715 w 5921115"/>
              <a:gd name="connsiteY10" fmla="*/ 135011 h 3051506"/>
              <a:gd name="connsiteX11" fmla="*/ 5921115 w 5921115"/>
              <a:gd name="connsiteY11" fmla="*/ 779588 h 3051506"/>
              <a:gd name="connsiteX0" fmla="*/ 0 w 5921115"/>
              <a:gd name="connsiteY0" fmla="*/ 653571 h 3045410"/>
              <a:gd name="connsiteX1" fmla="*/ 869428 w 5921115"/>
              <a:gd name="connsiteY1" fmla="*/ 53965 h 3045410"/>
              <a:gd name="connsiteX2" fmla="*/ 2473377 w 5921115"/>
              <a:gd name="connsiteY2" fmla="*/ 53965 h 3045410"/>
              <a:gd name="connsiteX3" fmla="*/ 2758189 w 5921115"/>
              <a:gd name="connsiteY3" fmla="*/ 278817 h 3045410"/>
              <a:gd name="connsiteX4" fmla="*/ 2893101 w 5921115"/>
              <a:gd name="connsiteY4" fmla="*/ 1028325 h 3045410"/>
              <a:gd name="connsiteX5" fmla="*/ 3207895 w 5921115"/>
              <a:gd name="connsiteY5" fmla="*/ 188876 h 3045410"/>
              <a:gd name="connsiteX6" fmla="*/ 3987383 w 5921115"/>
              <a:gd name="connsiteY6" fmla="*/ 3022017 h 3045410"/>
              <a:gd name="connsiteX7" fmla="*/ 4362137 w 5921115"/>
              <a:gd name="connsiteY7" fmla="*/ 1537991 h 3045410"/>
              <a:gd name="connsiteX8" fmla="*/ 4467069 w 5921115"/>
              <a:gd name="connsiteY8" fmla="*/ 1552981 h 3045410"/>
              <a:gd name="connsiteX9" fmla="*/ 4706911 w 5921115"/>
              <a:gd name="connsiteY9" fmla="*/ 188876 h 3045410"/>
              <a:gd name="connsiteX10" fmla="*/ 5006715 w 5921115"/>
              <a:gd name="connsiteY10" fmla="*/ 128915 h 3045410"/>
              <a:gd name="connsiteX11" fmla="*/ 5921115 w 5921115"/>
              <a:gd name="connsiteY11" fmla="*/ 773492 h 3045410"/>
              <a:gd name="connsiteX0" fmla="*/ 0 w 5921115"/>
              <a:gd name="connsiteY0" fmla="*/ 653571 h 3045410"/>
              <a:gd name="connsiteX1" fmla="*/ 869428 w 5921115"/>
              <a:gd name="connsiteY1" fmla="*/ 53965 h 3045410"/>
              <a:gd name="connsiteX2" fmla="*/ 2473377 w 5921115"/>
              <a:gd name="connsiteY2" fmla="*/ 53965 h 3045410"/>
              <a:gd name="connsiteX3" fmla="*/ 2758189 w 5921115"/>
              <a:gd name="connsiteY3" fmla="*/ 278817 h 3045410"/>
              <a:gd name="connsiteX4" fmla="*/ 2893101 w 5921115"/>
              <a:gd name="connsiteY4" fmla="*/ 1028325 h 3045410"/>
              <a:gd name="connsiteX5" fmla="*/ 3207895 w 5921115"/>
              <a:gd name="connsiteY5" fmla="*/ 188876 h 3045410"/>
              <a:gd name="connsiteX6" fmla="*/ 3987383 w 5921115"/>
              <a:gd name="connsiteY6" fmla="*/ 3022017 h 3045410"/>
              <a:gd name="connsiteX7" fmla="*/ 4362137 w 5921115"/>
              <a:gd name="connsiteY7" fmla="*/ 1537991 h 3045410"/>
              <a:gd name="connsiteX8" fmla="*/ 4467069 w 5921115"/>
              <a:gd name="connsiteY8" fmla="*/ 1552981 h 3045410"/>
              <a:gd name="connsiteX9" fmla="*/ 4706911 w 5921115"/>
              <a:gd name="connsiteY9" fmla="*/ 188876 h 3045410"/>
              <a:gd name="connsiteX10" fmla="*/ 5006715 w 5921115"/>
              <a:gd name="connsiteY10" fmla="*/ 128915 h 3045410"/>
              <a:gd name="connsiteX11" fmla="*/ 5921115 w 5921115"/>
              <a:gd name="connsiteY11" fmla="*/ 773492 h 3045410"/>
              <a:gd name="connsiteX0" fmla="*/ 0 w 5921115"/>
              <a:gd name="connsiteY0" fmla="*/ 673622 h 3065461"/>
              <a:gd name="connsiteX1" fmla="*/ 869428 w 5921115"/>
              <a:gd name="connsiteY1" fmla="*/ 74016 h 3065461"/>
              <a:gd name="connsiteX2" fmla="*/ 2473377 w 5921115"/>
              <a:gd name="connsiteY2" fmla="*/ 74016 h 3065461"/>
              <a:gd name="connsiteX3" fmla="*/ 2758189 w 5921115"/>
              <a:gd name="connsiteY3" fmla="*/ 298868 h 3065461"/>
              <a:gd name="connsiteX4" fmla="*/ 2893101 w 5921115"/>
              <a:gd name="connsiteY4" fmla="*/ 1048376 h 3065461"/>
              <a:gd name="connsiteX5" fmla="*/ 3207895 w 5921115"/>
              <a:gd name="connsiteY5" fmla="*/ 208927 h 3065461"/>
              <a:gd name="connsiteX6" fmla="*/ 3987383 w 5921115"/>
              <a:gd name="connsiteY6" fmla="*/ 3042068 h 3065461"/>
              <a:gd name="connsiteX7" fmla="*/ 4362137 w 5921115"/>
              <a:gd name="connsiteY7" fmla="*/ 1558042 h 3065461"/>
              <a:gd name="connsiteX8" fmla="*/ 4467069 w 5921115"/>
              <a:gd name="connsiteY8" fmla="*/ 1573032 h 3065461"/>
              <a:gd name="connsiteX9" fmla="*/ 4706911 w 5921115"/>
              <a:gd name="connsiteY9" fmla="*/ 208927 h 3065461"/>
              <a:gd name="connsiteX10" fmla="*/ 5006715 w 5921115"/>
              <a:gd name="connsiteY10" fmla="*/ 148966 h 3065461"/>
              <a:gd name="connsiteX11" fmla="*/ 5921115 w 5921115"/>
              <a:gd name="connsiteY11" fmla="*/ 793543 h 3065461"/>
              <a:gd name="connsiteX0" fmla="*/ 0 w 5921115"/>
              <a:gd name="connsiteY0" fmla="*/ 699335 h 3091174"/>
              <a:gd name="connsiteX1" fmla="*/ 869428 w 5921115"/>
              <a:gd name="connsiteY1" fmla="*/ 99729 h 3091174"/>
              <a:gd name="connsiteX2" fmla="*/ 2473377 w 5921115"/>
              <a:gd name="connsiteY2" fmla="*/ 99729 h 3091174"/>
              <a:gd name="connsiteX3" fmla="*/ 2893101 w 5921115"/>
              <a:gd name="connsiteY3" fmla="*/ 1074089 h 3091174"/>
              <a:gd name="connsiteX4" fmla="*/ 3207895 w 5921115"/>
              <a:gd name="connsiteY4" fmla="*/ 234640 h 3091174"/>
              <a:gd name="connsiteX5" fmla="*/ 3987383 w 5921115"/>
              <a:gd name="connsiteY5" fmla="*/ 3067781 h 3091174"/>
              <a:gd name="connsiteX6" fmla="*/ 4362137 w 5921115"/>
              <a:gd name="connsiteY6" fmla="*/ 1583755 h 3091174"/>
              <a:gd name="connsiteX7" fmla="*/ 4467069 w 5921115"/>
              <a:gd name="connsiteY7" fmla="*/ 1598745 h 3091174"/>
              <a:gd name="connsiteX8" fmla="*/ 4706911 w 5921115"/>
              <a:gd name="connsiteY8" fmla="*/ 234640 h 3091174"/>
              <a:gd name="connsiteX9" fmla="*/ 5006715 w 5921115"/>
              <a:gd name="connsiteY9" fmla="*/ 174679 h 3091174"/>
              <a:gd name="connsiteX10" fmla="*/ 5921115 w 5921115"/>
              <a:gd name="connsiteY10" fmla="*/ 819256 h 309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1115" h="3091174">
                <a:moveTo>
                  <a:pt x="0" y="699335"/>
                </a:moveTo>
                <a:cubicBezTo>
                  <a:pt x="93688" y="464489"/>
                  <a:pt x="457198" y="199663"/>
                  <a:pt x="869428" y="99729"/>
                </a:cubicBezTo>
                <a:cubicBezTo>
                  <a:pt x="1281658" y="-205"/>
                  <a:pt x="2136098" y="-62664"/>
                  <a:pt x="2473377" y="99729"/>
                </a:cubicBezTo>
                <a:cubicBezTo>
                  <a:pt x="2810656" y="262122"/>
                  <a:pt x="2770681" y="1051604"/>
                  <a:pt x="2893101" y="1074089"/>
                </a:cubicBezTo>
                <a:cubicBezTo>
                  <a:pt x="3015521" y="1096574"/>
                  <a:pt x="3025515" y="-97642"/>
                  <a:pt x="3207895" y="234640"/>
                </a:cubicBezTo>
                <a:cubicBezTo>
                  <a:pt x="3390275" y="566922"/>
                  <a:pt x="3795009" y="2842929"/>
                  <a:pt x="3987383" y="3067781"/>
                </a:cubicBezTo>
                <a:cubicBezTo>
                  <a:pt x="4179757" y="3292634"/>
                  <a:pt x="4282189" y="1828594"/>
                  <a:pt x="4362137" y="1583755"/>
                </a:cubicBezTo>
                <a:cubicBezTo>
                  <a:pt x="4442085" y="1338916"/>
                  <a:pt x="4409607" y="1823597"/>
                  <a:pt x="4467069" y="1598745"/>
                </a:cubicBezTo>
                <a:cubicBezTo>
                  <a:pt x="4524531" y="1373893"/>
                  <a:pt x="4616970" y="471984"/>
                  <a:pt x="4706911" y="234640"/>
                </a:cubicBezTo>
                <a:cubicBezTo>
                  <a:pt x="4796852" y="-2704"/>
                  <a:pt x="4804348" y="77243"/>
                  <a:pt x="5006715" y="174679"/>
                </a:cubicBezTo>
                <a:cubicBezTo>
                  <a:pt x="5209082" y="272115"/>
                  <a:pt x="5921115" y="819256"/>
                  <a:pt x="5921115" y="819256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113613" y="3055052"/>
            <a:ext cx="5966085" cy="2315261"/>
          </a:xfrm>
          <a:custGeom>
            <a:avLst/>
            <a:gdLst>
              <a:gd name="connsiteX0" fmla="*/ 0 w 5951095"/>
              <a:gd name="connsiteY0" fmla="*/ 208838 h 2442526"/>
              <a:gd name="connsiteX1" fmla="*/ 2413417 w 5951095"/>
              <a:gd name="connsiteY1" fmla="*/ 208838 h 2442526"/>
              <a:gd name="connsiteX2" fmla="*/ 2788171 w 5951095"/>
              <a:gd name="connsiteY2" fmla="*/ 1018307 h 2442526"/>
              <a:gd name="connsiteX3" fmla="*/ 3147935 w 5951095"/>
              <a:gd name="connsiteY3" fmla="*/ 283789 h 2442526"/>
              <a:gd name="connsiteX4" fmla="*/ 3987384 w 5951095"/>
              <a:gd name="connsiteY4" fmla="*/ 2442373 h 2442526"/>
              <a:gd name="connsiteX5" fmla="*/ 4362138 w 5951095"/>
              <a:gd name="connsiteY5" fmla="*/ 163868 h 2442526"/>
              <a:gd name="connsiteX6" fmla="*/ 4422098 w 5951095"/>
              <a:gd name="connsiteY6" fmla="*/ 178858 h 2442526"/>
              <a:gd name="connsiteX7" fmla="*/ 4841823 w 5951095"/>
              <a:gd name="connsiteY7" fmla="*/ 163868 h 2442526"/>
              <a:gd name="connsiteX8" fmla="*/ 5951095 w 5951095"/>
              <a:gd name="connsiteY8" fmla="*/ 838425 h 2442526"/>
              <a:gd name="connsiteX0" fmla="*/ 0 w 5951095"/>
              <a:gd name="connsiteY0" fmla="*/ 119437 h 2357049"/>
              <a:gd name="connsiteX1" fmla="*/ 2413417 w 5951095"/>
              <a:gd name="connsiteY1" fmla="*/ 119437 h 2357049"/>
              <a:gd name="connsiteX2" fmla="*/ 2788171 w 5951095"/>
              <a:gd name="connsiteY2" fmla="*/ 928906 h 2357049"/>
              <a:gd name="connsiteX3" fmla="*/ 3147935 w 5951095"/>
              <a:gd name="connsiteY3" fmla="*/ 194388 h 2357049"/>
              <a:gd name="connsiteX4" fmla="*/ 3987384 w 5951095"/>
              <a:gd name="connsiteY4" fmla="*/ 2352972 h 2357049"/>
              <a:gd name="connsiteX5" fmla="*/ 4347148 w 5951095"/>
              <a:gd name="connsiteY5" fmla="*/ 719044 h 2357049"/>
              <a:gd name="connsiteX6" fmla="*/ 4422098 w 5951095"/>
              <a:gd name="connsiteY6" fmla="*/ 89457 h 2357049"/>
              <a:gd name="connsiteX7" fmla="*/ 4841823 w 5951095"/>
              <a:gd name="connsiteY7" fmla="*/ 74467 h 2357049"/>
              <a:gd name="connsiteX8" fmla="*/ 5951095 w 5951095"/>
              <a:gd name="connsiteY8" fmla="*/ 749024 h 2357049"/>
              <a:gd name="connsiteX0" fmla="*/ 0 w 5951095"/>
              <a:gd name="connsiteY0" fmla="*/ 77892 h 2315346"/>
              <a:gd name="connsiteX1" fmla="*/ 2413417 w 5951095"/>
              <a:gd name="connsiteY1" fmla="*/ 77892 h 2315346"/>
              <a:gd name="connsiteX2" fmla="*/ 2788171 w 5951095"/>
              <a:gd name="connsiteY2" fmla="*/ 887361 h 2315346"/>
              <a:gd name="connsiteX3" fmla="*/ 3147935 w 5951095"/>
              <a:gd name="connsiteY3" fmla="*/ 152843 h 2315346"/>
              <a:gd name="connsiteX4" fmla="*/ 3987384 w 5951095"/>
              <a:gd name="connsiteY4" fmla="*/ 2311427 h 2315346"/>
              <a:gd name="connsiteX5" fmla="*/ 4347148 w 5951095"/>
              <a:gd name="connsiteY5" fmla="*/ 677499 h 2315346"/>
              <a:gd name="connsiteX6" fmla="*/ 4422098 w 5951095"/>
              <a:gd name="connsiteY6" fmla="*/ 392686 h 2315346"/>
              <a:gd name="connsiteX7" fmla="*/ 4841823 w 5951095"/>
              <a:gd name="connsiteY7" fmla="*/ 32922 h 2315346"/>
              <a:gd name="connsiteX8" fmla="*/ 5951095 w 5951095"/>
              <a:gd name="connsiteY8" fmla="*/ 707479 h 2315346"/>
              <a:gd name="connsiteX0" fmla="*/ 0 w 5951095"/>
              <a:gd name="connsiteY0" fmla="*/ 77892 h 2315261"/>
              <a:gd name="connsiteX1" fmla="*/ 2413417 w 5951095"/>
              <a:gd name="connsiteY1" fmla="*/ 77892 h 2315261"/>
              <a:gd name="connsiteX2" fmla="*/ 2788171 w 5951095"/>
              <a:gd name="connsiteY2" fmla="*/ 887361 h 2315261"/>
              <a:gd name="connsiteX3" fmla="*/ 3147935 w 5951095"/>
              <a:gd name="connsiteY3" fmla="*/ 152843 h 2315261"/>
              <a:gd name="connsiteX4" fmla="*/ 3987384 w 5951095"/>
              <a:gd name="connsiteY4" fmla="*/ 2311427 h 2315261"/>
              <a:gd name="connsiteX5" fmla="*/ 4347148 w 5951095"/>
              <a:gd name="connsiteY5" fmla="*/ 677499 h 2315261"/>
              <a:gd name="connsiteX6" fmla="*/ 4422098 w 5951095"/>
              <a:gd name="connsiteY6" fmla="*/ 587558 h 2315261"/>
              <a:gd name="connsiteX7" fmla="*/ 4841823 w 5951095"/>
              <a:gd name="connsiteY7" fmla="*/ 32922 h 2315261"/>
              <a:gd name="connsiteX8" fmla="*/ 5951095 w 5951095"/>
              <a:gd name="connsiteY8" fmla="*/ 707479 h 2315261"/>
              <a:gd name="connsiteX0" fmla="*/ 0 w 5966085"/>
              <a:gd name="connsiteY0" fmla="*/ 77892 h 2315261"/>
              <a:gd name="connsiteX1" fmla="*/ 2413417 w 5966085"/>
              <a:gd name="connsiteY1" fmla="*/ 77892 h 2315261"/>
              <a:gd name="connsiteX2" fmla="*/ 2788171 w 5966085"/>
              <a:gd name="connsiteY2" fmla="*/ 887361 h 2315261"/>
              <a:gd name="connsiteX3" fmla="*/ 3147935 w 5966085"/>
              <a:gd name="connsiteY3" fmla="*/ 152843 h 2315261"/>
              <a:gd name="connsiteX4" fmla="*/ 3987384 w 5966085"/>
              <a:gd name="connsiteY4" fmla="*/ 2311427 h 2315261"/>
              <a:gd name="connsiteX5" fmla="*/ 4347148 w 5966085"/>
              <a:gd name="connsiteY5" fmla="*/ 677499 h 2315261"/>
              <a:gd name="connsiteX6" fmla="*/ 4422098 w 5966085"/>
              <a:gd name="connsiteY6" fmla="*/ 587558 h 2315261"/>
              <a:gd name="connsiteX7" fmla="*/ 4841823 w 5966085"/>
              <a:gd name="connsiteY7" fmla="*/ 32922 h 2315261"/>
              <a:gd name="connsiteX8" fmla="*/ 5966085 w 5966085"/>
              <a:gd name="connsiteY8" fmla="*/ 677498 h 231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6085" h="2315261">
                <a:moveTo>
                  <a:pt x="0" y="77892"/>
                </a:moveTo>
                <a:cubicBezTo>
                  <a:pt x="974361" y="10436"/>
                  <a:pt x="1948722" y="-57020"/>
                  <a:pt x="2413417" y="77892"/>
                </a:cubicBezTo>
                <a:cubicBezTo>
                  <a:pt x="2878112" y="212804"/>
                  <a:pt x="2665751" y="874869"/>
                  <a:pt x="2788171" y="887361"/>
                </a:cubicBezTo>
                <a:cubicBezTo>
                  <a:pt x="2910591" y="899853"/>
                  <a:pt x="2948066" y="-84501"/>
                  <a:pt x="3147935" y="152843"/>
                </a:cubicBezTo>
                <a:cubicBezTo>
                  <a:pt x="3347804" y="390187"/>
                  <a:pt x="3787515" y="2223984"/>
                  <a:pt x="3987384" y="2311427"/>
                </a:cubicBezTo>
                <a:cubicBezTo>
                  <a:pt x="4187253" y="2398870"/>
                  <a:pt x="4274696" y="964810"/>
                  <a:pt x="4347148" y="677499"/>
                </a:cubicBezTo>
                <a:cubicBezTo>
                  <a:pt x="4419600" y="390188"/>
                  <a:pt x="4339652" y="694987"/>
                  <a:pt x="4422098" y="587558"/>
                </a:cubicBezTo>
                <a:cubicBezTo>
                  <a:pt x="4504544" y="480129"/>
                  <a:pt x="4584492" y="17932"/>
                  <a:pt x="4841823" y="32922"/>
                </a:cubicBezTo>
                <a:cubicBezTo>
                  <a:pt x="5099154" y="47912"/>
                  <a:pt x="5966085" y="677498"/>
                  <a:pt x="5966085" y="677498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083633" y="2623279"/>
            <a:ext cx="1424066" cy="434715"/>
          </a:xfrm>
          <a:custGeom>
            <a:avLst/>
            <a:gdLst>
              <a:gd name="connsiteX0" fmla="*/ 1424066 w 1424066"/>
              <a:gd name="connsiteY0" fmla="*/ 434715 h 434715"/>
              <a:gd name="connsiteX1" fmla="*/ 0 w 1424066"/>
              <a:gd name="connsiteY1" fmla="*/ 0 h 43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4066" h="434715">
                <a:moveTo>
                  <a:pt x="1424066" y="434715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173574" y="3057993"/>
            <a:ext cx="1304144" cy="479686"/>
          </a:xfrm>
          <a:custGeom>
            <a:avLst/>
            <a:gdLst>
              <a:gd name="connsiteX0" fmla="*/ 1304144 w 1304144"/>
              <a:gd name="connsiteY0" fmla="*/ 0 h 479686"/>
              <a:gd name="connsiteX1" fmla="*/ 674557 w 1304144"/>
              <a:gd name="connsiteY1" fmla="*/ 119922 h 479686"/>
              <a:gd name="connsiteX2" fmla="*/ 239842 w 1304144"/>
              <a:gd name="connsiteY2" fmla="*/ 314794 h 479686"/>
              <a:gd name="connsiteX3" fmla="*/ 0 w 1304144"/>
              <a:gd name="connsiteY3" fmla="*/ 479686 h 47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44" h="479686">
                <a:moveTo>
                  <a:pt x="1304144" y="0"/>
                </a:moveTo>
                <a:cubicBezTo>
                  <a:pt x="1078042" y="33728"/>
                  <a:pt x="851941" y="67456"/>
                  <a:pt x="674557" y="119922"/>
                </a:cubicBezTo>
                <a:cubicBezTo>
                  <a:pt x="497173" y="172388"/>
                  <a:pt x="352268" y="254833"/>
                  <a:pt x="239842" y="314794"/>
                </a:cubicBezTo>
                <a:cubicBezTo>
                  <a:pt x="127416" y="374755"/>
                  <a:pt x="0" y="479686"/>
                  <a:pt x="0" y="479686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88564" y="3912433"/>
            <a:ext cx="5606321" cy="1634093"/>
          </a:xfrm>
          <a:custGeom>
            <a:avLst/>
            <a:gdLst>
              <a:gd name="connsiteX0" fmla="*/ 0 w 5606321"/>
              <a:gd name="connsiteY0" fmla="*/ 0 h 1634093"/>
              <a:gd name="connsiteX1" fmla="*/ 1004341 w 5606321"/>
              <a:gd name="connsiteY1" fmla="*/ 644577 h 1634093"/>
              <a:gd name="connsiteX2" fmla="*/ 2398426 w 5606321"/>
              <a:gd name="connsiteY2" fmla="*/ 704537 h 1634093"/>
              <a:gd name="connsiteX3" fmla="*/ 2653259 w 5606321"/>
              <a:gd name="connsiteY3" fmla="*/ 1169233 h 1634093"/>
              <a:gd name="connsiteX4" fmla="*/ 2878111 w 5606321"/>
              <a:gd name="connsiteY4" fmla="*/ 719528 h 1634093"/>
              <a:gd name="connsiteX5" fmla="*/ 3402767 w 5606321"/>
              <a:gd name="connsiteY5" fmla="*/ 719528 h 1634093"/>
              <a:gd name="connsiteX6" fmla="*/ 3912433 w 5606321"/>
              <a:gd name="connsiteY6" fmla="*/ 1633928 h 1634093"/>
              <a:gd name="connsiteX7" fmla="*/ 4317167 w 5606321"/>
              <a:gd name="connsiteY7" fmla="*/ 794478 h 1634093"/>
              <a:gd name="connsiteX8" fmla="*/ 4796852 w 5606321"/>
              <a:gd name="connsiteY8" fmla="*/ 719528 h 1634093"/>
              <a:gd name="connsiteX9" fmla="*/ 5606321 w 5606321"/>
              <a:gd name="connsiteY9" fmla="*/ 1199213 h 163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06321" h="1634093">
                <a:moveTo>
                  <a:pt x="0" y="0"/>
                </a:moveTo>
                <a:cubicBezTo>
                  <a:pt x="302301" y="263577"/>
                  <a:pt x="604603" y="527154"/>
                  <a:pt x="1004341" y="644577"/>
                </a:cubicBezTo>
                <a:cubicBezTo>
                  <a:pt x="1404079" y="762000"/>
                  <a:pt x="2123606" y="617094"/>
                  <a:pt x="2398426" y="704537"/>
                </a:cubicBezTo>
                <a:cubicBezTo>
                  <a:pt x="2673246" y="791980"/>
                  <a:pt x="2573312" y="1166735"/>
                  <a:pt x="2653259" y="1169233"/>
                </a:cubicBezTo>
                <a:cubicBezTo>
                  <a:pt x="2733206" y="1171731"/>
                  <a:pt x="2753193" y="794479"/>
                  <a:pt x="2878111" y="719528"/>
                </a:cubicBezTo>
                <a:cubicBezTo>
                  <a:pt x="3003029" y="644577"/>
                  <a:pt x="3230380" y="567128"/>
                  <a:pt x="3402767" y="719528"/>
                </a:cubicBezTo>
                <a:cubicBezTo>
                  <a:pt x="3575154" y="871928"/>
                  <a:pt x="3760033" y="1621436"/>
                  <a:pt x="3912433" y="1633928"/>
                </a:cubicBezTo>
                <a:cubicBezTo>
                  <a:pt x="4064833" y="1646420"/>
                  <a:pt x="4169764" y="946878"/>
                  <a:pt x="4317167" y="794478"/>
                </a:cubicBezTo>
                <a:cubicBezTo>
                  <a:pt x="4464570" y="642078"/>
                  <a:pt x="4581993" y="652072"/>
                  <a:pt x="4796852" y="719528"/>
                </a:cubicBezTo>
                <a:cubicBezTo>
                  <a:pt x="5011711" y="786984"/>
                  <a:pt x="5606321" y="1199213"/>
                  <a:pt x="5606321" y="1199213"/>
                </a:cubicBez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31200" y="4974772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22853" y="5474097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4941" y="662821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</a:rPr>
              <a:t>CH</a:t>
            </a:r>
            <a:r>
              <a:rPr lang="en-US" sz="2000" b="1" baseline="-25000" smtClean="0">
                <a:solidFill>
                  <a:srgbClr val="C00000"/>
                </a:solidFill>
              </a:rPr>
              <a:t>4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9438" y="1025735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</a:rPr>
              <a:t>CH</a:t>
            </a:r>
            <a:r>
              <a:rPr lang="en-US" sz="2000" b="1" baseline="-25000" smtClean="0">
                <a:solidFill>
                  <a:srgbClr val="C00000"/>
                </a:solidFill>
              </a:rPr>
              <a:t>4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03495" y="1618162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</a:rPr>
              <a:t>CH</a:t>
            </a:r>
            <a:r>
              <a:rPr lang="en-US" sz="2000" b="1" baseline="-25000" smtClean="0">
                <a:solidFill>
                  <a:srgbClr val="C00000"/>
                </a:solidFill>
              </a:rPr>
              <a:t>4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9822" y="265002"/>
            <a:ext cx="8559385" cy="635762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3993" y="2044767"/>
            <a:ext cx="6565323" cy="2677656"/>
          </a:xfrm>
          <a:prstGeom prst="rect">
            <a:avLst/>
          </a:prstGeom>
          <a:solidFill>
            <a:srgbClr val="767171">
              <a:alpha val="27059"/>
            </a:srgb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Will want: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b="1" dirty="0" smtClean="0"/>
              <a:t>atmospheric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mean molecular weight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b="1" dirty="0" smtClean="0"/>
              <a:t>planetary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radius</a:t>
            </a:r>
            <a:r>
              <a:rPr lang="en-US" sz="2800" b="1" dirty="0" smtClean="0"/>
              <a:t>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mass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surface gravity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74" y="185244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Habitable</a:t>
            </a:r>
            <a:r>
              <a:rPr lang="en-US" dirty="0" smtClean="0"/>
              <a:t> planet: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975" y="2668250"/>
            <a:ext cx="8635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</a:t>
            </a:r>
            <a:r>
              <a:rPr lang="en-US" sz="3200" dirty="0"/>
              <a:t>A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habitable planet</a:t>
            </a:r>
            <a:r>
              <a:rPr lang="en-US" sz="3200" dirty="0"/>
              <a:t> is a terrestrial planet on whose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surface liquid water can exist</a:t>
            </a:r>
            <a:r>
              <a:rPr lang="en-US" sz="3200" dirty="0"/>
              <a:t> in steady state</a:t>
            </a:r>
            <a:r>
              <a:rPr lang="en-US" sz="3200" dirty="0" smtClean="0"/>
              <a:t>.”</a:t>
            </a:r>
          </a:p>
          <a:p>
            <a:endParaRPr lang="en-US" sz="3200" dirty="0" smtClean="0"/>
          </a:p>
          <a:p>
            <a:pPr algn="ctr"/>
            <a:r>
              <a:rPr lang="en-US" sz="3200" dirty="0" smtClean="0"/>
              <a:t>TPF-C Final Report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9951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le_blue_dot2"/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3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20" y="134910"/>
            <a:ext cx="7772400" cy="871629"/>
          </a:xfrm>
        </p:spPr>
        <p:txBody>
          <a:bodyPr>
            <a:normAutofit fontScale="90000"/>
          </a:bodyPr>
          <a:lstStyle/>
          <a:p>
            <a:pPr algn="l"/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Take-Away Points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657" y="1173628"/>
            <a:ext cx="8199618" cy="521438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Measuring CO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amounts will be very difficult (for Earth twins).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Constraining the greenhouse effect will be extremely challenging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 algn="l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0.95, 1.1, and 1.4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μm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water vapor bands offer key opportunities to characterize the: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water vapor abundance.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water vapor profile shape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 algn="l">
              <a:buFont typeface="Arial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Utilizing these features requires achieving SNR &gt; 5 (at a resolution of roughly 70) throughout the band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 algn="l">
              <a:buFont typeface="Arial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Sub-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Neptunes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in the Habitable Zone could masquerade as habitable planets.  Could distinguish with: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atmospheric mean molecular weight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bulk parameters -&gt; interior structure understanding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36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4420" y="1690689"/>
            <a:ext cx="783528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studies done at resolution (</a:t>
            </a:r>
            <a:r>
              <a:rPr lang="en-US" sz="2400" dirty="0" err="1" smtClean="0"/>
              <a:t>λ</a:t>
            </a:r>
            <a:r>
              <a:rPr lang="en-US" sz="2400" dirty="0" smtClean="0"/>
              <a:t>/</a:t>
            </a:r>
            <a:r>
              <a:rPr lang="en-US" sz="2400" dirty="0" err="1" smtClean="0"/>
              <a:t>Δλ</a:t>
            </a:r>
            <a:r>
              <a:rPr lang="en-US" sz="2400" dirty="0" smtClean="0"/>
              <a:t>) of 70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most results are cloud-free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over-estimate strength of visible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features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as cloudiness increases, sensitivity to surface decreases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only explored relative humidity at 100%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controls “dryness” of planet</a:t>
            </a:r>
            <a:endParaRPr lang="en-US" sz="2400" dirty="0"/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see </a:t>
            </a:r>
            <a:r>
              <a:rPr lang="en-US" sz="2400" dirty="0" err="1" smtClean="0"/>
              <a:t>Zsom</a:t>
            </a:r>
            <a:r>
              <a:rPr lang="en-US" sz="2400" dirty="0" smtClean="0"/>
              <a:t>, </a:t>
            </a:r>
            <a:r>
              <a:rPr lang="en-US" sz="2400" dirty="0" err="1" smtClean="0"/>
              <a:t>Seager</a:t>
            </a:r>
            <a:r>
              <a:rPr lang="en-US" sz="2400" dirty="0" smtClean="0"/>
              <a:t> et al. (2013)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whatever else you all think of</a:t>
            </a:r>
            <a:r>
              <a:rPr lang="is-IS" sz="2400" dirty="0" smtClean="0"/>
              <a:t>…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524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72" y="326036"/>
            <a:ext cx="9144750" cy="653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63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772" y="247337"/>
            <a:ext cx="9338872" cy="667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9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772" y="247337"/>
            <a:ext cx="9338872" cy="66706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032354" y="2263514"/>
            <a:ext cx="899410" cy="929391"/>
          </a:xfrm>
          <a:prstGeom prst="ellipse">
            <a:avLst/>
          </a:prstGeom>
          <a:solidFill>
            <a:srgbClr val="C5E0B4">
              <a:alpha val="25098"/>
            </a:srgb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069173" y="4364636"/>
            <a:ext cx="899410" cy="929391"/>
          </a:xfrm>
          <a:prstGeom prst="ellipse">
            <a:avLst/>
          </a:prstGeom>
          <a:solidFill>
            <a:srgbClr val="C5E0B4">
              <a:alpha val="25098"/>
            </a:srgb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55894" y="4681928"/>
            <a:ext cx="899410" cy="929391"/>
          </a:xfrm>
          <a:prstGeom prst="ellipse">
            <a:avLst/>
          </a:prstGeom>
          <a:solidFill>
            <a:srgbClr val="C5E0B4">
              <a:alpha val="25098"/>
            </a:srgb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71217" y="4829331"/>
            <a:ext cx="899410" cy="929391"/>
          </a:xfrm>
          <a:prstGeom prst="ellipse">
            <a:avLst/>
          </a:prstGeom>
          <a:solidFill>
            <a:srgbClr val="C5E0B4">
              <a:alpha val="25098"/>
            </a:srgb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85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843" y="269823"/>
            <a:ext cx="7720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Crude Estimate of Required Integration Time: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33730" y="1229195"/>
            <a:ext cx="56004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dark current dominated (D = 10</a:t>
            </a:r>
            <a:r>
              <a:rPr lang="en-US" sz="2400" baseline="30000" dirty="0" smtClean="0"/>
              <a:t>-4</a:t>
            </a:r>
            <a:r>
              <a:rPr lang="en-US" sz="2400" dirty="0" smtClean="0"/>
              <a:t> e/pix/s)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8-meter telescope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throughput = 10%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Sun-like host at 5 pc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 (</a:t>
            </a:r>
            <a:r>
              <a:rPr lang="en-US" sz="2400" dirty="0" err="1" smtClean="0"/>
              <a:t>Kasting</a:t>
            </a:r>
            <a:r>
              <a:rPr lang="en-US" sz="2400" dirty="0" smtClean="0"/>
              <a:t>+) Habitable Zone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1085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843" y="269823"/>
            <a:ext cx="7720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Crude Estimate of Required Integration Time: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33730" y="1229195"/>
            <a:ext cx="56004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dark current dominated (D = 10</a:t>
            </a:r>
            <a:r>
              <a:rPr lang="en-US" sz="2400" baseline="30000" dirty="0" smtClean="0"/>
              <a:t>-4</a:t>
            </a:r>
            <a:r>
              <a:rPr lang="en-US" sz="2400" dirty="0" smtClean="0"/>
              <a:t> e/pix/s)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8-meter telescope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throughput = 10%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Sun-like host at 5 pc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 (</a:t>
            </a:r>
            <a:r>
              <a:rPr lang="en-US" sz="2400" dirty="0" err="1" smtClean="0"/>
              <a:t>Kasting</a:t>
            </a:r>
            <a:r>
              <a:rPr lang="en-US" sz="2400" dirty="0" smtClean="0"/>
              <a:t>+) Habitable Zone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12156" y="4182255"/>
            <a:ext cx="5642827" cy="461665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=&gt; of order 20-40 </a:t>
            </a:r>
            <a:r>
              <a:rPr lang="en-US" sz="2400" dirty="0" err="1" smtClean="0"/>
              <a:t>hr</a:t>
            </a:r>
            <a:r>
              <a:rPr lang="en-US" sz="2400" dirty="0" smtClean="0"/>
              <a:t> to distinguish at SNR=5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619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843" y="269823"/>
            <a:ext cx="7720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Crude Estimate of Required Integration Time: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33730" y="1229195"/>
            <a:ext cx="56004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dark current dominated (D = 10</a:t>
            </a:r>
            <a:r>
              <a:rPr lang="en-US" sz="2400" baseline="30000" dirty="0" smtClean="0"/>
              <a:t>-4</a:t>
            </a:r>
            <a:r>
              <a:rPr lang="en-US" sz="2400" dirty="0" smtClean="0"/>
              <a:t> e/pix/s)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8-meter telescope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throughput = 10%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Sun-like host at 5 pc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 (</a:t>
            </a:r>
            <a:r>
              <a:rPr lang="en-US" sz="2400" dirty="0" err="1" smtClean="0"/>
              <a:t>Kasting</a:t>
            </a:r>
            <a:r>
              <a:rPr lang="en-US" sz="2400" dirty="0" smtClean="0"/>
              <a:t>+) Habitable Zone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12156" y="4182255"/>
            <a:ext cx="5642827" cy="461665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=&gt; of order 20-40 </a:t>
            </a:r>
            <a:r>
              <a:rPr lang="en-US" sz="2400" dirty="0" err="1" smtClean="0"/>
              <a:t>hr</a:t>
            </a:r>
            <a:r>
              <a:rPr lang="en-US" sz="2400" dirty="0" smtClean="0"/>
              <a:t> to distinguish at SNR=5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06755" y="5427155"/>
            <a:ext cx="3156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(but scales as distance</a:t>
            </a:r>
            <a:r>
              <a:rPr lang="en-US" sz="2400" baseline="30000" smtClean="0"/>
              <a:t>4</a:t>
            </a:r>
            <a:r>
              <a:rPr lang="en-US" sz="2400" smtClean="0"/>
              <a:t>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61425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60" y="326036"/>
            <a:ext cx="9081792" cy="64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19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0" y="-149900"/>
            <a:ext cx="7886700" cy="1325563"/>
          </a:xfrm>
        </p:spPr>
        <p:txBody>
          <a:bodyPr/>
          <a:lstStyle/>
          <a:p>
            <a:r>
              <a:rPr lang="en-US" smtClean="0"/>
              <a:t>Signs of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condensation?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43593" y="1454046"/>
            <a:ext cx="0" cy="41372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143593" y="5591331"/>
            <a:ext cx="5393961" cy="24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4498" y="3291855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altitude</a:t>
            </a: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4018300" y="5816179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log(H</a:t>
            </a:r>
            <a:r>
              <a:rPr lang="en-US" sz="2400" baseline="-25000" smtClean="0"/>
              <a:t>2</a:t>
            </a:r>
            <a:r>
              <a:rPr lang="en-US" sz="2400" smtClean="0"/>
              <a:t>O)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3342024" y="4004877"/>
            <a:ext cx="2997097" cy="13641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42024" y="1708879"/>
            <a:ext cx="0" cy="22959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65757" y="1708879"/>
            <a:ext cx="0" cy="366010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94187" y="2980818"/>
            <a:ext cx="52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vs.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598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4" y="522941"/>
            <a:ext cx="8066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9BBB59">
                    <a:lumMod val="75000"/>
                  </a:srgbClr>
                </a:solidFill>
                <a:latin typeface="Avenir Next Regular"/>
                <a:cs typeface="Avenir Next Regular"/>
              </a:rPr>
              <a:t>Key questions when characterizing terrestrial exoplanets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913529" y="1225176"/>
            <a:ext cx="3331883" cy="14942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60675" y="3996740"/>
            <a:ext cx="3465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9BBB59">
                    <a:lumMod val="75000"/>
                  </a:srgbClr>
                </a:solidFill>
                <a:latin typeface="Avenir Next Regular"/>
                <a:cs typeface="Avenir Next Regular"/>
              </a:rPr>
              <a:t>Is the planet inhabited?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0675" y="2810447"/>
            <a:ext cx="3451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9BBB59">
                    <a:lumMod val="75000"/>
                  </a:srgbClr>
                </a:solidFill>
                <a:latin typeface="Avenir Next Regular"/>
                <a:cs typeface="Avenir Next Regular"/>
              </a:rPr>
              <a:t>Is the planet habitable?</a:t>
            </a:r>
          </a:p>
        </p:txBody>
      </p:sp>
      <p:sp>
        <p:nvSpPr>
          <p:cNvPr id="7" name="Oval 6"/>
          <p:cNvSpPr/>
          <p:nvPr/>
        </p:nvSpPr>
        <p:spPr>
          <a:xfrm>
            <a:off x="2659532" y="2752194"/>
            <a:ext cx="582702" cy="582706"/>
          </a:xfrm>
          <a:prstGeom prst="ellipse">
            <a:avLst/>
          </a:prstGeom>
          <a:gradFill flip="none" rotWithShape="1">
            <a:gsLst>
              <a:gs pos="54000">
                <a:schemeClr val="tx1">
                  <a:lumMod val="65000"/>
                </a:scheme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59532" y="3951917"/>
            <a:ext cx="582702" cy="582706"/>
          </a:xfrm>
          <a:prstGeom prst="ellipse">
            <a:avLst/>
          </a:prstGeom>
          <a:gradFill flip="none" rotWithShape="1">
            <a:gsLst>
              <a:gs pos="54000">
                <a:schemeClr val="tx1">
                  <a:lumMod val="65000"/>
                </a:scheme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861" y="198618"/>
            <a:ext cx="9428063" cy="673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63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861" y="198618"/>
            <a:ext cx="9428063" cy="673433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97246" y="4586989"/>
            <a:ext cx="899410" cy="929391"/>
          </a:xfrm>
          <a:prstGeom prst="ellipse">
            <a:avLst/>
          </a:prstGeom>
          <a:solidFill>
            <a:srgbClr val="C5E0B4">
              <a:alpha val="25098"/>
            </a:srgb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96656" y="4934261"/>
            <a:ext cx="899410" cy="929391"/>
          </a:xfrm>
          <a:prstGeom prst="ellipse">
            <a:avLst/>
          </a:prstGeom>
          <a:solidFill>
            <a:srgbClr val="C5E0B4">
              <a:alpha val="25098"/>
            </a:srgb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99719" y="3755249"/>
            <a:ext cx="2206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of order </a:t>
            </a:r>
            <a:r>
              <a:rPr lang="en-US" sz="2000" smtClean="0"/>
              <a:t>line profile</a:t>
            </a:r>
          </a:p>
          <a:p>
            <a:pPr algn="ctr"/>
            <a:r>
              <a:rPr lang="en-US" sz="2000" dirty="0" smtClean="0"/>
              <a:t>thermal effects</a:t>
            </a:r>
            <a:endParaRPr lang="en-US" sz="2000" dirty="0"/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>
            <a:off x="4006349" y="4107305"/>
            <a:ext cx="322613" cy="615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3"/>
            <a:endCxn id="5" idx="0"/>
          </p:cNvCxnSpPr>
          <p:nvPr/>
        </p:nvCxnSpPr>
        <p:spPr>
          <a:xfrm>
            <a:off x="4006349" y="4109192"/>
            <a:ext cx="1540012" cy="8250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19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-573527" y="-1351"/>
            <a:ext cx="11328481" cy="75523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42632" y="122891"/>
            <a:ext cx="6595561" cy="659515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>
            <a:endCxn id="6" idx="0"/>
          </p:cNvCxnSpPr>
          <p:nvPr/>
        </p:nvCxnSpPr>
        <p:spPr>
          <a:xfrm flipV="1">
            <a:off x="4540413" y="122891"/>
            <a:ext cx="0" cy="33044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15750" y="3427293"/>
            <a:ext cx="3024664" cy="1228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40413" y="3427293"/>
            <a:ext cx="3065647" cy="1228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31427" y="1981843"/>
            <a:ext cx="2936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direct detection of surface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liquid water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53010" y="1863080"/>
            <a:ext cx="29154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direct measurement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of surface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pressure </a:t>
            </a:r>
            <a:r>
              <a:rPr lang="en-US" sz="2000" dirty="0">
                <a:solidFill>
                  <a:prstClr val="white"/>
                </a:solidFill>
              </a:rPr>
              <a:t>and temperature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51778" y="4656203"/>
            <a:ext cx="3777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combination of data and modeling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to argue for a habitable surface</a:t>
            </a:r>
          </a:p>
        </p:txBody>
      </p:sp>
    </p:spTree>
    <p:extLst>
      <p:ext uri="{BB962C8B-B14F-4D97-AF65-F5344CB8AC3E}">
        <p14:creationId xmlns:p14="http://schemas.microsoft.com/office/powerpoint/2010/main" val="11461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768" y="0"/>
            <a:ext cx="7886700" cy="1325563"/>
          </a:xfrm>
        </p:spPr>
        <p:txBody>
          <a:bodyPr/>
          <a:lstStyle/>
          <a:p>
            <a:r>
              <a:rPr lang="en-US" dirty="0" smtClean="0"/>
              <a:t>Two approaches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822" y="1454046"/>
            <a:ext cx="869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determine all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climate-relevant parameters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allows for forward climate modeling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concentration of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all GHG</a:t>
            </a:r>
            <a:r>
              <a:rPr lang="en-US" sz="2800" dirty="0" smtClean="0"/>
              <a:t>; surface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gravity</a:t>
            </a:r>
            <a:r>
              <a:rPr lang="en-US" sz="2800" dirty="0" smtClean="0"/>
              <a:t>; total atm.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pressure</a:t>
            </a:r>
            <a:r>
              <a:rPr lang="en-US" sz="2800" dirty="0" smtClean="0"/>
              <a:t>; surface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albedo</a:t>
            </a:r>
            <a:r>
              <a:rPr lang="en-US" sz="2800" dirty="0" smtClean="0"/>
              <a:t>; rotation rate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6201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768" y="0"/>
            <a:ext cx="7886700" cy="1325563"/>
          </a:xfrm>
        </p:spPr>
        <p:txBody>
          <a:bodyPr/>
          <a:lstStyle/>
          <a:p>
            <a:r>
              <a:rPr lang="en-US" dirty="0" smtClean="0"/>
              <a:t>Two approaches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822" y="1454046"/>
            <a:ext cx="86942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determine all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climate-relevant parameters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allows for forward climate modeling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concentration of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all GHG</a:t>
            </a:r>
            <a:r>
              <a:rPr lang="en-US" sz="2800" dirty="0" smtClean="0"/>
              <a:t>; surface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gravity</a:t>
            </a:r>
            <a:r>
              <a:rPr lang="en-US" sz="2800" dirty="0" smtClean="0"/>
              <a:t>; total atm.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pressure</a:t>
            </a:r>
            <a:r>
              <a:rPr lang="en-US" sz="2800" dirty="0" smtClean="0"/>
              <a:t>; surface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albedo</a:t>
            </a:r>
            <a:r>
              <a:rPr lang="en-US" sz="2800" dirty="0" smtClean="0"/>
              <a:t>; rotation rate</a:t>
            </a:r>
          </a:p>
          <a:p>
            <a:pPr lvl="1"/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detect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evidence of H</a:t>
            </a:r>
            <a:r>
              <a:rPr lang="en-US" sz="28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 condensation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especially at/near surface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clouds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800" dirty="0" smtClean="0"/>
              <a:t>spectral signatures (NIR)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800" dirty="0" smtClean="0"/>
              <a:t>height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water vapor profile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822" y="1454046"/>
            <a:ext cx="8559385" cy="179882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1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768" y="0"/>
            <a:ext cx="7886700" cy="1325563"/>
          </a:xfrm>
        </p:spPr>
        <p:txBody>
          <a:bodyPr/>
          <a:lstStyle/>
          <a:p>
            <a:r>
              <a:rPr lang="en-US" dirty="0" smtClean="0"/>
              <a:t>Two approaches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822" y="1454046"/>
            <a:ext cx="86942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determine all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climate-relevant parameters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allows for forward climate modeling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concentration of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all GHG</a:t>
            </a:r>
            <a:r>
              <a:rPr lang="en-US" sz="2800" dirty="0" smtClean="0"/>
              <a:t>; surface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gravity</a:t>
            </a:r>
            <a:r>
              <a:rPr lang="en-US" sz="2800" dirty="0" smtClean="0"/>
              <a:t>; total atm.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pressure</a:t>
            </a:r>
            <a:r>
              <a:rPr lang="en-US" sz="2800" dirty="0" smtClean="0"/>
              <a:t>; surface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albedo</a:t>
            </a:r>
            <a:r>
              <a:rPr lang="en-US" sz="2800" dirty="0" smtClean="0"/>
              <a:t>; rotation rate</a:t>
            </a:r>
          </a:p>
          <a:p>
            <a:pPr lvl="1"/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detect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evidence of H</a:t>
            </a:r>
            <a:r>
              <a:rPr lang="en-US" sz="28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 condensation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especially at/near surface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clouds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800" dirty="0" smtClean="0"/>
              <a:t>spectral signatures (NIR)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800" dirty="0" smtClean="0"/>
              <a:t>height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water vapor profile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822" y="3507697"/>
            <a:ext cx="8559385" cy="290692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80" y="326036"/>
            <a:ext cx="9039820" cy="6457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671" y="686378"/>
            <a:ext cx="1886724" cy="18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6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80" y="326036"/>
            <a:ext cx="9039820" cy="6457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671" y="686378"/>
            <a:ext cx="1886724" cy="1869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2158" y="205365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6470" y="235281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1851" y="216586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6023" y="342505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2882" y="3811247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1361" y="418392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5743" y="35911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0517" y="338518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4102" y="31436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422720" y="2134265"/>
            <a:ext cx="89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b="1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198883" y="2538246"/>
            <a:ext cx="884931" cy="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9023" y="24886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38932" y="3240385"/>
            <a:ext cx="53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0458" y="5354517"/>
            <a:ext cx="53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15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c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685</Words>
  <Application>Microsoft Macintosh PowerPoint</Application>
  <PresentationFormat>On-screen Show (4:3)</PresentationFormat>
  <Paragraphs>169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Avenir Next Regular</vt:lpstr>
      <vt:lpstr>Calibri</vt:lpstr>
      <vt:lpstr>Calibri Light</vt:lpstr>
      <vt:lpstr>Arial</vt:lpstr>
      <vt:lpstr>Office Theme</vt:lpstr>
      <vt:lpstr>Black</vt:lpstr>
      <vt:lpstr> Black </vt:lpstr>
      <vt:lpstr>Constraining Habitability of Pale Blue Dots</vt:lpstr>
      <vt:lpstr>Habitable planet:</vt:lpstr>
      <vt:lpstr>PowerPoint Presentation</vt:lpstr>
      <vt:lpstr>PowerPoint Presentation</vt:lpstr>
      <vt:lpstr>Two approaches</vt:lpstr>
      <vt:lpstr>Two approaches</vt:lpstr>
      <vt:lpstr>Two approaches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approaches</vt:lpstr>
      <vt:lpstr>PowerPoint Presentation</vt:lpstr>
      <vt:lpstr>PowerPoint Presentation</vt:lpstr>
      <vt:lpstr>PowerPoint Presentation</vt:lpstr>
      <vt:lpstr>From Warm Neptunes to Earths</vt:lpstr>
      <vt:lpstr>PowerPoint Presentation</vt:lpstr>
      <vt:lpstr>PowerPoint Presentation</vt:lpstr>
      <vt:lpstr>Take-Away Points</vt:lpstr>
      <vt:lpstr>Caveats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Signs of H2O condensation?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Constraining Habitability of Pale Blue Dots</dc:title>
  <dc:creator>Tyler Robinson</dc:creator>
  <cp:lastModifiedBy>Tyler Robinson</cp:lastModifiedBy>
  <cp:revision>30</cp:revision>
  <dcterms:created xsi:type="dcterms:W3CDTF">2016-06-26T16:53:29Z</dcterms:created>
  <dcterms:modified xsi:type="dcterms:W3CDTF">2016-08-04T18:56:58Z</dcterms:modified>
</cp:coreProperties>
</file>