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7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04" r:id="rId17"/>
    <p:sldId id="263" r:id="rId18"/>
    <p:sldId id="258" r:id="rId19"/>
    <p:sldId id="299" r:id="rId20"/>
    <p:sldId id="30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08"/>
    <a:srgbClr val="996633"/>
    <a:srgbClr val="033BFF"/>
    <a:srgbClr val="E2643A"/>
    <a:srgbClr val="00FFFE"/>
    <a:srgbClr val="2FF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19" autoAdjust="0"/>
  </p:normalViewPr>
  <p:slideViewPr>
    <p:cSldViewPr snapToGrid="0">
      <p:cViewPr varScale="1">
        <p:scale>
          <a:sx n="150" d="100"/>
          <a:sy n="150" d="100"/>
        </p:scale>
        <p:origin x="-10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F1FF8-1F8B-9A45-B2DB-94D95A159122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7B76C-798B-9E47-9524-31244F22C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fld id="{83A43F5B-987D-4B88-AAB6-7010E23832D9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3352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fld id="{09EF1B97-53E2-47FA-B0CF-B65758A33181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836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-47625"/>
            <a:ext cx="2112962" cy="6143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738" y="-47625"/>
            <a:ext cx="6188075" cy="6143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fld id="{80FE4E5A-C312-47D8-A9FC-E19F00A4D8E1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7973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4762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270000"/>
            <a:ext cx="4149725" cy="482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1863" y="1270000"/>
            <a:ext cx="4151312" cy="482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fld id="{651B34CF-0FE9-4161-A523-EA47E88339EE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2550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4762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270000"/>
            <a:ext cx="4149725" cy="482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41863" y="1270000"/>
            <a:ext cx="4151312" cy="233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41863" y="3759200"/>
            <a:ext cx="4151312" cy="233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fld id="{D5C8C14A-0B48-48B6-A756-A60ABFF745A0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09043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4762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270000"/>
            <a:ext cx="4149725" cy="482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863" y="1270000"/>
            <a:ext cx="4151312" cy="482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fld id="{D0A53A65-3AFE-429E-B112-7387E97C8C78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288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fld id="{7BB502F1-BADC-44BB-A0BD-B204F077B713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1049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fld id="{B1AA1A90-3E47-49C4-AEB2-6826FF420C70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2146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270000"/>
            <a:ext cx="4149725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863" y="1270000"/>
            <a:ext cx="4151312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fld id="{32621042-75BD-43F0-8126-A20F9D2D403E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152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fld id="{7112839B-71AB-4D52-9336-442868EF52ED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2805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fld id="{5604EA76-F16D-4AF4-BEB9-C2098B671298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3481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fld id="{8F797BDC-D60C-4027-8110-5DE475D7B363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1719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fld id="{825D34FD-0647-4BB1-9D07-58DA8B40635B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3876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Helvetica"/>
            </a:endParaRPr>
          </a:p>
          <a:p>
            <a:pPr>
              <a:defRPr/>
            </a:pPr>
            <a:fld id="{413BD171-A4EE-4E05-A08F-1EEAFA3E9233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6899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476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8" y="1270000"/>
            <a:ext cx="845343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6338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rgbClr val="000066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Helvetica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Helvetica"/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1825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66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Helvetica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461481D-DE9F-42CB-A28D-BDB4F05C5329}" type="slidenum">
              <a:rPr lang="en-US">
                <a:latin typeface="Helvetica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Helvetica"/>
            </a:endParaRPr>
          </a:p>
        </p:txBody>
      </p:sp>
      <p:sp>
        <p:nvSpPr>
          <p:cNvPr id="75782" name="Rectangle 6"/>
          <p:cNvSpPr>
            <a:spLocks noChangeArrowheads="1"/>
          </p:cNvSpPr>
          <p:nvPr userDrawn="1"/>
        </p:nvSpPr>
        <p:spPr bwMode="auto">
          <a:xfrm rot="10800000" flipH="1">
            <a:off x="0" y="903288"/>
            <a:ext cx="9148763" cy="1460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5783" name="Rectangle 7"/>
          <p:cNvSpPr>
            <a:spLocks noChangeArrowheads="1"/>
          </p:cNvSpPr>
          <p:nvPr userDrawn="1"/>
        </p:nvSpPr>
        <p:spPr bwMode="auto">
          <a:xfrm rot="10800000" flipH="1">
            <a:off x="7938" y="1077913"/>
            <a:ext cx="9140825" cy="26987"/>
          </a:xfrm>
          <a:prstGeom prst="rect">
            <a:avLst/>
          </a:prstGeom>
          <a:solidFill>
            <a:srgbClr val="004080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187325" y="501650"/>
            <a:ext cx="769938" cy="696913"/>
            <a:chOff x="117" y="162"/>
            <a:chExt cx="605" cy="548"/>
          </a:xfrm>
        </p:grpSpPr>
        <p:sp>
          <p:nvSpPr>
            <p:cNvPr id="75785" name="Oval 9"/>
            <p:cNvSpPr>
              <a:spLocks noChangeArrowheads="1"/>
            </p:cNvSpPr>
            <p:nvPr userDrawn="1"/>
          </p:nvSpPr>
          <p:spPr bwMode="auto">
            <a:xfrm>
              <a:off x="117" y="162"/>
              <a:ext cx="565" cy="54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pic>
          <p:nvPicPr>
            <p:cNvPr id="1036" name="Picture 10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0" y="184"/>
              <a:ext cx="602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787" name="Text Box 11"/>
          <p:cNvSpPr txBox="1">
            <a:spLocks noChangeArrowheads="1"/>
          </p:cNvSpPr>
          <p:nvPr userDrawn="1"/>
        </p:nvSpPr>
        <p:spPr bwMode="auto">
          <a:xfrm>
            <a:off x="838200" y="859976"/>
            <a:ext cx="20058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di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err="1">
                <a:solidFill>
                  <a:srgbClr val="FFFFFF"/>
                </a:solidFill>
                <a:latin typeface="Calibri"/>
                <a:cs typeface="Calibri"/>
              </a:rPr>
              <a:t>ExoPlanet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 Exploration Program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 userDrawn="1"/>
        </p:nvSpPr>
        <p:spPr bwMode="auto">
          <a:xfrm>
            <a:off x="3535363" y="6491288"/>
            <a:ext cx="256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EF1F1D"/>
              </a:solidFill>
              <a:latin typeface="Times" pitchFamily="18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0756" y="-3624"/>
            <a:ext cx="915944" cy="91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550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spreadsheets/d/1-w1eybYV6nyX02kH7eoNWie8UinzlVnLM4F-64AagHw" TargetMode="Externa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Yield </a:t>
            </a:r>
            <a:r>
              <a:rPr lang="en-US" dirty="0" smtClean="0"/>
              <a:t>Modeling with </a:t>
            </a:r>
            <a:r>
              <a:rPr lang="en-US" dirty="0" smtClean="0"/>
              <a:t>EXOSIMS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err="1" smtClean="0"/>
              <a:t>HabEx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Dr. Rhonda Morgan</a:t>
            </a:r>
          </a:p>
          <a:p>
            <a:r>
              <a:rPr lang="en-US" sz="2100" dirty="0" smtClean="0"/>
              <a:t>Jet Propulsion Laboratory, California Institute of Technology</a:t>
            </a:r>
          </a:p>
          <a:p>
            <a:endParaRPr lang="en-US" sz="2100" dirty="0" smtClean="0"/>
          </a:p>
          <a:p>
            <a:r>
              <a:rPr lang="en-US" dirty="0" smtClean="0"/>
              <a:t>June 13,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871" y="6510378"/>
            <a:ext cx="6704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2016 California Institute of Technology. Government sponsorship acknowledged.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188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Completeness Cloud</a:t>
            </a:r>
            <a:br>
              <a:rPr lang="en-US" dirty="0" smtClean="0"/>
            </a:br>
            <a:r>
              <a:rPr lang="en-US" sz="2000" dirty="0" smtClean="0"/>
              <a:t>Unit Test Qualitative Example</a:t>
            </a:r>
            <a:endParaRPr lang="en-US" sz="2000" dirty="0"/>
          </a:p>
        </p:txBody>
      </p:sp>
      <p:pic>
        <p:nvPicPr>
          <p:cNvPr id="6" name="Content Placeholder 5" descr="Screen Shot 2016-03-07 at 5.59.3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" b="-2793"/>
          <a:stretch/>
        </p:blipFill>
        <p:spPr>
          <a:xfrm>
            <a:off x="0" y="2293502"/>
            <a:ext cx="9114759" cy="30042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B502F1-BADC-44BB-A0BD-B204F077B71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4343" y="5439961"/>
            <a:ext cx="252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Brown 10^8 samples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5477" y="5516543"/>
            <a:ext cx="252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10^5 samples in </a:t>
            </a:r>
            <a:r>
              <a:rPr lang="en-US" dirty="0" err="1" smtClean="0"/>
              <a:t>ExYM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257338" y="5536261"/>
            <a:ext cx="2746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10^5 samples in EXOSIMS</a:t>
            </a:r>
          </a:p>
          <a:p>
            <a:r>
              <a:rPr lang="en-US" dirty="0" err="1" smtClean="0"/>
              <a:t>BrownCompleteness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426396" y="1279434"/>
            <a:ext cx="1658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I scaled this axis to match Brown</a:t>
            </a:r>
            <a:endParaRPr lang="en-US" sz="1400" dirty="0">
              <a:solidFill>
                <a:srgbClr val="008000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 bwMode="auto">
          <a:xfrm>
            <a:off x="3255730" y="1802654"/>
            <a:ext cx="402818" cy="6140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251622" y="1185424"/>
            <a:ext cx="2435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The y-axis is incorrect due to a discovered unit mismatch (km to AU)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951" y="6308812"/>
            <a:ext cx="5478287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This case duplicates Brown’s values for verification</a:t>
            </a:r>
          </a:p>
        </p:txBody>
      </p:sp>
      <p:pic>
        <p:nvPicPr>
          <p:cNvPr id="3" name="Picture 2" descr="figure_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536" r="6076" b="6115"/>
          <a:stretch/>
        </p:blipFill>
        <p:spPr>
          <a:xfrm>
            <a:off x="6047030" y="2285092"/>
            <a:ext cx="3096970" cy="301270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>
            <a:off x="6047030" y="1857548"/>
            <a:ext cx="360168" cy="6255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084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for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/>
              <a:t>, T</a:t>
            </a:r>
            <a:r>
              <a:rPr lang="en-US" baseline="-25000" dirty="0" smtClean="0"/>
              <a:t>int</a:t>
            </a:r>
            <a:endParaRPr lang="en-US" baseline="-25000" dirty="0"/>
          </a:p>
        </p:txBody>
      </p:sp>
      <p:pic>
        <p:nvPicPr>
          <p:cNvPr id="6" name="Content Placeholder 5" descr="CpCbTint_IPAC_20160623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" b="6588"/>
          <a:stretch/>
        </p:blipFill>
        <p:spPr>
          <a:xfrm>
            <a:off x="119001" y="1998133"/>
            <a:ext cx="8803999" cy="4859867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21734" y="1134534"/>
            <a:ext cx="8579908" cy="1346200"/>
          </a:xfrm>
        </p:spPr>
        <p:txBody>
          <a:bodyPr/>
          <a:lstStyle/>
          <a:p>
            <a:r>
              <a:rPr lang="en-US" sz="1800" dirty="0" smtClean="0"/>
              <a:t>Use Known RV planets from IPAC portal</a:t>
            </a:r>
          </a:p>
          <a:p>
            <a:r>
              <a:rPr lang="en-US" sz="1800" dirty="0" smtClean="0"/>
              <a:t>Validated </a:t>
            </a:r>
            <a:r>
              <a:rPr lang="en-US" sz="1800" dirty="0" err="1" smtClean="0"/>
              <a:t>Matlab</a:t>
            </a:r>
            <a:r>
              <a:rPr lang="en-US" sz="1800" dirty="0" smtClean="0"/>
              <a:t> code computes photon counts from planet and background and detector noise sources and calculates integration time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fld id="{7BB502F1-BADC-44BB-A0BD-B204F077B713}" type="slidenum">
              <a:rPr lang="en-US" smtClean="0">
                <a:latin typeface="Helvetica"/>
              </a:rPr>
              <a:pPr>
                <a:defRPr/>
              </a:pPr>
              <a:t>11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9863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missing data to design for a good software test</a:t>
            </a:r>
            <a:endParaRPr lang="en-US" dirty="0"/>
          </a:p>
        </p:txBody>
      </p:sp>
      <p:pic>
        <p:nvPicPr>
          <p:cNvPr id="7" name="Content Placeholder 6" descr="IPAC_RV_Mp_Rp_inc88_20160623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" t="4049" r="7325" b="5605"/>
          <a:stretch/>
        </p:blipFill>
        <p:spPr>
          <a:xfrm>
            <a:off x="1193799" y="2370664"/>
            <a:ext cx="6720686" cy="441113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9400" y="1270000"/>
            <a:ext cx="8613775" cy="948267"/>
          </a:xfrm>
        </p:spPr>
        <p:txBody>
          <a:bodyPr/>
          <a:lstStyle/>
          <a:p>
            <a:r>
              <a:rPr lang="en-US" sz="1800" dirty="0" smtClean="0"/>
              <a:t>We verified that a range of planet radii were represented.</a:t>
            </a:r>
            <a:r>
              <a:rPr lang="en-US" sz="1800" dirty="0"/>
              <a:t> Planet </a:t>
            </a:r>
            <a:r>
              <a:rPr lang="en-US" sz="1800" dirty="0" smtClean="0"/>
              <a:t>radius was calculated from planet mass (from IPAC).</a:t>
            </a:r>
          </a:p>
          <a:p>
            <a:r>
              <a:rPr lang="en-US" sz="1800" dirty="0" smtClean="0"/>
              <a:t>A variety of inclinations and phase anomalies were chosen to span the parameter space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fld id="{32621042-75BD-43F0-8126-A20F9D2D403E}" type="slidenum">
              <a:rPr lang="en-US" smtClean="0">
                <a:latin typeface="Helvetica"/>
              </a:rPr>
              <a:pPr>
                <a:defRPr/>
              </a:pPr>
              <a:t>12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36815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code has been tested?</a:t>
            </a:r>
            <a:endParaRPr lang="en-US" dirty="0"/>
          </a:p>
        </p:txBody>
      </p:sp>
      <p:pic>
        <p:nvPicPr>
          <p:cNvPr id="7" name="Content Placeholder 6" descr="Screen Shot 2016-08-04 at 9.18.08 A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r="797" b="31830"/>
          <a:stretch/>
        </p:blipFill>
        <p:spPr>
          <a:xfrm>
            <a:off x="0" y="1811867"/>
            <a:ext cx="4453467" cy="4453467"/>
          </a:xfrm>
        </p:spPr>
      </p:pic>
      <p:pic>
        <p:nvPicPr>
          <p:cNvPr id="8" name="Content Placeholder 7" descr="Screen Shot 2016-08-04 at 9.18.18 AM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10070" b="912"/>
          <a:stretch/>
        </p:blipFill>
        <p:spPr>
          <a:xfrm>
            <a:off x="4464023" y="2269065"/>
            <a:ext cx="4679977" cy="420793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latin typeface="Helvetica"/>
            </a:endParaRPr>
          </a:p>
          <a:p>
            <a:pPr>
              <a:defRPr/>
            </a:pPr>
            <a:endParaRPr lang="en-US" dirty="0">
              <a:latin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fld id="{32621042-75BD-43F0-8126-A20F9D2D403E}" type="slidenum">
              <a:rPr lang="en-US" smtClean="0">
                <a:latin typeface="Helvetica"/>
              </a:rPr>
              <a:pPr>
                <a:defRPr/>
              </a:pPr>
              <a:t>13</a:t>
            </a:fld>
            <a:endParaRPr lang="en-US">
              <a:latin typeface="Helvetica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270934" y="1151467"/>
            <a:ext cx="8613775" cy="94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US" sz="1800" dirty="0" smtClean="0"/>
              <a:t>We have written 2714 lines of test code for 134 functions.</a:t>
            </a:r>
          </a:p>
          <a:p>
            <a:r>
              <a:rPr lang="en-US" sz="1800" dirty="0" smtClean="0"/>
              <a:t>Test code will be delivered to </a:t>
            </a:r>
            <a:r>
              <a:rPr lang="en-US" sz="1800" dirty="0" err="1" smtClean="0"/>
              <a:t>github</a:t>
            </a:r>
            <a:r>
              <a:rPr lang="en-US" sz="1800" dirty="0" smtClean="0"/>
              <a:t> and can be used for regression testing.</a:t>
            </a:r>
          </a:p>
        </p:txBody>
      </p:sp>
    </p:spTree>
    <p:extLst>
      <p:ext uri="{BB962C8B-B14F-4D97-AF65-F5344CB8AC3E}">
        <p14:creationId xmlns:p14="http://schemas.microsoft.com/office/powerpoint/2010/main" val="2304163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Unit Tests</a:t>
            </a:r>
          </a:p>
          <a:p>
            <a:pPr lvl="1"/>
            <a:r>
              <a:rPr lang="en-US" dirty="0" smtClean="0"/>
              <a:t>Resolve Integration Time Discrepancies</a:t>
            </a:r>
          </a:p>
          <a:p>
            <a:pPr lvl="1"/>
            <a:r>
              <a:rPr lang="en-US" dirty="0" smtClean="0"/>
              <a:t>Validate </a:t>
            </a:r>
            <a:r>
              <a:rPr lang="en-US" dirty="0" err="1" smtClean="0"/>
              <a:t>KeepOut</a:t>
            </a:r>
            <a:r>
              <a:rPr lang="en-US" dirty="0" smtClean="0"/>
              <a:t> window</a:t>
            </a:r>
          </a:p>
          <a:p>
            <a:pPr lvl="1"/>
            <a:r>
              <a:rPr lang="en-US" dirty="0" smtClean="0"/>
              <a:t>Hand Trace scheduler decisions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End to End Testing</a:t>
            </a:r>
          </a:p>
          <a:p>
            <a:pPr lvl="1"/>
            <a:r>
              <a:rPr lang="en-US" dirty="0" smtClean="0"/>
              <a:t>Shakedown of initial ensemble runs</a:t>
            </a:r>
          </a:p>
          <a:p>
            <a:pPr lvl="1"/>
            <a:r>
              <a:rPr lang="en-US" dirty="0" smtClean="0"/>
              <a:t>Cross validation with Chris Stark’s AYO code is planned for FY17 under the Standard Definitions and Evaluation Team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fld id="{32621042-75BD-43F0-8126-A20F9D2D403E}" type="slidenum">
              <a:rPr lang="en-US" smtClean="0">
                <a:latin typeface="Helvetica"/>
              </a:rPr>
              <a:pPr>
                <a:defRPr/>
              </a:pPr>
              <a:t>14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82765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Output Products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fld id="{5604EA76-F16D-4AF4-BEB9-C2098B671298}" type="slidenum">
              <a:rPr lang="en-US" smtClean="0">
                <a:latin typeface="Helvetica"/>
              </a:rPr>
              <a:pPr>
                <a:defRPr/>
              </a:pPr>
              <a:t>15</a:t>
            </a:fld>
            <a:endParaRPr lang="en-US">
              <a:latin typeface="Helvetica"/>
            </a:endParaRPr>
          </a:p>
        </p:txBody>
      </p:sp>
      <p:pic>
        <p:nvPicPr>
          <p:cNvPr id="6" name="Picture 5" descr="Screen Shot 2016-05-15 at 10.05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2804"/>
            <a:ext cx="3379788" cy="2771315"/>
          </a:xfrm>
          <a:prstGeom prst="rect">
            <a:avLst/>
          </a:prstGeom>
        </p:spPr>
      </p:pic>
      <p:pic>
        <p:nvPicPr>
          <p:cNvPr id="7" name="Picture 6" descr="Screen Shot 2016-05-15 at 10.06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74" y="3990904"/>
            <a:ext cx="3392957" cy="2733215"/>
          </a:xfrm>
          <a:prstGeom prst="rect">
            <a:avLst/>
          </a:prstGeom>
        </p:spPr>
      </p:pic>
      <p:pic>
        <p:nvPicPr>
          <p:cNvPr id="8" name="Picture 7" descr="Screen Shot 2016-05-15 at 10.26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120775"/>
            <a:ext cx="3481388" cy="2661001"/>
          </a:xfrm>
          <a:prstGeom prst="rect">
            <a:avLst/>
          </a:prstGeom>
        </p:spPr>
      </p:pic>
      <p:pic>
        <p:nvPicPr>
          <p:cNvPr id="9" name="Picture 8" descr="Screen Shot 2016-05-15 at 10.30.4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74" y="1036971"/>
            <a:ext cx="3209926" cy="27956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73775" y="2016476"/>
            <a:ext cx="22066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Mission Failure Modes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7175" y="1331847"/>
            <a:ext cx="23098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False Alarm Probability varies with separation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7175" y="3756376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Instrument Bias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552" y="3801431"/>
            <a:ext cx="1879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Mission Execution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1388" y="6611779"/>
            <a:ext cx="2106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Savransky</a:t>
            </a:r>
            <a:r>
              <a:rPr lang="en-US" sz="1000" dirty="0" smtClean="0"/>
              <a:t> and Garret, 2015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8608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fld id="{7BB502F1-BADC-44BB-A0BD-B204F077B713}" type="slidenum">
              <a:rPr lang="en-US" smtClean="0">
                <a:latin typeface="Helvetica"/>
              </a:rPr>
              <a:pPr>
                <a:defRPr/>
              </a:pPr>
              <a:t>16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69465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 bwMode="auto">
          <a:xfrm>
            <a:off x="2374755" y="1921169"/>
            <a:ext cx="5381625" cy="2333625"/>
          </a:xfrm>
          <a:prstGeom prst="rect">
            <a:avLst/>
          </a:prstGeom>
          <a:solidFill>
            <a:srgbClr val="F1C87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288277" y="2002883"/>
            <a:ext cx="5381625" cy="2333625"/>
          </a:xfrm>
          <a:prstGeom prst="rect">
            <a:avLst/>
          </a:prstGeom>
          <a:solidFill>
            <a:srgbClr val="F1C87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2212943" y="2085211"/>
            <a:ext cx="5381625" cy="2333625"/>
          </a:xfrm>
          <a:prstGeom prst="rect">
            <a:avLst/>
          </a:prstGeom>
          <a:solidFill>
            <a:srgbClr val="F1C87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2137609" y="2167539"/>
            <a:ext cx="5381625" cy="2333625"/>
          </a:xfrm>
          <a:prstGeom prst="rect">
            <a:avLst/>
          </a:prstGeom>
          <a:solidFill>
            <a:srgbClr val="F1C87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Mission Ensemble</a:t>
            </a:r>
            <a:endParaRPr lang="en-US" dirty="0"/>
          </a:p>
        </p:txBody>
      </p:sp>
      <p:sp>
        <p:nvSpPr>
          <p:cNvPr id="108" name="Content Placeholder 107"/>
          <p:cNvSpPr>
            <a:spLocks noGrp="1"/>
          </p:cNvSpPr>
          <p:nvPr>
            <p:ph idx="1"/>
          </p:nvPr>
        </p:nvSpPr>
        <p:spPr>
          <a:xfrm>
            <a:off x="-1" y="4495800"/>
            <a:ext cx="9143999" cy="2362200"/>
          </a:xfrm>
        </p:spPr>
        <p:txBody>
          <a:bodyPr/>
          <a:lstStyle/>
          <a:p>
            <a:pPr marL="0" indent="0" algn="ctr">
              <a:buNone/>
            </a:pPr>
            <a:endParaRPr lang="en-US" sz="1400" dirty="0"/>
          </a:p>
          <a:p>
            <a:r>
              <a:rPr lang="en-US" sz="1800" dirty="0" smtClean="0"/>
              <a:t>Simulate a universe by sampling planet population distributions</a:t>
            </a:r>
          </a:p>
          <a:p>
            <a:r>
              <a:rPr lang="en-US" sz="1800" dirty="0" smtClean="0"/>
              <a:t>Schedule a mission using spacecraft </a:t>
            </a:r>
            <a:r>
              <a:rPr lang="en-US" sz="1800" dirty="0"/>
              <a:t>and mission observing </a:t>
            </a:r>
            <a:r>
              <a:rPr lang="en-US" sz="1800" dirty="0" smtClean="0"/>
              <a:t>constraints</a:t>
            </a:r>
          </a:p>
          <a:p>
            <a:pPr lvl="1"/>
            <a:r>
              <a:rPr lang="en-US" sz="1400" dirty="0" smtClean="0"/>
              <a:t>Dynamically respond to detections</a:t>
            </a:r>
          </a:p>
          <a:p>
            <a:r>
              <a:rPr lang="en-US" sz="1800" dirty="0" smtClean="0"/>
              <a:t>Repeat with a new universe 1,000 times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9449" y="4031181"/>
            <a:ext cx="3024188" cy="4572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24074" y="4023243"/>
            <a:ext cx="1905000" cy="4572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7BB502F1-BADC-44BB-A0BD-B204F077B71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057468" y="3038444"/>
            <a:ext cx="1025525" cy="3693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Detect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45999" y="2889041"/>
            <a:ext cx="11684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Schedule</a:t>
            </a:r>
          </a:p>
          <a:p>
            <a:pPr algn="ctr"/>
            <a:r>
              <a:rPr lang="en-US" dirty="0" err="1" smtClean="0"/>
              <a:t>Mission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7905283" y="2870765"/>
            <a:ext cx="98096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Yield</a:t>
            </a:r>
          </a:p>
          <a:p>
            <a:pPr algn="ctr"/>
            <a:r>
              <a:rPr lang="en-US" dirty="0" smtClean="0"/>
              <a:t>Stats</a:t>
            </a:r>
          </a:p>
        </p:txBody>
      </p:sp>
      <p:cxnSp>
        <p:nvCxnSpPr>
          <p:cNvPr id="47" name="Straight Arrow Connector 46"/>
          <p:cNvCxnSpPr>
            <a:stCxn id="45" idx="3"/>
            <a:endCxn id="44" idx="1"/>
          </p:cNvCxnSpPr>
          <p:nvPr/>
        </p:nvCxnSpPr>
        <p:spPr bwMode="auto">
          <a:xfrm>
            <a:off x="5514399" y="3212207"/>
            <a:ext cx="543069" cy="109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2345749" y="2892990"/>
            <a:ext cx="15621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Simulate </a:t>
            </a:r>
            <a:r>
              <a:rPr lang="en-US" dirty="0" err="1" smtClean="0"/>
              <a:t>Universe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pPr algn="ctr"/>
            <a:r>
              <a:rPr lang="en-US" sz="1200" dirty="0" smtClean="0"/>
              <a:t>(populate planets)</a:t>
            </a:r>
          </a:p>
        </p:txBody>
      </p:sp>
      <p:cxnSp>
        <p:nvCxnSpPr>
          <p:cNvPr id="65" name="Straight Arrow Connector 64"/>
          <p:cNvCxnSpPr>
            <a:endCxn id="45" idx="1"/>
          </p:cNvCxnSpPr>
          <p:nvPr/>
        </p:nvCxnSpPr>
        <p:spPr bwMode="auto">
          <a:xfrm flipV="1">
            <a:off x="3907849" y="3212207"/>
            <a:ext cx="438150" cy="3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2456628" y="1454992"/>
            <a:ext cx="5213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Monte Carlo DRMs (Design Reference Missions)</a:t>
            </a:r>
            <a:endParaRPr lang="en-US" dirty="0"/>
          </a:p>
        </p:txBody>
      </p:sp>
      <p:cxnSp>
        <p:nvCxnSpPr>
          <p:cNvPr id="74" name="Straight Arrow Connector 73"/>
          <p:cNvCxnSpPr>
            <a:stCxn id="44" idx="3"/>
          </p:cNvCxnSpPr>
          <p:nvPr/>
        </p:nvCxnSpPr>
        <p:spPr bwMode="auto">
          <a:xfrm flipV="1">
            <a:off x="7082993" y="3212207"/>
            <a:ext cx="438006" cy="109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7732301" y="2982874"/>
            <a:ext cx="1905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>
            <a:off x="7585376" y="3293032"/>
            <a:ext cx="31990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7532822" y="3423318"/>
            <a:ext cx="37246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Document 47"/>
          <p:cNvSpPr/>
          <p:nvPr/>
        </p:nvSpPr>
        <p:spPr bwMode="auto">
          <a:xfrm>
            <a:off x="168465" y="2177880"/>
            <a:ext cx="1123950" cy="645260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Planet Populations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18635" y="3860036"/>
            <a:ext cx="168592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Characterize</a:t>
            </a:r>
          </a:p>
        </p:txBody>
      </p:sp>
      <p:cxnSp>
        <p:nvCxnSpPr>
          <p:cNvPr id="23" name="Straight Arrow Connector 22"/>
          <p:cNvCxnSpPr>
            <a:stCxn id="44" idx="2"/>
            <a:endCxn id="52" idx="0"/>
          </p:cNvCxnSpPr>
          <p:nvPr/>
        </p:nvCxnSpPr>
        <p:spPr bwMode="auto">
          <a:xfrm flipH="1">
            <a:off x="6561598" y="3407777"/>
            <a:ext cx="8633" cy="4522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Elbow Connector 26"/>
          <p:cNvCxnSpPr>
            <a:stCxn id="52" idx="1"/>
            <a:endCxn id="45" idx="2"/>
          </p:cNvCxnSpPr>
          <p:nvPr/>
        </p:nvCxnSpPr>
        <p:spPr bwMode="auto">
          <a:xfrm rot="10800000">
            <a:off x="4930199" y="3535372"/>
            <a:ext cx="788436" cy="50933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Document 83"/>
          <p:cNvSpPr/>
          <p:nvPr/>
        </p:nvSpPr>
        <p:spPr bwMode="auto">
          <a:xfrm>
            <a:off x="312928" y="2987912"/>
            <a:ext cx="835025" cy="645260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Star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Catalog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5" name="Document 84"/>
          <p:cNvSpPr/>
          <p:nvPr/>
        </p:nvSpPr>
        <p:spPr bwMode="auto">
          <a:xfrm>
            <a:off x="165290" y="3797944"/>
            <a:ext cx="1130300" cy="645260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Instrument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77" name="Elbow Connector 76"/>
          <p:cNvCxnSpPr>
            <a:stCxn id="85" idx="3"/>
            <a:endCxn id="49" idx="1"/>
          </p:cNvCxnSpPr>
          <p:nvPr/>
        </p:nvCxnSpPr>
        <p:spPr bwMode="auto">
          <a:xfrm flipV="1">
            <a:off x="1295590" y="3308489"/>
            <a:ext cx="1050159" cy="8120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Elbow Connector 85"/>
          <p:cNvCxnSpPr>
            <a:stCxn id="48" idx="3"/>
            <a:endCxn id="49" idx="1"/>
          </p:cNvCxnSpPr>
          <p:nvPr/>
        </p:nvCxnSpPr>
        <p:spPr bwMode="auto">
          <a:xfrm>
            <a:off x="1292415" y="2500510"/>
            <a:ext cx="1053334" cy="8079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84" idx="3"/>
            <a:endCxn id="49" idx="1"/>
          </p:cNvCxnSpPr>
          <p:nvPr/>
        </p:nvCxnSpPr>
        <p:spPr bwMode="auto">
          <a:xfrm flipV="1">
            <a:off x="1147953" y="3308489"/>
            <a:ext cx="1197796" cy="20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 flipV="1">
            <a:off x="7669902" y="3138879"/>
            <a:ext cx="238884" cy="132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6271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EXOSIMS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fld id="{7BB502F1-BADC-44BB-A0BD-B204F077B713}" type="slidenum">
              <a:rPr lang="en-US" smtClean="0">
                <a:latin typeface="Helvetica"/>
              </a:rPr>
              <a:pPr>
                <a:defRPr/>
              </a:pPr>
              <a:t>18</a:t>
            </a:fld>
            <a:endParaRPr lang="en-US">
              <a:latin typeface="Helvetica"/>
            </a:endParaRPr>
          </a:p>
        </p:txBody>
      </p:sp>
      <p:pic>
        <p:nvPicPr>
          <p:cNvPr id="6" name="Picture 5" descr="Screen Shot 2016-03-22 at 4.34.2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"/>
          <a:stretch/>
        </p:blipFill>
        <p:spPr>
          <a:xfrm>
            <a:off x="0" y="1205700"/>
            <a:ext cx="9144000" cy="55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1736" y="6467317"/>
            <a:ext cx="1496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D. </a:t>
            </a:r>
            <a:r>
              <a:rPr lang="en-US" sz="1000" dirty="0" err="1" smtClean="0"/>
              <a:t>Savransky</a:t>
            </a:r>
            <a:r>
              <a:rPr lang="en-US" sz="1000" dirty="0" smtClean="0"/>
              <a:t>, 2016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816600" y="1346200"/>
            <a:ext cx="1439333" cy="626533"/>
          </a:xfrm>
          <a:prstGeom prst="rect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8184" y="1741901"/>
            <a:ext cx="714916" cy="2308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900" dirty="0" smtClean="0">
                <a:solidFill>
                  <a:srgbClr val="3366FF"/>
                </a:solidFill>
              </a:rPr>
              <a:t>EXOCAT1</a:t>
            </a:r>
            <a:endParaRPr lang="en-US" sz="900" dirty="0">
              <a:solidFill>
                <a:srgbClr val="3366FF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16600" y="5147733"/>
            <a:ext cx="1439333" cy="626533"/>
          </a:xfrm>
          <a:prstGeom prst="rect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0974" y="5528045"/>
            <a:ext cx="1367883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3366FF"/>
                </a:solidFill>
              </a:rPr>
              <a:t>BrownCompleteness</a:t>
            </a:r>
            <a:endParaRPr lang="en-US" sz="1000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025" y="5528045"/>
            <a:ext cx="135379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1000" dirty="0" smtClean="0">
                <a:solidFill>
                  <a:srgbClr val="3366FF"/>
                </a:solidFill>
              </a:rPr>
              <a:t>EarthTwinHabZone1</a:t>
            </a:r>
            <a:endParaRPr lang="en-US" sz="1000" dirty="0">
              <a:solidFill>
                <a:srgbClr val="3366FF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024660" y="2294466"/>
            <a:ext cx="1439333" cy="626533"/>
          </a:xfrm>
          <a:prstGeom prst="rect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638174" y="5139266"/>
            <a:ext cx="1439333" cy="626533"/>
          </a:xfrm>
          <a:prstGeom prst="rect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17525" y="6036734"/>
            <a:ext cx="1439333" cy="626533"/>
          </a:xfrm>
          <a:prstGeom prst="rect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4597" y="5705846"/>
            <a:ext cx="135379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1000" dirty="0" smtClean="0">
                <a:solidFill>
                  <a:srgbClr val="3366FF"/>
                </a:solidFill>
              </a:rPr>
              <a:t>EarthTwinHabZone2</a:t>
            </a:r>
            <a:endParaRPr lang="en-US" sz="1000" dirty="0">
              <a:solidFill>
                <a:srgbClr val="3366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16555" y="5147732"/>
            <a:ext cx="86193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1000" dirty="0" smtClean="0">
                <a:solidFill>
                  <a:srgbClr val="3366FF"/>
                </a:solidFill>
              </a:rPr>
              <a:t>KeplerLike1</a:t>
            </a:r>
            <a:endParaRPr lang="en-US" sz="1000" dirty="0">
              <a:solidFill>
                <a:srgbClr val="33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841" y="6423280"/>
            <a:ext cx="1595359" cy="2308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900" dirty="0">
                <a:solidFill>
                  <a:srgbClr val="3366FF"/>
                </a:solidFill>
                <a:latin typeface="Lucida Grande"/>
                <a:ea typeface="Lucida Grande"/>
                <a:cs typeface="Lucida Grande"/>
              </a:rPr>
              <a:t>FortneyMarleyCahoyMix1</a:t>
            </a:r>
            <a:endParaRPr lang="en-US" sz="900" dirty="0">
              <a:solidFill>
                <a:srgbClr val="3366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48625" y="2677065"/>
            <a:ext cx="12966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rgbClr val="3366FF"/>
                </a:solidFill>
              </a:rPr>
              <a:t>KeplerLikeUniverse</a:t>
            </a:r>
            <a:endParaRPr lang="en-US" sz="1000" dirty="0">
              <a:solidFill>
                <a:srgbClr val="3366F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187393" y="2285999"/>
            <a:ext cx="1439333" cy="626533"/>
          </a:xfrm>
          <a:prstGeom prst="rect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53525" y="3659199"/>
            <a:ext cx="15149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WFIRSTObservatoryL2</a:t>
            </a:r>
            <a:endParaRPr lang="en-US" sz="1000" dirty="0">
              <a:solidFill>
                <a:srgbClr val="008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78184" y="2685531"/>
            <a:ext cx="5908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rgbClr val="008000"/>
                </a:solidFill>
              </a:rPr>
              <a:t>Nemati</a:t>
            </a:r>
            <a:endParaRPr lang="en-US" sz="1000" dirty="0">
              <a:solidFill>
                <a:srgbClr val="008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10974" y="4582064"/>
            <a:ext cx="12680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rgbClr val="008000"/>
                </a:solidFill>
              </a:rPr>
              <a:t>GalaxiesFaintStars</a:t>
            </a:r>
            <a:endParaRPr lang="en-US" sz="1000" dirty="0">
              <a:solidFill>
                <a:srgbClr val="008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85071" y="3653019"/>
            <a:ext cx="4839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Stark</a:t>
            </a:r>
            <a:endParaRPr lang="en-US" sz="1000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30234" y="1205700"/>
            <a:ext cx="3102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Discovery of synthetic planets</a:t>
            </a: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30556" y="2271351"/>
            <a:ext cx="15768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>
                <a:solidFill>
                  <a:srgbClr val="3366FF"/>
                </a:solidFill>
              </a:rPr>
              <a:t>HabZoneExoearthUniverse</a:t>
            </a:r>
            <a:endParaRPr lang="en-US" sz="900" dirty="0">
              <a:solidFill>
                <a:srgbClr val="3366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17315" y="2240454"/>
            <a:ext cx="10186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rgbClr val="008000"/>
                </a:solidFill>
              </a:rPr>
              <a:t>KasdinBraems</a:t>
            </a:r>
            <a:endParaRPr lang="en-US" sz="1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9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EXOSIMS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fld id="{7BB502F1-BADC-44BB-A0BD-B204F077B713}" type="slidenum">
              <a:rPr lang="en-US" smtClean="0">
                <a:latin typeface="Helvetica"/>
              </a:rPr>
              <a:pPr>
                <a:defRPr/>
              </a:pPr>
              <a:t>19</a:t>
            </a:fld>
            <a:endParaRPr lang="en-US">
              <a:latin typeface="Helvetica"/>
            </a:endParaRPr>
          </a:p>
        </p:txBody>
      </p:sp>
      <p:pic>
        <p:nvPicPr>
          <p:cNvPr id="6" name="Picture 5" descr="Screen Shot 2016-03-22 at 4.34.2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"/>
          <a:stretch/>
        </p:blipFill>
        <p:spPr>
          <a:xfrm>
            <a:off x="0" y="1205700"/>
            <a:ext cx="9144000" cy="55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1736" y="6467317"/>
            <a:ext cx="1496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D. </a:t>
            </a:r>
            <a:r>
              <a:rPr lang="en-US" sz="1000" dirty="0" err="1" smtClean="0"/>
              <a:t>Savransky</a:t>
            </a:r>
            <a:r>
              <a:rPr lang="en-US" sz="1000" dirty="0" smtClean="0"/>
              <a:t>, 2016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816600" y="1346200"/>
            <a:ext cx="1439333" cy="626533"/>
          </a:xfrm>
          <a:prstGeom prst="rect">
            <a:avLst/>
          </a:prstGeom>
          <a:solidFill>
            <a:srgbClr val="FFFFFF">
              <a:alpha val="49000"/>
            </a:srgbClr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2723" y="5528045"/>
            <a:ext cx="118040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996633"/>
                </a:solidFill>
              </a:rPr>
              <a:t>KnownRVPlanets</a:t>
            </a:r>
            <a:endParaRPr lang="en-US" sz="1000" dirty="0">
              <a:solidFill>
                <a:srgbClr val="996633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024660" y="2294466"/>
            <a:ext cx="1439333" cy="626533"/>
          </a:xfrm>
          <a:prstGeom prst="rect">
            <a:avLst/>
          </a:prstGeom>
          <a:noFill/>
          <a:ln w="28575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6633"/>
              </a:solidFill>
              <a:effectLst/>
              <a:latin typeface="Times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638174" y="5139266"/>
            <a:ext cx="1439333" cy="626533"/>
          </a:xfrm>
          <a:prstGeom prst="rect">
            <a:avLst/>
          </a:prstGeom>
          <a:noFill/>
          <a:ln w="28575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32254" y="2676321"/>
            <a:ext cx="1536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>
                <a:solidFill>
                  <a:srgbClr val="996633"/>
                </a:solidFill>
              </a:rPr>
              <a:t>KnownRVPlanetsUniverse</a:t>
            </a:r>
            <a:endParaRPr lang="en-US" sz="900" dirty="0">
              <a:solidFill>
                <a:srgbClr val="996633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178926" y="2294466"/>
            <a:ext cx="1439333" cy="626533"/>
          </a:xfrm>
          <a:prstGeom prst="rect">
            <a:avLst/>
          </a:prstGeom>
          <a:noFill/>
          <a:ln w="28575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53525" y="3659199"/>
            <a:ext cx="15149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WFIRSTObservatoryL2</a:t>
            </a:r>
            <a:endParaRPr lang="en-US" sz="1000" dirty="0">
              <a:solidFill>
                <a:srgbClr val="008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20519" y="2685531"/>
            <a:ext cx="5908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rgbClr val="008000"/>
                </a:solidFill>
              </a:rPr>
              <a:t>Nemati</a:t>
            </a:r>
            <a:endParaRPr lang="en-US" sz="1000" dirty="0">
              <a:solidFill>
                <a:srgbClr val="008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10974" y="4582064"/>
            <a:ext cx="12680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rgbClr val="008000"/>
                </a:solidFill>
              </a:rPr>
              <a:t>GalaxiesFaintStars</a:t>
            </a:r>
            <a:endParaRPr lang="en-US" sz="1000" dirty="0">
              <a:solidFill>
                <a:srgbClr val="008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85071" y="3653019"/>
            <a:ext cx="4839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Stark</a:t>
            </a:r>
            <a:endParaRPr lang="en-US" sz="1000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0234" y="1205700"/>
            <a:ext cx="3102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6633"/>
                </a:solidFill>
              </a:rPr>
              <a:t>Characterization of Known planets</a:t>
            </a:r>
            <a:endParaRPr lang="en-US" sz="2400" b="1" dirty="0">
              <a:solidFill>
                <a:srgbClr val="996633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816600" y="5164667"/>
            <a:ext cx="1439333" cy="626533"/>
          </a:xfrm>
          <a:prstGeom prst="rect">
            <a:avLst/>
          </a:prstGeom>
          <a:solidFill>
            <a:srgbClr val="FFFFFF">
              <a:alpha val="49000"/>
            </a:srgbClr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61619" y="2701721"/>
            <a:ext cx="15824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>
                <a:solidFill>
                  <a:srgbClr val="996633"/>
                </a:solidFill>
              </a:rPr>
              <a:t>KnownRVPlanetsTargetList</a:t>
            </a:r>
            <a:endParaRPr lang="en-US" sz="900" dirty="0">
              <a:solidFill>
                <a:srgbClr val="996633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629707" y="6045199"/>
            <a:ext cx="1439333" cy="626533"/>
          </a:xfrm>
          <a:prstGeom prst="rect">
            <a:avLst/>
          </a:prstGeom>
          <a:solidFill>
            <a:srgbClr val="FFFFFF">
              <a:alpha val="49000"/>
            </a:srgbClr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17315" y="2240454"/>
            <a:ext cx="10186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rgbClr val="008000"/>
                </a:solidFill>
              </a:rPr>
              <a:t>KasdinBraems</a:t>
            </a:r>
            <a:endParaRPr lang="en-US" sz="1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6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47625"/>
            <a:ext cx="7772400" cy="978958"/>
          </a:xfrm>
        </p:spPr>
        <p:txBody>
          <a:bodyPr/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dirty="0" smtClean="0"/>
              <a:t>What is EXOSIMS?</a:t>
            </a:r>
            <a:br>
              <a:rPr lang="en-US" dirty="0" smtClean="0"/>
            </a:br>
            <a:r>
              <a:rPr lang="en-US" sz="1400" b="0" dirty="0">
                <a:solidFill>
                  <a:srgbClr val="000066"/>
                </a:solidFill>
                <a:ea typeface="+mn-ea"/>
                <a:cs typeface="+mn-cs"/>
              </a:rPr>
              <a:t>https://</a:t>
            </a:r>
            <a:r>
              <a:rPr lang="en-US" sz="1400" b="0" dirty="0" err="1">
                <a:solidFill>
                  <a:srgbClr val="000066"/>
                </a:solidFill>
                <a:ea typeface="+mn-ea"/>
                <a:cs typeface="+mn-cs"/>
              </a:rPr>
              <a:t>github</a:t>
            </a:r>
            <a:r>
              <a:rPr lang="en-US" sz="1400" b="0" dirty="0">
                <a:solidFill>
                  <a:srgbClr val="000066"/>
                </a:solidFill>
                <a:ea typeface="+mn-ea"/>
                <a:cs typeface="+mn-cs"/>
              </a:rPr>
              <a:t>/</a:t>
            </a:r>
            <a:r>
              <a:rPr lang="en-US" sz="1400" b="0" dirty="0" err="1">
                <a:solidFill>
                  <a:srgbClr val="000066"/>
                </a:solidFill>
                <a:ea typeface="+mn-ea"/>
                <a:cs typeface="+mn-cs"/>
              </a:rPr>
              <a:t>dsavransky</a:t>
            </a:r>
            <a:r>
              <a:rPr lang="en-US" sz="1400" b="0" dirty="0">
                <a:solidFill>
                  <a:srgbClr val="000066"/>
                </a:solidFill>
                <a:ea typeface="+mn-ea"/>
                <a:cs typeface="+mn-cs"/>
              </a:rPr>
              <a:t>/</a:t>
            </a:r>
            <a:r>
              <a:rPr lang="en-US" sz="1400" b="0" dirty="0" smtClean="0">
                <a:solidFill>
                  <a:srgbClr val="000066"/>
                </a:solidFill>
                <a:ea typeface="+mn-ea"/>
                <a:cs typeface="+mn-cs"/>
              </a:rPr>
              <a:t>EXOSIMS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8" y="1270000"/>
            <a:ext cx="8847666" cy="4826000"/>
          </a:xfrm>
        </p:spPr>
        <p:txBody>
          <a:bodyPr/>
          <a:lstStyle/>
          <a:p>
            <a:r>
              <a:rPr lang="en-US" dirty="0" smtClean="0"/>
              <a:t>EXOSIMS is a yield software architecture in which every model component can be independently upgraded/changed.</a:t>
            </a:r>
          </a:p>
          <a:p>
            <a:pPr lvl="1"/>
            <a:r>
              <a:rPr lang="en-US" dirty="0" smtClean="0"/>
              <a:t>A Monte Carlo approach allows for dynamic constraints in the scheduling of the design reference mission (DRM), such as star shade fuel consumption and responses to detections.</a:t>
            </a:r>
          </a:p>
          <a:p>
            <a:pPr lvl="1"/>
            <a:r>
              <a:rPr lang="en-US" dirty="0" smtClean="0"/>
              <a:t>Creates ensembles of DRMs which can be analyzed statistically.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fld id="{7BB502F1-BADC-44BB-A0BD-B204F077B713}" type="slidenum">
              <a:rPr lang="en-US" smtClean="0">
                <a:latin typeface="Helvetica"/>
              </a:rPr>
              <a:pPr>
                <a:defRPr/>
              </a:pPr>
              <a:t>2</a:t>
            </a:fld>
            <a:endParaRPr lang="en-US">
              <a:latin typeface="Helvetica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429174" y="3958963"/>
            <a:ext cx="1003300" cy="800100"/>
            <a:chOff x="596900" y="3886200"/>
            <a:chExt cx="1003300" cy="800100"/>
          </a:xfrm>
        </p:grpSpPr>
        <p:sp>
          <p:nvSpPr>
            <p:cNvPr id="6" name="Rectangle 5"/>
            <p:cNvSpPr/>
            <p:nvPr/>
          </p:nvSpPr>
          <p:spPr bwMode="auto">
            <a:xfrm>
              <a:off x="596900" y="3886200"/>
              <a:ext cx="1003300" cy="8001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11200" y="4070351"/>
              <a:ext cx="247650" cy="57150"/>
            </a:xfrm>
            <a:prstGeom prst="ellipse">
              <a:avLst/>
            </a:prstGeom>
            <a:noFill/>
            <a:ln w="9525" cap="flat" cmpd="sng" algn="ctr">
              <a:solidFill>
                <a:srgbClr val="2FF6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38200" y="4389967"/>
              <a:ext cx="273050" cy="162983"/>
            </a:xfrm>
            <a:prstGeom prst="ellipse">
              <a:avLst/>
            </a:prstGeom>
            <a:noFill/>
            <a:ln w="9525" cap="flat" cmpd="sng" algn="ctr">
              <a:solidFill>
                <a:srgbClr val="2FF6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155700" y="4174066"/>
              <a:ext cx="330200" cy="110067"/>
            </a:xfrm>
            <a:prstGeom prst="ellipse">
              <a:avLst/>
            </a:prstGeom>
            <a:noFill/>
            <a:ln w="9525" cap="flat" cmpd="sng" algn="ctr">
              <a:solidFill>
                <a:srgbClr val="2FF6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" name="5-Point Star 11"/>
            <p:cNvSpPr/>
            <p:nvPr/>
          </p:nvSpPr>
          <p:spPr bwMode="auto">
            <a:xfrm>
              <a:off x="1289050" y="4163483"/>
              <a:ext cx="91017" cy="91017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" name="5-Point Star 12"/>
            <p:cNvSpPr/>
            <p:nvPr/>
          </p:nvSpPr>
          <p:spPr bwMode="auto">
            <a:xfrm>
              <a:off x="946150" y="4417483"/>
              <a:ext cx="91017" cy="91017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4" name="5-Point Star 13"/>
            <p:cNvSpPr/>
            <p:nvPr/>
          </p:nvSpPr>
          <p:spPr bwMode="auto">
            <a:xfrm>
              <a:off x="800100" y="4049183"/>
              <a:ext cx="91017" cy="91017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1187450" y="4152900"/>
              <a:ext cx="57150" cy="57150"/>
            </a:xfrm>
            <a:prstGeom prst="ellipse">
              <a:avLst/>
            </a:prstGeom>
            <a:solidFill>
              <a:srgbClr val="00FFFE"/>
            </a:solidFill>
            <a:ln w="9525" cap="flat" cmpd="sng" algn="ctr">
              <a:solidFill>
                <a:srgbClr val="00FFF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035050" y="4502150"/>
              <a:ext cx="57150" cy="57150"/>
            </a:xfrm>
            <a:prstGeom prst="ellipse">
              <a:avLst/>
            </a:prstGeom>
            <a:solidFill>
              <a:srgbClr val="00FFFE"/>
            </a:solidFill>
            <a:ln w="9525" cap="flat" cmpd="sng" algn="ctr">
              <a:solidFill>
                <a:srgbClr val="00FFF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924983" y="4064000"/>
              <a:ext cx="57150" cy="57150"/>
            </a:xfrm>
            <a:prstGeom prst="ellipse">
              <a:avLst/>
            </a:prstGeom>
            <a:solidFill>
              <a:srgbClr val="00FFFE"/>
            </a:solidFill>
            <a:ln w="9525" cap="flat" cmpd="sng" algn="ctr">
              <a:solidFill>
                <a:srgbClr val="00FFF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21238" y="4917282"/>
            <a:ext cx="1003300" cy="800100"/>
            <a:chOff x="575734" y="4910667"/>
            <a:chExt cx="1003300" cy="8001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575734" y="4910667"/>
              <a:ext cx="1003300" cy="8001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64633" y="5075766"/>
              <a:ext cx="311151" cy="114300"/>
            </a:xfrm>
            <a:prstGeom prst="ellipse">
              <a:avLst/>
            </a:prstGeom>
            <a:noFill/>
            <a:ln w="9525" cap="flat" cmpd="sng" algn="ctr">
              <a:solidFill>
                <a:srgbClr val="2FF6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889001" y="5414434"/>
              <a:ext cx="273050" cy="162983"/>
            </a:xfrm>
            <a:prstGeom prst="ellipse">
              <a:avLst/>
            </a:prstGeom>
            <a:noFill/>
            <a:ln w="9525" cap="flat" cmpd="sng" algn="ctr">
              <a:solidFill>
                <a:srgbClr val="2FF6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185333" y="5118100"/>
              <a:ext cx="254000" cy="232834"/>
            </a:xfrm>
            <a:prstGeom prst="ellipse">
              <a:avLst/>
            </a:prstGeom>
            <a:noFill/>
            <a:ln w="9525" cap="flat" cmpd="sng" algn="ctr">
              <a:solidFill>
                <a:srgbClr val="2FF6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" name="5-Point Star 21"/>
            <p:cNvSpPr/>
            <p:nvPr/>
          </p:nvSpPr>
          <p:spPr bwMode="auto">
            <a:xfrm>
              <a:off x="1267884" y="5187950"/>
              <a:ext cx="91017" cy="91017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" name="5-Point Star 22"/>
            <p:cNvSpPr/>
            <p:nvPr/>
          </p:nvSpPr>
          <p:spPr bwMode="auto">
            <a:xfrm>
              <a:off x="924984" y="5441950"/>
              <a:ext cx="91017" cy="91017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" name="5-Point Star 23"/>
            <p:cNvSpPr/>
            <p:nvPr/>
          </p:nvSpPr>
          <p:spPr bwMode="auto">
            <a:xfrm>
              <a:off x="778934" y="5073650"/>
              <a:ext cx="91017" cy="91017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234017" y="5096934"/>
              <a:ext cx="57150" cy="57150"/>
            </a:xfrm>
            <a:prstGeom prst="ellipse">
              <a:avLst/>
            </a:prstGeom>
            <a:solidFill>
              <a:srgbClr val="00FFFE"/>
            </a:solidFill>
            <a:ln w="9525" cap="flat" cmpd="sng" algn="ctr">
              <a:solidFill>
                <a:srgbClr val="00FFF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988484" y="5391150"/>
              <a:ext cx="57150" cy="57150"/>
            </a:xfrm>
            <a:prstGeom prst="ellipse">
              <a:avLst/>
            </a:prstGeom>
            <a:solidFill>
              <a:srgbClr val="00FFFE"/>
            </a:solidFill>
            <a:ln w="9525" cap="flat" cmpd="sng" algn="ctr">
              <a:solidFill>
                <a:srgbClr val="00FFF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59883" y="5160434"/>
              <a:ext cx="57150" cy="57150"/>
            </a:xfrm>
            <a:prstGeom prst="ellipse">
              <a:avLst/>
            </a:prstGeom>
            <a:solidFill>
              <a:srgbClr val="00FFFE"/>
            </a:solidFill>
            <a:ln w="9525" cap="flat" cmpd="sng" algn="ctr">
              <a:solidFill>
                <a:srgbClr val="00FFF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12241" y="5857342"/>
            <a:ext cx="1003300" cy="800100"/>
            <a:chOff x="579967" y="5897032"/>
            <a:chExt cx="1003300" cy="8001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579967" y="5897032"/>
              <a:ext cx="1003300" cy="8001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83166" y="6002867"/>
              <a:ext cx="93134" cy="249766"/>
            </a:xfrm>
            <a:prstGeom prst="ellipse">
              <a:avLst/>
            </a:prstGeom>
            <a:noFill/>
            <a:ln w="9525" cap="flat" cmpd="sng" algn="ctr">
              <a:solidFill>
                <a:srgbClr val="2FF6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901700" y="6430433"/>
              <a:ext cx="135468" cy="110068"/>
            </a:xfrm>
            <a:prstGeom prst="ellipse">
              <a:avLst/>
            </a:prstGeom>
            <a:noFill/>
            <a:ln w="9525" cap="flat" cmpd="sng" algn="ctr">
              <a:solidFill>
                <a:srgbClr val="2FF6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1130300" y="6210298"/>
              <a:ext cx="330200" cy="45719"/>
            </a:xfrm>
            <a:prstGeom prst="ellipse">
              <a:avLst/>
            </a:prstGeom>
            <a:noFill/>
            <a:ln w="9525" cap="flat" cmpd="sng" algn="ctr">
              <a:solidFill>
                <a:srgbClr val="2FF6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2" name="5-Point Star 31"/>
            <p:cNvSpPr/>
            <p:nvPr/>
          </p:nvSpPr>
          <p:spPr bwMode="auto">
            <a:xfrm>
              <a:off x="1272117" y="6174315"/>
              <a:ext cx="91017" cy="91017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3" name="5-Point Star 32"/>
            <p:cNvSpPr/>
            <p:nvPr/>
          </p:nvSpPr>
          <p:spPr bwMode="auto">
            <a:xfrm>
              <a:off x="929217" y="6428315"/>
              <a:ext cx="91017" cy="91017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4" name="5-Point Star 33"/>
            <p:cNvSpPr/>
            <p:nvPr/>
          </p:nvSpPr>
          <p:spPr bwMode="auto">
            <a:xfrm>
              <a:off x="783167" y="6060015"/>
              <a:ext cx="91017" cy="91017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195918" y="6231466"/>
              <a:ext cx="57150" cy="57150"/>
            </a:xfrm>
            <a:prstGeom prst="ellipse">
              <a:avLst/>
            </a:prstGeom>
            <a:solidFill>
              <a:srgbClr val="00FFFE"/>
            </a:solidFill>
            <a:ln w="9525" cap="flat" cmpd="sng" algn="ctr">
              <a:solidFill>
                <a:srgbClr val="00FFF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009650" y="6487582"/>
              <a:ext cx="57150" cy="57150"/>
            </a:xfrm>
            <a:prstGeom prst="ellipse">
              <a:avLst/>
            </a:prstGeom>
            <a:solidFill>
              <a:srgbClr val="00FFFE"/>
            </a:solidFill>
            <a:ln w="9525" cap="flat" cmpd="sng" algn="ctr">
              <a:solidFill>
                <a:srgbClr val="00FFF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827617" y="6201832"/>
              <a:ext cx="57150" cy="57150"/>
            </a:xfrm>
            <a:prstGeom prst="ellipse">
              <a:avLst/>
            </a:prstGeom>
            <a:solidFill>
              <a:srgbClr val="00FFFE"/>
            </a:solidFill>
            <a:ln w="9525" cap="flat" cmpd="sng" algn="ctr">
              <a:solidFill>
                <a:srgbClr val="00FFF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52507" y="4145230"/>
            <a:ext cx="186267" cy="330199"/>
            <a:chOff x="1020233" y="4072467"/>
            <a:chExt cx="186267" cy="330199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>
              <a:off x="1020233" y="4072467"/>
              <a:ext cx="148167" cy="101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H="1">
              <a:off x="1092202" y="4305300"/>
              <a:ext cx="114298" cy="9736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9" name="Group 58"/>
          <p:cNvGrpSpPr/>
          <p:nvPr/>
        </p:nvGrpSpPr>
        <p:grpSpPr>
          <a:xfrm>
            <a:off x="2709104" y="5217848"/>
            <a:ext cx="347133" cy="211667"/>
            <a:chOff x="863600" y="5211233"/>
            <a:chExt cx="347133" cy="211667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863600" y="5211233"/>
              <a:ext cx="101600" cy="16933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1143000" y="5338233"/>
              <a:ext cx="67733" cy="8466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60" name="Group 59"/>
          <p:cNvGrpSpPr/>
          <p:nvPr/>
        </p:nvGrpSpPr>
        <p:grpSpPr>
          <a:xfrm>
            <a:off x="2695874" y="6246810"/>
            <a:ext cx="376766" cy="198967"/>
            <a:chOff x="863600" y="6286500"/>
            <a:chExt cx="376766" cy="198967"/>
          </a:xfrm>
        </p:grpSpPr>
        <p:cxnSp>
          <p:nvCxnSpPr>
            <p:cNvPr id="52" name="Straight Arrow Connector 51"/>
            <p:cNvCxnSpPr/>
            <p:nvPr/>
          </p:nvCxnSpPr>
          <p:spPr bwMode="auto">
            <a:xfrm flipH="1">
              <a:off x="1092200" y="6324601"/>
              <a:ext cx="148166" cy="16086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H="1" flipV="1">
              <a:off x="863600" y="6286500"/>
              <a:ext cx="71967" cy="12276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1" name="Rectangle 60"/>
          <p:cNvSpPr/>
          <p:nvPr/>
        </p:nvSpPr>
        <p:spPr>
          <a:xfrm>
            <a:off x="2512575" y="4845613"/>
            <a:ext cx="33855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007016" y="3988364"/>
            <a:ext cx="35137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738793" y="5141417"/>
            <a:ext cx="33855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528650" y="3891000"/>
            <a:ext cx="35137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57829" y="4221199"/>
            <a:ext cx="33855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28714" y="4849317"/>
            <a:ext cx="35137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691694" y="6157679"/>
            <a:ext cx="33855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505428" y="5747044"/>
            <a:ext cx="33855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977383" y="5903677"/>
            <a:ext cx="35137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38088" y="4207077"/>
            <a:ext cx="114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 Detections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3644965" y="6092582"/>
            <a:ext cx="114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  <a:r>
              <a:rPr lang="en-US" sz="1200" dirty="0" smtClean="0"/>
              <a:t> Detection</a:t>
            </a:r>
            <a:endParaRPr 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3684916" y="5107219"/>
            <a:ext cx="114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  <a:r>
              <a:rPr lang="en-US" sz="1200" dirty="0" smtClean="0"/>
              <a:t> Detection</a:t>
            </a:r>
            <a:endParaRPr lang="en-US" sz="1200" dirty="0"/>
          </a:p>
        </p:txBody>
      </p:sp>
      <p:pic>
        <p:nvPicPr>
          <p:cNvPr id="73" name="Picture 72" descr="Hist_Dets_Illus_201608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22" y="4226923"/>
            <a:ext cx="2474464" cy="18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5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Input Parameter Request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508063"/>
              </p:ext>
            </p:extLst>
          </p:nvPr>
        </p:nvGraphicFramePr>
        <p:xfrm>
          <a:off x="216495" y="1333520"/>
          <a:ext cx="4150123" cy="4825980"/>
        </p:xfrm>
        <a:graphic>
          <a:graphicData uri="http://schemas.openxmlformats.org/drawingml/2006/table">
            <a:tbl>
              <a:tblPr/>
              <a:tblGrid>
                <a:gridCol w="1324087"/>
                <a:gridCol w="428187"/>
                <a:gridCol w="566525"/>
                <a:gridCol w="1831324"/>
              </a:tblGrid>
              <a:tr h="12516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ExEP Yield Input Parameters</a:t>
                      </a:r>
                    </a:p>
                  </a:txBody>
                  <a:tcPr marL="6587" marR="6587" marT="65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Input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Default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Notes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185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Astrophysics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 of planets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EarthTwin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uniform random, keplerLike, KnownRV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EarthTwin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eta_earth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planet radius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earth radius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planet mass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earth mass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albedo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Lambert phase function is used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semi-major axis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[0.75, 1.5] AU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uniform random distribution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[0,0.35]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uniform random distribution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cos(inclination)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[-1, 1]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uniform random distribution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argument of perigree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 360] degrees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uniform random distribution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ascension of the ascending node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[0, 360] degrees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uniform random distribution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Zodical Light model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Stark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 zodi, interpolates for longitude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exozodi mean and variance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mag/asec^2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spatial variance.  Variance is log normal star to star.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85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Telescope</a:t>
                      </a: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Diameter of pupil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study parm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shape factor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pi/4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shapeFac * D^2 = Area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obscuration factor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to spiders, secondary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throughput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Telescope only, not coronagraph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telescope keep out angle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degrees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 avoidance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Detection lambda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 nm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detection bandwidth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delta_lambda/lambda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Spectra central lambda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 nm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spectral BW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70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SNR detection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SNR characterization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limiting deltamagnitude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minimum completeness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integration time cutoff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days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allowed integration time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Occulters</a:t>
                      </a: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Internal Coronagraph type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HLC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IWA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 lambda/D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OWA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lambda/D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Contrast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Throughput for Coronagraph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delta_mag limit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DetectionTimeMultiplier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for polarizations, another 2 for RDI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CharacterizationTime Multiplier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for polarizations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Optical Overhead time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starshade diameter tip to tip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starshade distances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starshade distance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starshade blue edge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0144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starshade red edge</a:t>
                      </a:r>
                    </a:p>
                  </a:txBody>
                  <a:tcPr marL="79050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fld id="{7BB502F1-BADC-44BB-A0BD-B204F077B713}" type="slidenum">
              <a:rPr lang="en-US" smtClean="0">
                <a:latin typeface="Helvetica"/>
              </a:rPr>
              <a:pPr>
                <a:defRPr/>
              </a:pPr>
              <a:t>20</a:t>
            </a:fld>
            <a:endParaRPr lang="en-US">
              <a:latin typeface="Helvetica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994519"/>
              </p:ext>
            </p:extLst>
          </p:nvPr>
        </p:nvGraphicFramePr>
        <p:xfrm>
          <a:off x="4651277" y="1574821"/>
          <a:ext cx="3920442" cy="3187691"/>
        </p:xfrm>
        <a:graphic>
          <a:graphicData uri="http://schemas.openxmlformats.org/drawingml/2006/table">
            <a:tbl>
              <a:tblPr/>
              <a:tblGrid>
                <a:gridCol w="1318347"/>
                <a:gridCol w="356465"/>
                <a:gridCol w="508062"/>
                <a:gridCol w="1737568"/>
              </a:tblGrid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Detectors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imaging or spectrometer</a:t>
                      </a:r>
                    </a:p>
                  </a:txBody>
                  <a:tcPr marL="138413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dark current</a:t>
                      </a:r>
                    </a:p>
                  </a:txBody>
                  <a:tcPr marL="138413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0.00009 e-/s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defaults are for WFIRST EM-CCD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readNoise</a:t>
                      </a:r>
                    </a:p>
                  </a:txBody>
                  <a:tcPr marL="138413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e-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exposure time per frame</a:t>
                      </a:r>
                    </a:p>
                  </a:txBody>
                  <a:tcPr marL="138413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seconds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QE</a:t>
                      </a:r>
                    </a:p>
                  </a:txBody>
                  <a:tcPr marL="138413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38413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CIC</a:t>
                      </a:r>
                    </a:p>
                  </a:txBody>
                  <a:tcPr marL="138413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0.0013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ENF</a:t>
                      </a:r>
                    </a:p>
                  </a:txBody>
                  <a:tcPr marL="138413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1.414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sqrt(2)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CCd gain</a:t>
                      </a:r>
                    </a:p>
                  </a:txBody>
                  <a:tcPr marL="138413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 Processing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post-processing contrast factor</a:t>
                      </a:r>
                    </a:p>
                  </a:txBody>
                  <a:tcPr marL="138413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1/10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input can be [0,1]. 1/10 and 1/30 are common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allowable false alarm probability</a:t>
                      </a:r>
                    </a:p>
                  </a:txBody>
                  <a:tcPr marL="138413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3.00E-05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allowable missed detction probability</a:t>
                      </a:r>
                    </a:p>
                  </a:txBody>
                  <a:tcPr marL="138413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1.00E-03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8413" marR="11534" marT="11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713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Mission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mission lifetime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years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fraction to exoplanets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 date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January 1, 2036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Observatory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settlingTime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 repointing, especially for occulter formation flying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occulter slew thrust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 mN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occulter slew Isp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4160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specific impulse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occulter initial wet mass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6000 kg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Telescope spacecraft mass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5800 kg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occulter station keeping Isp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specific impulse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1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default burn portion for slew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534" marR="11534" marT="11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62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Single DRM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EXOSIMS keeps track of time and lists the start time of a new observation. For this demo run the mission lasted 36 days.</a:t>
            </a:r>
          </a:p>
          <a:p>
            <a:pPr lvl="1"/>
            <a:r>
              <a:rPr lang="en-US" sz="1800" dirty="0" smtClean="0"/>
              <a:t>The observing time was dominated by the 1 day optical overhead time.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fld id="{7BB502F1-BADC-44BB-A0BD-B204F077B713}" type="slidenum">
              <a:rPr lang="en-US" smtClean="0">
                <a:latin typeface="Helvetica"/>
              </a:rPr>
              <a:pPr>
                <a:defRPr/>
              </a:pPr>
              <a:t>3</a:t>
            </a:fld>
            <a:endParaRPr lang="en-US">
              <a:latin typeface="Helvetica"/>
            </a:endParaRPr>
          </a:p>
        </p:txBody>
      </p:sp>
      <p:pic>
        <p:nvPicPr>
          <p:cNvPr id="6" name="Picture 5" descr="Screen Shot 2016-08-03 at 6.23.2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38"/>
          <a:stretch/>
        </p:blipFill>
        <p:spPr>
          <a:xfrm>
            <a:off x="575596" y="2744818"/>
            <a:ext cx="3682652" cy="3392129"/>
          </a:xfrm>
          <a:prstGeom prst="rect">
            <a:avLst/>
          </a:prstGeom>
        </p:spPr>
      </p:pic>
      <p:pic>
        <p:nvPicPr>
          <p:cNvPr id="7" name="Picture 6" descr="Screen Shot 2016-08-03 at 6.23.2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62"/>
          <a:stretch/>
        </p:blipFill>
        <p:spPr>
          <a:xfrm>
            <a:off x="4808383" y="2744818"/>
            <a:ext cx="3682652" cy="3465872"/>
          </a:xfrm>
          <a:prstGeom prst="rect">
            <a:avLst/>
          </a:prstGeom>
        </p:spPr>
      </p:pic>
      <p:cxnSp>
        <p:nvCxnSpPr>
          <p:cNvPr id="10" name="Elbow Connector 9"/>
          <p:cNvCxnSpPr/>
          <p:nvPr/>
        </p:nvCxnSpPr>
        <p:spPr>
          <a:xfrm flipV="1">
            <a:off x="2572774" y="2679269"/>
            <a:ext cx="3531420" cy="35150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92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DRM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EXOSIMS does not (yet) automatically write out the data and generate analysis graphs for the user.</a:t>
            </a:r>
          </a:p>
          <a:p>
            <a:r>
              <a:rPr lang="en-US" dirty="0" smtClean="0"/>
              <a:t>The results of the run and all parameters are stored as python objects (mix of arrays, dictionaries, lists , etc.)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latin typeface="Helvetica"/>
            </a:endParaRPr>
          </a:p>
          <a:p>
            <a:pPr>
              <a:defRPr/>
            </a:pPr>
            <a:endParaRPr lang="en-US" dirty="0"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fld id="{7BB502F1-BADC-44BB-A0BD-B204F077B713}" type="slidenum">
              <a:rPr lang="en-US" smtClean="0">
                <a:latin typeface="Helvetica"/>
              </a:rPr>
              <a:pPr>
                <a:defRPr/>
              </a:pPr>
              <a:t>4</a:t>
            </a:fld>
            <a:endParaRPr lang="en-US">
              <a:latin typeface="Helvetica"/>
            </a:endParaRPr>
          </a:p>
        </p:txBody>
      </p:sp>
      <p:pic>
        <p:nvPicPr>
          <p:cNvPr id="6" name="Picture 5" descr="Screen Shot 2016-08-03 at 6.30.5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91"/>
          <a:stretch/>
        </p:blipFill>
        <p:spPr>
          <a:xfrm>
            <a:off x="1850103" y="3344607"/>
            <a:ext cx="5181600" cy="29808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56257" y="3903581"/>
            <a:ext cx="4999599" cy="120919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457960" y="3196169"/>
            <a:ext cx="0" cy="707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2713394" y="2988664"/>
            <a:ext cx="1670154" cy="239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b="1" dirty="0" smtClean="0">
                <a:latin typeface="Courier"/>
                <a:cs typeface="Courier"/>
              </a:rPr>
              <a:t>1</a:t>
            </a:r>
            <a:r>
              <a:rPr lang="en-US" sz="1200" b="1" baseline="30000" dirty="0" smtClean="0">
                <a:latin typeface="Courier"/>
                <a:cs typeface="Courier"/>
              </a:rPr>
              <a:t>st</a:t>
            </a:r>
            <a:r>
              <a:rPr lang="en-US" sz="1200" b="1" dirty="0" smtClean="0">
                <a:latin typeface="Courier"/>
                <a:cs typeface="Courier"/>
              </a:rPr>
              <a:t> star </a:t>
            </a:r>
            <a:r>
              <a:rPr lang="en-US" sz="1200" b="1" dirty="0" smtClean="0">
                <a:latin typeface="Courier"/>
                <a:cs typeface="Courier"/>
              </a:rPr>
              <a:t>visited</a:t>
            </a:r>
            <a:endParaRPr lang="en-US" sz="1200" b="1" dirty="0">
              <a:latin typeface="Courier"/>
              <a:cs typeface="Courier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451273" y="4238400"/>
            <a:ext cx="97794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7459570" y="3932062"/>
            <a:ext cx="1471397" cy="746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b="1" dirty="0" smtClean="0">
                <a:latin typeface="Courier"/>
                <a:cs typeface="Courier"/>
              </a:rPr>
              <a:t>Detection integration time (days).</a:t>
            </a:r>
            <a:endParaRPr lang="en-US" sz="1200" b="1" dirty="0">
              <a:latin typeface="Courier"/>
              <a:cs typeface="Courier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70516" y="4498258"/>
            <a:ext cx="2908710" cy="9504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7074473" y="5339468"/>
            <a:ext cx="2069527" cy="1054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>
                <a:latin typeface="Courier"/>
                <a:cs typeface="Courier"/>
              </a:rPr>
              <a:t>Detection status: </a:t>
            </a:r>
          </a:p>
          <a:p>
            <a:pPr marL="0" indent="0">
              <a:buFont typeface="Arial"/>
              <a:buNone/>
            </a:pPr>
            <a:r>
              <a:rPr lang="en-US" sz="1600" b="1" dirty="0" smtClean="0">
                <a:latin typeface="Courier"/>
                <a:cs typeface="Courier"/>
              </a:rPr>
              <a:t>  0 </a:t>
            </a:r>
            <a:r>
              <a:rPr lang="en-US" sz="1600" b="1" dirty="0" smtClean="0">
                <a:latin typeface="Courier"/>
                <a:cs typeface="Courier"/>
              </a:rPr>
              <a:t>= null detection</a:t>
            </a:r>
          </a:p>
          <a:p>
            <a:pPr marL="0" indent="0">
              <a:buFont typeface="Arial"/>
              <a:buNone/>
            </a:pPr>
            <a:r>
              <a:rPr lang="en-US" sz="1600" b="1" dirty="0" smtClean="0">
                <a:latin typeface="Courier"/>
                <a:cs typeface="Courier"/>
              </a:rPr>
              <a:t>  1 </a:t>
            </a:r>
            <a:r>
              <a:rPr lang="en-US" sz="1600" b="1" dirty="0" smtClean="0">
                <a:latin typeface="Courier"/>
                <a:cs typeface="Courier"/>
              </a:rPr>
              <a:t>= detection</a:t>
            </a:r>
          </a:p>
          <a:p>
            <a:pPr marL="0" indent="0">
              <a:buFont typeface="Arial"/>
              <a:buNone/>
            </a:pPr>
            <a:r>
              <a:rPr lang="en-US" sz="1600" b="1" dirty="0" smtClean="0">
                <a:latin typeface="Courier"/>
                <a:cs typeface="Courier"/>
              </a:rPr>
              <a:t> -</a:t>
            </a:r>
            <a:r>
              <a:rPr lang="en-US" sz="1600" b="1" dirty="0" smtClean="0">
                <a:latin typeface="Courier"/>
                <a:cs typeface="Courier"/>
              </a:rPr>
              <a:t>2 = false alarm</a:t>
            </a:r>
          </a:p>
          <a:p>
            <a:pPr marL="0" indent="0">
              <a:buFont typeface="Arial"/>
              <a:buNone/>
            </a:pPr>
            <a:r>
              <a:rPr lang="en-US" sz="1600" b="1" dirty="0" smtClean="0">
                <a:latin typeface="Courier"/>
                <a:cs typeface="Courier"/>
              </a:rPr>
              <a:t> -</a:t>
            </a:r>
            <a:r>
              <a:rPr lang="en-US" sz="1600" b="1" dirty="0" smtClean="0">
                <a:latin typeface="Courier"/>
                <a:cs typeface="Courier"/>
              </a:rPr>
              <a:t>1 = missed detection</a:t>
            </a:r>
          </a:p>
          <a:p>
            <a:pPr marL="0" indent="0">
              <a:buFont typeface="Arial"/>
              <a:buNone/>
            </a:pPr>
            <a:endParaRPr lang="en-US" sz="1600" b="1" dirty="0">
              <a:latin typeface="Courier"/>
              <a:cs typeface="Courier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237226" y="4965290"/>
            <a:ext cx="868517" cy="13683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134657" y="6273397"/>
            <a:ext cx="3673274" cy="69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b="1" dirty="0">
                <a:latin typeface="Courier"/>
                <a:cs typeface="Courier"/>
              </a:rPr>
              <a:t>I</a:t>
            </a:r>
            <a:r>
              <a:rPr lang="en-US" sz="1200" b="1" dirty="0" smtClean="0">
                <a:latin typeface="Courier"/>
                <a:cs typeface="Courier"/>
              </a:rPr>
              <a:t>ndex </a:t>
            </a:r>
            <a:r>
              <a:rPr lang="en-US" sz="1200" b="1" dirty="0" smtClean="0">
                <a:latin typeface="Courier"/>
                <a:cs typeface="Courier"/>
              </a:rPr>
              <a:t>of star used in target list </a:t>
            </a:r>
            <a:r>
              <a:rPr lang="en-US" sz="1200" dirty="0" smtClean="0">
                <a:latin typeface="Courier"/>
                <a:cs typeface="Courier"/>
              </a:rPr>
              <a:t>(</a:t>
            </a:r>
            <a:r>
              <a:rPr lang="en-US" sz="1200" dirty="0" err="1" smtClean="0">
                <a:latin typeface="Courier"/>
                <a:cs typeface="Courier"/>
              </a:rPr>
              <a:t>TargetList.Name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  <a:endParaRPr lang="en-US" sz="1200" dirty="0">
              <a:latin typeface="Courier"/>
              <a:cs typeface="Courier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270000" y="3867355"/>
            <a:ext cx="832466" cy="8488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98605" y="3156572"/>
            <a:ext cx="1736750" cy="69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b="1" dirty="0">
                <a:latin typeface="Courier"/>
                <a:cs typeface="Courier"/>
              </a:rPr>
              <a:t>I</a:t>
            </a:r>
            <a:r>
              <a:rPr lang="en-US" sz="1200" b="1" dirty="0" smtClean="0">
                <a:latin typeface="Courier"/>
                <a:cs typeface="Courier"/>
              </a:rPr>
              <a:t>ndex </a:t>
            </a:r>
            <a:r>
              <a:rPr lang="en-US" sz="1200" b="1" dirty="0" smtClean="0">
                <a:latin typeface="Courier"/>
                <a:cs typeface="Courier"/>
              </a:rPr>
              <a:t>of </a:t>
            </a:r>
            <a:r>
              <a:rPr lang="en-US" sz="1200" b="1" dirty="0" smtClean="0">
                <a:latin typeface="Courier"/>
                <a:cs typeface="Courier"/>
              </a:rPr>
              <a:t>planet </a:t>
            </a:r>
            <a:r>
              <a:rPr lang="en-US" sz="1200" dirty="0" smtClean="0">
                <a:latin typeface="Courier"/>
                <a:cs typeface="Courier"/>
              </a:rPr>
              <a:t>In </a:t>
            </a:r>
            <a:r>
              <a:rPr lang="en-US" sz="1200" dirty="0" smtClean="0">
                <a:latin typeface="Courier"/>
                <a:cs typeface="Courier"/>
              </a:rPr>
              <a:t>list </a:t>
            </a:r>
            <a:r>
              <a:rPr lang="en-US" sz="1200" dirty="0" smtClean="0">
                <a:latin typeface="Courier"/>
                <a:cs typeface="Courier"/>
              </a:rPr>
              <a:t>of synthetic planets</a:t>
            </a:r>
            <a:endParaRPr lang="en-US" sz="12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84700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3" grpId="0"/>
      <p:bldP spid="1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of DRMs Output</a:t>
            </a:r>
            <a:endParaRPr lang="en-US" dirty="0"/>
          </a:p>
        </p:txBody>
      </p:sp>
      <p:pic>
        <p:nvPicPr>
          <p:cNvPr id="6" name="Content Placeholder 5" descr="Screen Shot 2016-08-03 at 6.45.15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7" t="-6250" r="487" b="-9272"/>
          <a:stretch/>
        </p:blipFill>
        <p:spPr>
          <a:xfrm>
            <a:off x="431271" y="1256890"/>
            <a:ext cx="8417488" cy="10160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32386" y="2278081"/>
            <a:ext cx="8450723" cy="2556386"/>
          </a:xfrm>
        </p:spPr>
        <p:txBody>
          <a:bodyPr/>
          <a:lstStyle/>
          <a:p>
            <a:r>
              <a:rPr lang="en-US" sz="2000" dirty="0" smtClean="0"/>
              <a:t>The ensemble output is a list of DRMS:</a:t>
            </a:r>
          </a:p>
          <a:p>
            <a:pPr marL="914400" lvl="2" indent="0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Sim.SurveySimulation.DRM</a:t>
            </a:r>
            <a:r>
              <a:rPr lang="en-US" sz="1600" dirty="0" smtClean="0"/>
              <a:t>[:]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latin typeface="Helvetica"/>
            </a:endParaRPr>
          </a:p>
          <a:p>
            <a:pPr>
              <a:defRPr/>
            </a:pPr>
            <a:endParaRPr lang="en-US" dirty="0"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fld id="{7BB502F1-BADC-44BB-A0BD-B204F077B713}" type="slidenum">
              <a:rPr lang="en-US" smtClean="0">
                <a:latin typeface="Helvetica"/>
              </a:rPr>
              <a:pPr>
                <a:defRPr/>
              </a:pPr>
              <a:t>5</a:t>
            </a:fld>
            <a:endParaRPr lang="en-US">
              <a:latin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889" t="3025" r="8241" b="7961"/>
          <a:stretch/>
        </p:blipFill>
        <p:spPr>
          <a:xfrm>
            <a:off x="0" y="3285067"/>
            <a:ext cx="5376333" cy="350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70" t="3024" r="7644" b="5457"/>
          <a:stretch/>
        </p:blipFill>
        <p:spPr>
          <a:xfrm>
            <a:off x="5452533" y="3360329"/>
            <a:ext cx="3691467" cy="33537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9308" y="4254268"/>
            <a:ext cx="7956325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2643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Illustrative Output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2643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Still Debugging Results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2643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422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Ensemble Runs Performed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9738" y="3556000"/>
            <a:ext cx="8453437" cy="2539999"/>
          </a:xfrm>
        </p:spPr>
        <p:txBody>
          <a:bodyPr/>
          <a:lstStyle/>
          <a:p>
            <a:r>
              <a:rPr lang="en-US" sz="2000" dirty="0" smtClean="0"/>
              <a:t>The first set of ensemble DRMs were run using parallel processing on a 48 core server.</a:t>
            </a:r>
          </a:p>
          <a:p>
            <a:pPr lvl="1"/>
            <a:r>
              <a:rPr lang="en-US" sz="1600" dirty="0" smtClean="0"/>
              <a:t>In progress is running parallel over </a:t>
            </a:r>
            <a:r>
              <a:rPr lang="en-US" sz="1600" dirty="0" err="1" smtClean="0"/>
              <a:t>ssh</a:t>
            </a:r>
            <a:r>
              <a:rPr lang="en-US" sz="1600" dirty="0" smtClean="0"/>
              <a:t> to a potential 131 cores.</a:t>
            </a:r>
          </a:p>
          <a:p>
            <a:r>
              <a:rPr lang="en-US" sz="2000" dirty="0" smtClean="0"/>
              <a:t>The runs are in the shake down phase.  Debugging is in process.</a:t>
            </a:r>
          </a:p>
          <a:p>
            <a:r>
              <a:rPr lang="en-US" sz="2000" dirty="0" smtClean="0"/>
              <a:t>Dmitry </a:t>
            </a:r>
            <a:r>
              <a:rPr lang="en-US" sz="2000" dirty="0" err="1" smtClean="0"/>
              <a:t>Savransky</a:t>
            </a:r>
            <a:r>
              <a:rPr lang="en-US" sz="2000" dirty="0" smtClean="0"/>
              <a:t> is working to increase code speed</a:t>
            </a:r>
          </a:p>
          <a:p>
            <a:r>
              <a:rPr lang="en-US" sz="2000" dirty="0" smtClean="0"/>
              <a:t>Larger </a:t>
            </a:r>
            <a:r>
              <a:rPr lang="en-US" sz="2000" dirty="0"/>
              <a:t>target lists result in longer run times</a:t>
            </a:r>
          </a:p>
          <a:p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latin typeface="Helvetica"/>
            </a:endParaRPr>
          </a:p>
          <a:p>
            <a:pPr>
              <a:defRPr/>
            </a:pPr>
            <a:endParaRPr lang="en-US" dirty="0">
              <a:latin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fld id="{32621042-75BD-43F0-8126-A20F9D2D403E}" type="slidenum">
              <a:rPr lang="en-US" smtClean="0">
                <a:latin typeface="Helvetica"/>
              </a:rPr>
              <a:pPr>
                <a:defRPr/>
              </a:pPr>
              <a:t>6</a:t>
            </a:fld>
            <a:endParaRPr lang="en-US">
              <a:latin typeface="Helvetic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93029"/>
              </p:ext>
            </p:extLst>
          </p:nvPr>
        </p:nvGraphicFramePr>
        <p:xfrm>
          <a:off x="1122515" y="1200355"/>
          <a:ext cx="679301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878"/>
                <a:gridCol w="1033880"/>
                <a:gridCol w="983204"/>
                <a:gridCol w="830618"/>
                <a:gridCol w="1097504"/>
                <a:gridCol w="1008652"/>
                <a:gridCol w="1097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Diam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Mission</a:t>
                      </a:r>
                    </a:p>
                    <a:p>
                      <a:pPr algn="ctr"/>
                      <a:r>
                        <a:rPr lang="en-US" dirty="0" err="1" smtClean="0"/>
                        <a:t>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Char. </a:t>
                      </a:r>
                    </a:p>
                    <a:p>
                      <a:pPr algn="ctr"/>
                      <a:r>
                        <a:rPr lang="en-US" dirty="0" smtClean="0"/>
                        <a:t>lambda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Num.</a:t>
                      </a:r>
                    </a:p>
                    <a:p>
                      <a:pPr algn="ctr"/>
                      <a:r>
                        <a:rPr lang="en-US" dirty="0" smtClean="0"/>
                        <a:t>DRMs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Num. </a:t>
                      </a:r>
                    </a:p>
                    <a:p>
                      <a:pPr algn="ctr"/>
                      <a:r>
                        <a:rPr lang="en-US" dirty="0" smtClean="0"/>
                        <a:t>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Runtime</a:t>
                      </a:r>
                    </a:p>
                    <a:p>
                      <a:pPr algn="ctr"/>
                      <a:r>
                        <a:rPr lang="en-US" dirty="0" err="1" smtClean="0"/>
                        <a:t>hrs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aftac3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aftac3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14.4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aftac3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aftac3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69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https://docs.google.com/spreadsheets/d/1-w1eybYV6nyX02kH7eoNWie8UinzlVnLM4F-</a:t>
            </a:r>
            <a:r>
              <a:rPr lang="en-US" dirty="0" smtClean="0">
                <a:hlinkClick r:id="rId2"/>
              </a:rPr>
              <a:t>64AagHw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fld id="{7BB502F1-BADC-44BB-A0BD-B204F077B713}" type="slidenum">
              <a:rPr lang="en-US" smtClean="0">
                <a:latin typeface="Helvetica"/>
              </a:rPr>
              <a:pPr>
                <a:defRPr/>
              </a:pPr>
              <a:t>7</a:t>
            </a:fld>
            <a:endParaRPr lang="en-US">
              <a:latin typeface="Helvetica"/>
            </a:endParaRPr>
          </a:p>
        </p:txBody>
      </p:sp>
      <p:pic>
        <p:nvPicPr>
          <p:cNvPr id="7" name="Picture 6" descr="Screen Shot 2016-08-04 at 8.54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0"/>
            <a:ext cx="7410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2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 study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Yield modeling of key point designs and trades</a:t>
            </a:r>
          </a:p>
          <a:p>
            <a:r>
              <a:rPr lang="en-US" dirty="0" smtClean="0"/>
              <a:t>The first study is sensitivity to aperture diameter</a:t>
            </a:r>
          </a:p>
          <a:p>
            <a:r>
              <a:rPr lang="en-US" dirty="0" smtClean="0"/>
              <a:t>We also want to look at</a:t>
            </a:r>
          </a:p>
          <a:p>
            <a:pPr lvl="1"/>
            <a:r>
              <a:rPr lang="en-US" dirty="0" smtClean="0"/>
              <a:t>Coronagraph only</a:t>
            </a:r>
          </a:p>
          <a:p>
            <a:pPr lvl="1"/>
            <a:r>
              <a:rPr lang="en-US" dirty="0" smtClean="0"/>
              <a:t>Coronagraph + star shade hybrid</a:t>
            </a:r>
          </a:p>
          <a:p>
            <a:pPr lvl="1"/>
            <a:r>
              <a:rPr lang="en-US" dirty="0" smtClean="0"/>
              <a:t>Star shade + star shade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+ star shade + …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fld id="{7BB502F1-BADC-44BB-A0BD-B204F077B713}" type="slidenum">
              <a:rPr lang="en-US" smtClean="0">
                <a:latin typeface="Helvetica"/>
              </a:rPr>
              <a:pPr>
                <a:defRPr/>
              </a:pPr>
              <a:t>8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1739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know the code is 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Validate against other codes</a:t>
            </a:r>
          </a:p>
          <a:p>
            <a:pPr lvl="1"/>
            <a:r>
              <a:rPr lang="en-US" dirty="0" smtClean="0"/>
              <a:t>Many options exist: Stark, </a:t>
            </a:r>
            <a:r>
              <a:rPr lang="en-US" dirty="0" err="1" smtClean="0"/>
              <a:t>Traub</a:t>
            </a:r>
            <a:r>
              <a:rPr lang="en-US" dirty="0" smtClean="0"/>
              <a:t>, </a:t>
            </a:r>
            <a:r>
              <a:rPr lang="en-US" dirty="0" err="1" smtClean="0"/>
              <a:t>Nemati</a:t>
            </a:r>
            <a:endParaRPr lang="en-US" dirty="0" smtClean="0"/>
          </a:p>
          <a:p>
            <a:pPr lvl="1"/>
            <a:r>
              <a:rPr lang="en-US" dirty="0" smtClean="0"/>
              <a:t>A good top level comparison of results at the finish line</a:t>
            </a:r>
          </a:p>
          <a:p>
            <a:pPr lvl="1"/>
            <a:r>
              <a:rPr lang="en-US" dirty="0"/>
              <a:t>Compares Monte Carlo outputs on complex codes</a:t>
            </a:r>
          </a:p>
          <a:p>
            <a:pPr lvl="1"/>
            <a:r>
              <a:rPr lang="en-US" dirty="0" smtClean="0"/>
              <a:t>Many assumptions (~100) in yield code drive the results</a:t>
            </a:r>
          </a:p>
          <a:p>
            <a:r>
              <a:rPr lang="en-US" dirty="0" smtClean="0"/>
              <a:t>Point-check the physics</a:t>
            </a:r>
          </a:p>
          <a:p>
            <a:pPr lvl="1"/>
            <a:r>
              <a:rPr lang="en-US" dirty="0" smtClean="0"/>
              <a:t>A good grassroots, bottom up approach</a:t>
            </a:r>
          </a:p>
          <a:p>
            <a:pPr lvl="1"/>
            <a:r>
              <a:rPr lang="en-US" dirty="0" smtClean="0"/>
              <a:t>Done in smallest chunks of code sensible (unit tests)</a:t>
            </a:r>
          </a:p>
          <a:p>
            <a:pPr lvl="1"/>
            <a:r>
              <a:rPr lang="en-US" dirty="0" smtClean="0"/>
              <a:t>Each test is tailored to that unit of code</a:t>
            </a:r>
          </a:p>
          <a:p>
            <a:pPr lvl="2"/>
            <a:r>
              <a:rPr lang="en-US" dirty="0" smtClean="0"/>
              <a:t>Some test software things</a:t>
            </a:r>
          </a:p>
          <a:p>
            <a:pPr lvl="2"/>
            <a:r>
              <a:rPr lang="en-US" dirty="0" smtClean="0"/>
              <a:t>Some test physics results against expected values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endParaRPr lang="en-US"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latin typeface="Helvetica"/>
            </a:endParaRPr>
          </a:p>
          <a:p>
            <a:pPr>
              <a:defRPr/>
            </a:pPr>
            <a:fld id="{7BB502F1-BADC-44BB-A0BD-B204F077B713}" type="slidenum">
              <a:rPr lang="en-US" smtClean="0">
                <a:latin typeface="Helvetica"/>
              </a:rPr>
              <a:pPr>
                <a:defRPr/>
              </a:pPr>
              <a:t>9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85078996"/>
      </p:ext>
    </p:extLst>
  </p:cSld>
  <p:clrMapOvr>
    <a:masterClrMapping/>
  </p:clrMapOvr>
</p:sld>
</file>

<file path=ppt/theme/theme1.xml><?xml version="1.0" encoding="utf-8"?>
<a:theme xmlns:a="http://schemas.openxmlformats.org/drawingml/2006/main" name="MSL-MCR-Template-revb">
  <a:themeElements>
    <a:clrScheme name="MSL-MCR-Template-revb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FF"/>
      </a:hlink>
      <a:folHlink>
        <a:srgbClr val="B2B2B2"/>
      </a:folHlink>
    </a:clrScheme>
    <a:fontScheme name="MSL-MCR-Template-revb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MSL-MCR-Template-revb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L-MCR-Template-revb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L-MCR-Template-revb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L-MCR-Template-revb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L-MCR-Template-rev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L-MCR-Template-rev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L-MCR-Template-rev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L-MCR-Template-revb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11474</TotalTime>
  <Words>1305</Words>
  <Application>Microsoft Macintosh PowerPoint</Application>
  <PresentationFormat>On-screen Show (4:3)</PresentationFormat>
  <Paragraphs>494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MSL-MCR-Template-revb</vt:lpstr>
      <vt:lpstr>Yield Modeling with EXOSIMS for HabEx</vt:lpstr>
      <vt:lpstr>What is EXOSIMS? https://github/dsavransky/EXOSIMS</vt:lpstr>
      <vt:lpstr>A Single DRM run</vt:lpstr>
      <vt:lpstr>Single DRM output</vt:lpstr>
      <vt:lpstr>Ensemble of DRMs Output</vt:lpstr>
      <vt:lpstr>Initial Ensemble Runs Performed</vt:lpstr>
      <vt:lpstr>Inputs</vt:lpstr>
      <vt:lpstr>Yield study goals</vt:lpstr>
      <vt:lpstr>How do we know the code is right?</vt:lpstr>
      <vt:lpstr>Brown Completeness Cloud Unit Test Qualitative Example</vt:lpstr>
      <vt:lpstr>Test Case for Cp, Cb, Tint</vt:lpstr>
      <vt:lpstr>Choose missing data to design for a good software test</vt:lpstr>
      <vt:lpstr>How much code has been tested?</vt:lpstr>
      <vt:lpstr>Remaining Testing</vt:lpstr>
      <vt:lpstr>Anticipated Output Products</vt:lpstr>
      <vt:lpstr>backup</vt:lpstr>
      <vt:lpstr>Simulated Mission Ensemble</vt:lpstr>
      <vt:lpstr>EXOSIMS Architecture</vt:lpstr>
      <vt:lpstr>EXOSIMS Architecture</vt:lpstr>
      <vt:lpstr>Draft Input Parameter Request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Exoplanet Yield Modeling for ExEP</dc:title>
  <dc:creator>Morgan , Rhonda M (383A)</dc:creator>
  <cp:lastModifiedBy>Morgan , Rhonda M (383A)</cp:lastModifiedBy>
  <cp:revision>104</cp:revision>
  <dcterms:created xsi:type="dcterms:W3CDTF">2016-05-02T17:45:37Z</dcterms:created>
  <dcterms:modified xsi:type="dcterms:W3CDTF">2016-08-04T17:54:52Z</dcterms:modified>
</cp:coreProperties>
</file>