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13" r:id="rId2"/>
    <p:sldId id="442" r:id="rId3"/>
    <p:sldId id="431" r:id="rId4"/>
    <p:sldId id="432" r:id="rId5"/>
    <p:sldId id="438" r:id="rId6"/>
    <p:sldId id="439" r:id="rId7"/>
    <p:sldId id="440" r:id="rId8"/>
    <p:sldId id="443" r:id="rId9"/>
    <p:sldId id="444" r:id="rId10"/>
    <p:sldId id="441" r:id="rId11"/>
    <p:sldId id="445" r:id="rId12"/>
    <p:sldId id="447" r:id="rId13"/>
    <p:sldId id="446" r:id="rId14"/>
    <p:sldId id="435" r:id="rId15"/>
    <p:sldId id="323" r:id="rId16"/>
    <p:sldId id="325" r:id="rId17"/>
    <p:sldId id="326" r:id="rId18"/>
    <p:sldId id="265" r:id="rId19"/>
    <p:sldId id="380" r:id="rId20"/>
    <p:sldId id="360" r:id="rId21"/>
    <p:sldId id="382" r:id="rId22"/>
    <p:sldId id="383" r:id="rId23"/>
    <p:sldId id="384" r:id="rId24"/>
    <p:sldId id="332" r:id="rId25"/>
    <p:sldId id="388" r:id="rId26"/>
    <p:sldId id="389" r:id="rId27"/>
    <p:sldId id="390" r:id="rId28"/>
    <p:sldId id="391" r:id="rId29"/>
    <p:sldId id="392" r:id="rId30"/>
    <p:sldId id="393" r:id="rId31"/>
    <p:sldId id="394" r:id="rId32"/>
    <p:sldId id="342" r:id="rId33"/>
    <p:sldId id="402" r:id="rId34"/>
    <p:sldId id="403" r:id="rId35"/>
    <p:sldId id="407" r:id="rId36"/>
    <p:sldId id="348" r:id="rId37"/>
    <p:sldId id="411" r:id="rId38"/>
    <p:sldId id="448" r:id="rId39"/>
    <p:sldId id="412" r:id="rId40"/>
    <p:sldId id="449" r:id="rId41"/>
    <p:sldId id="409" r:id="rId42"/>
    <p:sldId id="413" r:id="rId43"/>
    <p:sldId id="414" r:id="rId44"/>
    <p:sldId id="415" r:id="rId45"/>
    <p:sldId id="417" r:id="rId46"/>
    <p:sldId id="371" r:id="rId47"/>
    <p:sldId id="428" r:id="rId48"/>
    <p:sldId id="418" r:id="rId49"/>
    <p:sldId id="421" r:id="rId50"/>
    <p:sldId id="420" r:id="rId51"/>
    <p:sldId id="429" r:id="rId52"/>
    <p:sldId id="425" r:id="rId53"/>
    <p:sldId id="406" r:id="rId54"/>
    <p:sldId id="400" r:id="rId55"/>
    <p:sldId id="426" r:id="rId56"/>
    <p:sldId id="436" r:id="rId57"/>
    <p:sldId id="437" r:id="rId58"/>
    <p:sldId id="45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Cobb" initials="WH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55533" autoAdjust="0"/>
  </p:normalViewPr>
  <p:slideViewPr>
    <p:cSldViewPr>
      <p:cViewPr>
        <p:scale>
          <a:sx n="119" d="100"/>
          <a:sy n="119" d="100"/>
        </p:scale>
        <p:origin x="2112" y="2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002"/>
    </p:cViewPr>
  </p:sorterViewPr>
  <p:notesViewPr>
    <p:cSldViewPr>
      <p:cViewPr>
        <p:scale>
          <a:sx n="90" d="100"/>
          <a:sy n="90" d="100"/>
        </p:scale>
        <p:origin x="-480" y="2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0A6D77-1527-4DA5-9419-F79D4CC208B4}" type="datetimeFigureOut">
              <a:rPr lang="en-US" smtClean="0"/>
              <a:pPr/>
              <a:t>10/30/18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47E3F5-B777-4886-8D0D-A4B1C2C64DEE}" type="slidenum">
              <a:rPr lang="en-US" smtClean="0"/>
              <a:pPr/>
              <a:t>‹#›</a:t>
            </a:fld>
            <a:endParaRPr lang="en-US" dirty="0"/>
          </a:p>
        </p:txBody>
      </p:sp>
    </p:spTree>
    <p:extLst>
      <p:ext uri="{BB962C8B-B14F-4D97-AF65-F5344CB8AC3E}">
        <p14:creationId xmlns:p14="http://schemas.microsoft.com/office/powerpoint/2010/main" val="72458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larsystem.nasa.gov/planets/profile.cfm?Object=Asteroid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ceplace.nasa.gov/comet-nucleus/redirecte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sa.gov/mission_pages/dawn/multimedia/pia14709.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ds.nasa.gov/planets/captions/mars/crater.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asa.gov/mission_pages/messenger/multimedia/flyby2_20081007_2.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photojournal.jpl.nasa.gov/catalog/PIA00479"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photojournal.jpl.nasa.gov/catalog/PIA0033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hotojournal.jpl.nasa.gov/catalog/PIA1257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lro.gsfc.nasa.gov/"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mars.jpl.nasa.gov/gallery/global/20020418f_g.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photojournal.jpl.nasa.gov/catalog/PIA0021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arsprogram.jpl.nasa.gov/gallery/atlas/tharsis-montes.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photojournal.jpl.nasa.gov/catalog/PIA0230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Jupiter" TargetMode="External"/><Relationship Id="rId7" Type="http://schemas.openxmlformats.org/officeDocument/2006/relationships/hyperlink" Target="http://photojournal.jpl.nasa.gov/catalog/PIA09257"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en.wikipedia.org/wiki/Callisto_(moon)" TargetMode="External"/><Relationship Id="rId5" Type="http://schemas.openxmlformats.org/officeDocument/2006/relationships/hyperlink" Target="http://en.wikipedia.org/wiki/Ganymede_(moon)" TargetMode="External"/><Relationship Id="rId4" Type="http://schemas.openxmlformats.org/officeDocument/2006/relationships/hyperlink" Target="http://en.wikipedia.org/wiki/Europa_(mo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photojournal.jpl.nasa.gov/catalog/PIA0253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larsystem.jpl.nasa.gov/planets/profile.cfm?Object=Venus&amp;Display=OverviewLo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hotojournal.jpl.nasa.gov/catalog/PIA00203"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larsystem.jpl.nasa.gov/planets/profile.cfm?Object=Sat_Tita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photojournal.jpl.nasa.gov/catalog/PIA0910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photojournal.jpl.nasa.gov/catalog/PIA0300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photojournal.jpl.nasa.gov/catalog/PIA0070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photojournal.jpl.nasa.gov/catalog/PIA00486"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nasa.gov/mission_pages/mars/main/index.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photojournal.jpl.nasa.gov/catalog/PIA0774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photojournal.jpl.nasa.gov/catalog/PIA10001"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photojournal.jpl.nasa.gov/catalog/PIA1183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photojournal.jpl.nasa.gov/catalog/PIA0881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photojournal.jpl.nasa.gov/catalog/PIA0013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dawn.jpl.nasa.gov/multimedia/pitted_terrain_in_color.asp"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photojournal.jpl.nasa.gov/catalog/PIA00159"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photojournal.jpl.nasa.gov/catalog/PIA08374"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photojournal.jpl.nasa.gov/catalog/PIA0837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photojournal.jpl.nasa.gov/catalog/PIA08384"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photojournal.jpl.nasa.gov/catalog/PIA0780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photojournal.jpl.nasa.gov/catalog/PIA12186"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photojournal.jpl.nasa.gov/catalog/PIA00317"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olarsystem.nasa.gov/planets/profile.cfm?Object=Miranda"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nasa.gov/mission_pages/epoxi/index.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photojournal.jpl.nasa.gov/catalog/PIA07740"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photojournal.jpl.nasa.gov/catalog/PIA13823"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nasa.gov/mission_pages/messenger/multimedia/messenger_orbit_image20110428_1.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09600" y="4343400"/>
            <a:ext cx="5943600" cy="4419600"/>
          </a:xfrm>
        </p:spPr>
        <p:txBody>
          <a:bodyPr/>
          <a:lstStyle/>
          <a:p>
            <a:r>
              <a:rPr lang="en-US" b="1" dirty="0">
                <a:latin typeface="Gill Sans MT"/>
                <a:cs typeface="Gill Sans MT"/>
              </a:rPr>
              <a:t>“Art and the Cosmic Connection” is a program that introduces students to the solar</a:t>
            </a:r>
            <a:r>
              <a:rPr lang="en-US" b="1" baseline="0" dirty="0">
                <a:latin typeface="Gill Sans MT"/>
                <a:cs typeface="Gill Sans MT"/>
              </a:rPr>
              <a:t> system using art concepts. </a:t>
            </a:r>
            <a:r>
              <a:rPr lang="en-US" b="1" dirty="0">
                <a:latin typeface="Gill Sans MT"/>
                <a:cs typeface="Gill Sans MT"/>
              </a:rPr>
              <a:t>It uses</a:t>
            </a:r>
            <a:r>
              <a:rPr lang="en-US" b="1" baseline="0" dirty="0">
                <a:latin typeface="Gill Sans MT"/>
                <a:cs typeface="Gill Sans MT"/>
              </a:rPr>
              <a:t> the elements of art to help students understand and analyze beautiful NASA images from space.</a:t>
            </a:r>
          </a:p>
          <a:p>
            <a:endParaRPr lang="en-US" b="1" baseline="0" dirty="0">
              <a:latin typeface="Gill Sans MT"/>
              <a:cs typeface="Gill Sans MT"/>
            </a:endParaRPr>
          </a:p>
          <a:p>
            <a:r>
              <a:rPr lang="en-US" b="1" baseline="0" dirty="0">
                <a:latin typeface="Gill Sans MT"/>
                <a:cs typeface="Gill Sans MT"/>
              </a:rPr>
              <a:t>The activity was developed by planetary artist and educator Monica Aiello and her husband Tyler Aiello, a sculptor with a background in architecture. Both of the Aiellos are prominent artists whose art is displayed in galleries throughout the west. They also dedicate considerable time to working with students from K through college in schools, afterschool programs and at camp. </a:t>
            </a:r>
            <a:endParaRPr lang="en-US" b="1" dirty="0">
              <a:latin typeface="Gill Sans MT"/>
              <a:cs typeface="Gill Sans MT"/>
            </a:endParaRPr>
          </a:p>
          <a:p>
            <a:endParaRPr lang="en-US" b="1" dirty="0">
              <a:latin typeface="Gill Sans MT"/>
              <a:cs typeface="Gill Sans MT"/>
            </a:endParaRPr>
          </a:p>
          <a:p>
            <a:r>
              <a:rPr lang="en-US" b="1" dirty="0">
                <a:latin typeface="Gill Sans MT"/>
                <a:cs typeface="Gill Sans MT"/>
              </a:rPr>
              <a:t>The first 13 slides introduce our solar system</a:t>
            </a:r>
            <a:r>
              <a:rPr lang="en-US" b="1" baseline="0" dirty="0">
                <a:latin typeface="Gill Sans MT"/>
                <a:cs typeface="Gill Sans MT"/>
              </a:rPr>
              <a:t> in its marvelous diversity and the concept of using an artist’s eye to make sense of science (and a scientist’s eye to deepen one’s art!).</a:t>
            </a:r>
          </a:p>
          <a:p>
            <a:endParaRPr lang="en-US" b="1" baseline="0" dirty="0">
              <a:latin typeface="Gill Sans MT"/>
              <a:cs typeface="Gill Sans MT"/>
            </a:endParaRPr>
          </a:p>
          <a:p>
            <a:r>
              <a:rPr lang="en-US" b="1" dirty="0">
                <a:latin typeface="Gill Sans MT"/>
                <a:cs typeface="Gill Sans MT"/>
              </a:rPr>
              <a:t>PRESENTATION NOTES</a:t>
            </a:r>
            <a:r>
              <a:rPr lang="en-US" b="1" baseline="0" dirty="0">
                <a:latin typeface="Gill Sans MT"/>
                <a:cs typeface="Gill Sans MT"/>
              </a:rPr>
              <a:t>: </a:t>
            </a:r>
          </a:p>
          <a:p>
            <a:pPr marL="171450" indent="-171450">
              <a:buFont typeface="Arial" pitchFamily="34" charset="0"/>
              <a:buChar char="•"/>
            </a:pPr>
            <a:r>
              <a:rPr lang="en-US" baseline="0" dirty="0">
                <a:latin typeface="Gill Sans MT"/>
                <a:cs typeface="Gill Sans MT"/>
              </a:rPr>
              <a:t>Today we are going to do something a</a:t>
            </a:r>
            <a:r>
              <a:rPr lang="en-US" dirty="0">
                <a:latin typeface="Gill Sans MT"/>
                <a:cs typeface="Gill Sans MT"/>
              </a:rPr>
              <a:t> little different. </a:t>
            </a:r>
          </a:p>
          <a:p>
            <a:pPr marL="171450" indent="-171450">
              <a:buFont typeface="Arial" pitchFamily="34" charset="0"/>
              <a:buChar char="•"/>
            </a:pPr>
            <a:r>
              <a:rPr lang="en-US" dirty="0">
                <a:latin typeface="Gill Sans MT"/>
                <a:cs typeface="Gill Sans MT"/>
              </a:rPr>
              <a:t>We’re are going to do art in science class (or science in art class depending on the course this activity is being taught)</a:t>
            </a:r>
          </a:p>
          <a:p>
            <a:pPr marL="171450" indent="-171450">
              <a:buFont typeface="Arial" pitchFamily="34" charset="0"/>
              <a:buChar char="•"/>
            </a:pPr>
            <a:r>
              <a:rPr lang="en-US" baseline="0" dirty="0">
                <a:latin typeface="Gill Sans MT"/>
                <a:cs typeface="Gill Sans MT"/>
              </a:rPr>
              <a:t>We are going to lear</a:t>
            </a:r>
            <a:r>
              <a:rPr lang="en-US" dirty="0">
                <a:latin typeface="Gill Sans MT"/>
                <a:cs typeface="Gill Sans MT"/>
              </a:rPr>
              <a:t>n about our solar system as artist explorers.</a:t>
            </a:r>
          </a:p>
          <a:p>
            <a:endParaRPr lang="en-US" dirty="0">
              <a:latin typeface="Gill Sans MT"/>
              <a:cs typeface="Gill Sans MT"/>
            </a:endParaRPr>
          </a:p>
          <a:p>
            <a:r>
              <a:rPr lang="en-US" b="1" i="1" dirty="0">
                <a:solidFill>
                  <a:schemeClr val="accent1"/>
                </a:solidFill>
                <a:latin typeface="Gill Sans MT"/>
                <a:cs typeface="Gill Sans MT"/>
              </a:rPr>
              <a:t>SPECIAL NOTE:</a:t>
            </a:r>
          </a:p>
          <a:p>
            <a:r>
              <a:rPr lang="en-US" i="1" dirty="0">
                <a:solidFill>
                  <a:schemeClr val="accent1"/>
                </a:solidFill>
                <a:latin typeface="Gill Sans MT"/>
                <a:cs typeface="Gill Sans MT"/>
              </a:rPr>
              <a:t>The PowerPoint includes animations that relate to the script and question prompts.  These are activated by clicking the forward buttons or arrows.  They may also be turned off if not desired.</a:t>
            </a:r>
          </a:p>
        </p:txBody>
      </p:sp>
      <p:sp>
        <p:nvSpPr>
          <p:cNvPr id="4" name="Slide Number Placeholder 3"/>
          <p:cNvSpPr>
            <a:spLocks noGrp="1"/>
          </p:cNvSpPr>
          <p:nvPr>
            <p:ph type="sldNum" sz="quarter" idx="10"/>
          </p:nvPr>
        </p:nvSpPr>
        <p:spPr/>
        <p:txBody>
          <a:bodyPr/>
          <a:lstStyle/>
          <a:p>
            <a:fld id="{AF47E3F5-B777-4886-8D0D-A4B1C2C64DEE}" type="slidenum">
              <a:rPr lang="en-US" smtClean="0"/>
              <a:pPr/>
              <a:t>1</a:t>
            </a:fld>
            <a:endParaRPr lang="en-US" dirty="0"/>
          </a:p>
        </p:txBody>
      </p:sp>
    </p:spTree>
    <p:extLst>
      <p:ext uri="{BB962C8B-B14F-4D97-AF65-F5344CB8AC3E}">
        <p14:creationId xmlns:p14="http://schemas.microsoft.com/office/powerpoint/2010/main" val="417473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Some of the coolest, weirdest bodies in our solar system are the moons of the outer solar system that orbit the gas giants.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Tw Cen MT" pitchFamily="34" charset="0"/>
              </a:rPr>
              <a:t>What defines a moon? </a:t>
            </a:r>
            <a:r>
              <a:rPr lang="en-US" i="1" dirty="0">
                <a:latin typeface="Tw Cen MT" pitchFamily="34" charset="0"/>
              </a:rPr>
              <a:t>A</a:t>
            </a:r>
            <a:r>
              <a:rPr lang="en-US" i="1" baseline="0" dirty="0">
                <a:latin typeface="Tw Cen MT" pitchFamily="34" charset="0"/>
              </a:rPr>
              <a:t> body that orbits one of the solar system’s planets</a:t>
            </a:r>
            <a:endParaRPr lang="en-US" dirty="0">
              <a:latin typeface="Tw Cen MT" pitchFamily="34" charset="0"/>
            </a:endParaRPr>
          </a:p>
          <a:p>
            <a:pPr marL="1085850" lvl="2" indent="-171450">
              <a:buFont typeface="Arial" pitchFamily="34" charset="0"/>
              <a:buChar char="•"/>
            </a:pPr>
            <a:r>
              <a:rPr lang="en-US" i="1" dirty="0">
                <a:latin typeface="Tw Cen MT" pitchFamily="34" charset="0"/>
              </a:rPr>
              <a:t>They are like planets, sometimes as large as planets, with fascinating geology.</a:t>
            </a:r>
          </a:p>
          <a:p>
            <a:pPr marL="628650" lvl="1" indent="-171450">
              <a:buFont typeface="Arial" pitchFamily="34" charset="0"/>
              <a:buChar char="•"/>
            </a:pPr>
            <a:r>
              <a:rPr lang="en-US" i="0" dirty="0">
                <a:latin typeface="Tw Cen MT" pitchFamily="34" charset="0"/>
              </a:rPr>
              <a:t>Do</a:t>
            </a:r>
            <a:r>
              <a:rPr lang="en-US" i="0" baseline="0" dirty="0">
                <a:latin typeface="Tw Cen MT" pitchFamily="34" charset="0"/>
              </a:rPr>
              <a:t> you recognize Earth’s Moon?</a:t>
            </a:r>
            <a:endParaRPr lang="en-US" i="0" dirty="0">
              <a:latin typeface="Tw Cen MT" pitchFamily="34" charset="0"/>
            </a:endParaRPr>
          </a:p>
          <a:p>
            <a:pPr marL="171450" indent="-171450">
              <a:buFont typeface="Arial" pitchFamily="34" charset="0"/>
              <a:buChar char="•"/>
            </a:pPr>
            <a:r>
              <a:rPr lang="en-US" baseline="0" dirty="0">
                <a:latin typeface="Gill Sans MT"/>
                <a:cs typeface="Gill Sans MT"/>
              </a:rPr>
              <a:t>Many</a:t>
            </a:r>
            <a:r>
              <a:rPr lang="en-US" dirty="0">
                <a:latin typeface="Gill Sans MT"/>
                <a:cs typeface="Gill Sans MT"/>
              </a:rPr>
              <a:t> current and recent NASA missions are focused on these worlds, and hopefully</a:t>
            </a:r>
            <a:r>
              <a:rPr lang="en-US" baseline="0" dirty="0">
                <a:latin typeface="Gill Sans MT"/>
                <a:cs typeface="Gill Sans MT"/>
              </a:rPr>
              <a:t> some future ones</a:t>
            </a:r>
            <a:r>
              <a:rPr lang="en-US" dirty="0">
                <a:latin typeface="Gill Sans MT"/>
                <a:cs typeface="Gill Sans MT"/>
              </a:rPr>
              <a:t>. There is so much to learn!</a:t>
            </a:r>
          </a:p>
        </p:txBody>
      </p:sp>
      <p:sp>
        <p:nvSpPr>
          <p:cNvPr id="4" name="Slide Number Placeholder 3"/>
          <p:cNvSpPr>
            <a:spLocks noGrp="1"/>
          </p:cNvSpPr>
          <p:nvPr>
            <p:ph type="sldNum" sz="quarter" idx="10"/>
          </p:nvPr>
        </p:nvSpPr>
        <p:spPr/>
        <p:txBody>
          <a:bodyPr/>
          <a:lstStyle/>
          <a:p>
            <a:fld id="{AF47E3F5-B777-4886-8D0D-A4B1C2C64DEE}" type="slidenum">
              <a:rPr lang="en-US" smtClean="0"/>
              <a:pPr/>
              <a:t>10</a:t>
            </a:fld>
            <a:endParaRPr lang="en-US" dirty="0"/>
          </a:p>
        </p:txBody>
      </p:sp>
    </p:spTree>
    <p:extLst>
      <p:ext uri="{BB962C8B-B14F-4D97-AF65-F5344CB8AC3E}">
        <p14:creationId xmlns:p14="http://schemas.microsoft.com/office/powerpoint/2010/main" val="414532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685800"/>
            <a:ext cx="3251200" cy="2438400"/>
          </a:xfrm>
        </p:spPr>
      </p:sp>
      <p:sp>
        <p:nvSpPr>
          <p:cNvPr id="3" name="Notes Placeholder 2"/>
          <p:cNvSpPr>
            <a:spLocks noGrp="1"/>
          </p:cNvSpPr>
          <p:nvPr>
            <p:ph type="body" idx="1"/>
          </p:nvPr>
        </p:nvSpPr>
        <p:spPr>
          <a:xfrm>
            <a:off x="685800" y="3429000"/>
            <a:ext cx="5486400" cy="5029200"/>
          </a:xfrm>
        </p:spPr>
        <p:txBody>
          <a:bodyPr/>
          <a:lstStyle/>
          <a:p>
            <a:r>
              <a:rPr lang="en-US" sz="1100" b="1" dirty="0">
                <a:latin typeface="Gill Sans MT"/>
                <a:cs typeface="Gill Sans MT"/>
              </a:rPr>
              <a:t>PRESENTATION NOTES:  </a:t>
            </a:r>
          </a:p>
          <a:p>
            <a:r>
              <a:rPr lang="en-US" sz="1100" dirty="0">
                <a:latin typeface="Gill Sans MT"/>
                <a:cs typeface="Gill Sans MT"/>
              </a:rPr>
              <a:t>In addition to the moons of the solar system, there are many other small, interesting bodies to investigate that</a:t>
            </a:r>
            <a:r>
              <a:rPr lang="en-US" sz="1100" baseline="0" dirty="0">
                <a:latin typeface="Gill Sans MT"/>
                <a:cs typeface="Gill Sans MT"/>
              </a:rPr>
              <a:t> orbit the Sun</a:t>
            </a:r>
            <a:r>
              <a:rPr lang="en-US" sz="1100" dirty="0">
                <a:latin typeface="Gill Sans MT"/>
                <a:cs typeface="Gill Sans MT"/>
              </a:rPr>
              <a:t>, including asteroids, </a:t>
            </a:r>
            <a:r>
              <a:rPr lang="en-US" sz="1100" baseline="0" dirty="0">
                <a:latin typeface="Gill Sans MT"/>
                <a:cs typeface="Gill Sans MT"/>
              </a:rPr>
              <a:t>comets and dwarf planets</a:t>
            </a:r>
            <a:r>
              <a:rPr lang="en-US" sz="1100" dirty="0">
                <a:latin typeface="Gill Sans MT"/>
                <a:cs typeface="Gill Sans MT"/>
              </a:rPr>
              <a:t>.</a:t>
            </a:r>
          </a:p>
          <a:p>
            <a:pPr marL="171450" indent="-171450">
              <a:buFont typeface="Arial" pitchFamily="34" charset="0"/>
              <a:buChar char="•"/>
            </a:pPr>
            <a:r>
              <a:rPr lang="en-US" sz="1100" dirty="0">
                <a:latin typeface="Gill Sans MT"/>
                <a:cs typeface="Gill Sans MT"/>
              </a:rPr>
              <a:t>What orbits</a:t>
            </a:r>
            <a:r>
              <a:rPr lang="en-US" sz="1100" baseline="0" dirty="0">
                <a:latin typeface="Gill Sans MT"/>
                <a:cs typeface="Gill Sans MT"/>
              </a:rPr>
              <a:t> between the inner and outer solar system</a:t>
            </a:r>
            <a:r>
              <a:rPr lang="en-US" sz="1100" dirty="0">
                <a:latin typeface="Gill Sans MT"/>
                <a:cs typeface="Gill Sans MT"/>
              </a:rPr>
              <a:t>?</a:t>
            </a:r>
            <a:r>
              <a:rPr lang="en-US" sz="1100" baseline="0" dirty="0">
                <a:latin typeface="Gill Sans MT"/>
                <a:cs typeface="Gill Sans MT"/>
              </a:rPr>
              <a:t> </a:t>
            </a:r>
            <a:r>
              <a:rPr lang="en-US" sz="1100" i="1" baseline="0" dirty="0">
                <a:solidFill>
                  <a:srgbClr val="C00000"/>
                </a:solidFill>
                <a:latin typeface="Gill Sans MT"/>
                <a:cs typeface="Gill Sans MT"/>
              </a:rPr>
              <a:t>The main asteroid belt</a:t>
            </a:r>
          </a:p>
          <a:p>
            <a:pPr marL="171450" indent="-171450">
              <a:buFont typeface="Arial" pitchFamily="34" charset="0"/>
              <a:buChar char="•"/>
            </a:pPr>
            <a:r>
              <a:rPr lang="en-US" sz="1100" baseline="0" dirty="0">
                <a:latin typeface="Gill Sans MT"/>
                <a:cs typeface="Gill Sans MT"/>
              </a:rPr>
              <a:t>An asteroid is a small body in orbit around the Sun made mostly of rock and metal.</a:t>
            </a:r>
          </a:p>
          <a:p>
            <a:pPr marL="171450" indent="-171450">
              <a:buFont typeface="Arial" pitchFamily="34" charset="0"/>
              <a:buChar char="•"/>
            </a:pPr>
            <a:r>
              <a:rPr lang="en-US" sz="1100" baseline="0" dirty="0">
                <a:latin typeface="Gill Sans MT"/>
                <a:cs typeface="Gill Sans MT"/>
              </a:rPr>
              <a:t>They are the subject of exciting</a:t>
            </a:r>
            <a:r>
              <a:rPr lang="en-US" sz="1100" dirty="0">
                <a:latin typeface="Gill Sans MT"/>
                <a:cs typeface="Gill Sans MT"/>
              </a:rPr>
              <a:t> </a:t>
            </a:r>
            <a:r>
              <a:rPr lang="en-US" sz="1100" baseline="0" dirty="0">
                <a:latin typeface="Gill Sans MT"/>
                <a:cs typeface="Gill Sans MT"/>
              </a:rPr>
              <a:t>current NASA missions and research, including</a:t>
            </a:r>
            <a:r>
              <a:rPr lang="en-US" sz="1100" i="0" baseline="0" dirty="0">
                <a:latin typeface="Gill Sans MT"/>
                <a:cs typeface="Gill Sans MT"/>
              </a:rPr>
              <a:t> the Dawn mission to Vesta and Ceres and the OSIRIS-REx asteroid sample return mission, to name two</a:t>
            </a:r>
          </a:p>
          <a:p>
            <a:pPr marL="171450" indent="-171450">
              <a:buFont typeface="Arial" pitchFamily="34" charset="0"/>
              <a:buChar char="•"/>
            </a:pPr>
            <a:r>
              <a:rPr lang="en-US" sz="1100" baseline="0" dirty="0">
                <a:latin typeface="Gill Sans MT"/>
                <a:cs typeface="Gill Sans MT"/>
              </a:rPr>
              <a:t>Why is it valuable to study these small bodies? </a:t>
            </a:r>
          </a:p>
          <a:p>
            <a:pPr marL="628650" lvl="1" indent="-171450">
              <a:buFont typeface="Arial" pitchFamily="34" charset="0"/>
              <a:buChar char="•"/>
            </a:pPr>
            <a:r>
              <a:rPr lang="en-US" sz="1100" i="1" baseline="0" dirty="0">
                <a:solidFill>
                  <a:srgbClr val="FF0000"/>
                </a:solidFill>
                <a:latin typeface="Gill Sans MT"/>
                <a:cs typeface="Gill Sans MT"/>
              </a:rPr>
              <a:t>Understanding their origin helps us understand Earth’s origin – visit an asteroid, and you are often stepping back in solar system time!</a:t>
            </a:r>
          </a:p>
          <a:p>
            <a:pPr marL="628650" lvl="1" indent="-171450">
              <a:buFont typeface="Arial" pitchFamily="34" charset="0"/>
              <a:buChar char="•"/>
            </a:pPr>
            <a:r>
              <a:rPr lang="en-US" sz="1100" i="1" baseline="0" dirty="0">
                <a:solidFill>
                  <a:srgbClr val="FF0000"/>
                </a:solidFill>
                <a:latin typeface="Gill Sans MT"/>
                <a:cs typeface="Gill Sans MT"/>
              </a:rPr>
              <a:t>Have you heard of the doomsday worries? Well, keeping an eye on asteroids means we can possibly protect Earth from an impact.</a:t>
            </a:r>
          </a:p>
          <a:p>
            <a:pPr marL="0" indent="0">
              <a:buFont typeface="Arial" pitchFamily="34" charset="0"/>
              <a:buNone/>
            </a:pPr>
            <a:endParaRPr lang="en-US" sz="1100" baseline="0" dirty="0">
              <a:latin typeface="Gill Sans MT"/>
              <a:cs typeface="Gill Sans MT"/>
            </a:endParaRPr>
          </a:p>
          <a:p>
            <a:r>
              <a:rPr lang="en-US" sz="1100" b="1" baseline="0" dirty="0">
                <a:latin typeface="Gill Sans MT"/>
                <a:cs typeface="Gill Sans MT"/>
              </a:rPr>
              <a:t>SCIENCE NOTES:</a:t>
            </a:r>
          </a:p>
          <a:p>
            <a:pPr marL="171450" indent="-171450">
              <a:buFont typeface="Arial" pitchFamily="34" charset="0"/>
              <a:buChar char="•"/>
            </a:pPr>
            <a:r>
              <a:rPr lang="en-US" sz="1100" dirty="0">
                <a:latin typeface="Gill Sans MT"/>
                <a:cs typeface="Gill Sans MT"/>
              </a:rPr>
              <a:t>Asteroids are small, rocky, airless worlds that orbit our Sun, leftover from the formation of the solar system 4.6 billion years ago. </a:t>
            </a:r>
            <a:r>
              <a:rPr lang="en-US" sz="1100" kern="1200" dirty="0">
                <a:solidFill>
                  <a:schemeClr val="tx1"/>
                </a:solidFill>
                <a:latin typeface="Gill Sans MT"/>
                <a:cs typeface="Gill Sans MT"/>
              </a:rPr>
              <a:t>Early in the history of the solar system, the formation of Jupiter brought an end to the development of planetary bodies in the gap between Mars and Jupiter and caused the small bodies that occupied this region to collide with one another, fragmenting them into the asteroids we observe today. This region, called the asteroid belt or simply the main belt, may contain millions of asteroids. Because asteroids have remained mostly unchanged for billions of years, studies of them could tell us a great deal about the early solar system.</a:t>
            </a:r>
          </a:p>
          <a:p>
            <a:pPr marL="171450" indent="-171450">
              <a:buFont typeface="Arial" pitchFamily="34" charset="0"/>
              <a:buChar char="•"/>
            </a:pPr>
            <a:r>
              <a:rPr lang="en-US" sz="1100" dirty="0">
                <a:latin typeface="Gill Sans MT"/>
                <a:cs typeface="Gill Sans MT"/>
              </a:rPr>
              <a:t>The asteroid belt</a:t>
            </a:r>
            <a:r>
              <a:rPr lang="en-US" sz="1100" baseline="0" dirty="0">
                <a:latin typeface="Gill Sans MT"/>
                <a:cs typeface="Gill Sans MT"/>
              </a:rPr>
              <a:t> is</a:t>
            </a:r>
            <a:r>
              <a:rPr lang="en-US" sz="1100" dirty="0">
                <a:latin typeface="Gill Sans MT"/>
                <a:cs typeface="Gill Sans MT"/>
              </a:rPr>
              <a:t> a vast doughnut-shaped ring between the orbits of Mars and Jupiter. Many asteroids</a:t>
            </a:r>
            <a:r>
              <a:rPr lang="en-US" sz="1100" baseline="0" dirty="0">
                <a:latin typeface="Gill Sans MT"/>
                <a:cs typeface="Gill Sans MT"/>
              </a:rPr>
              <a:t> </a:t>
            </a:r>
            <a:r>
              <a:rPr lang="en-US" sz="1100" dirty="0">
                <a:latin typeface="Gill Sans MT"/>
                <a:cs typeface="Gill Sans MT"/>
              </a:rPr>
              <a:t>are tiny, but some are quite large.</a:t>
            </a:r>
            <a:r>
              <a:rPr lang="en-US" sz="1100" baseline="0" dirty="0">
                <a:latin typeface="Gill Sans MT"/>
                <a:cs typeface="Gill Sans MT"/>
              </a:rPr>
              <a:t> </a:t>
            </a:r>
            <a:r>
              <a:rPr lang="en-US" sz="1100" dirty="0">
                <a:latin typeface="Gill Sans MT"/>
                <a:cs typeface="Gill Sans MT"/>
              </a:rPr>
              <a:t>Some are close to planet-size and appear to have “differentiated” as Earth has, with a core, mantle and crust. </a:t>
            </a:r>
            <a:r>
              <a:rPr lang="en-US" sz="1100" kern="1200" dirty="0">
                <a:solidFill>
                  <a:schemeClr val="tx1"/>
                </a:solidFill>
                <a:latin typeface="Gill Sans MT"/>
                <a:cs typeface="Gill Sans MT"/>
              </a:rPr>
              <a:t>More than 150 asteroids are known to have one or two moons. </a:t>
            </a:r>
            <a:r>
              <a:rPr lang="en-US" sz="1100" dirty="0">
                <a:latin typeface="Gill Sans MT"/>
                <a:cs typeface="Gill Sans MT"/>
              </a:rPr>
              <a:t>Orbits have been determined for more than 300,000 of these space rocks. Asteroids that pass close to Earth are called Near-Earth Objects (NEOs). </a:t>
            </a:r>
            <a:r>
              <a:rPr lang="en-US" sz="1100" dirty="0">
                <a:latin typeface="Gill Sans MT"/>
                <a:cs typeface="Gill Sans MT"/>
                <a:hlinkClick r:id="rId3"/>
              </a:rPr>
              <a:t>http://solarsystem.nasa.gov/planets/profile.cfm?Object=Asteroids</a:t>
            </a:r>
            <a:endParaRPr lang="en-US" sz="1100" dirty="0">
              <a:latin typeface="Gill Sans MT"/>
              <a:cs typeface="Gill Sans MT"/>
            </a:endParaRPr>
          </a:p>
          <a:p>
            <a:pPr marL="0" indent="0">
              <a:buFont typeface="Arial" pitchFamily="34" charset="0"/>
              <a:buNone/>
            </a:pPr>
            <a:endParaRPr lang="en-US" dirty="0">
              <a:latin typeface="Gill Sans MT"/>
              <a:cs typeface="Gill Sans MT"/>
            </a:endParaRPr>
          </a:p>
          <a:p>
            <a:endParaRPr lang="en-US" dirty="0">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11</a:t>
            </a:fld>
            <a:endParaRPr lang="en-US" dirty="0"/>
          </a:p>
        </p:txBody>
      </p:sp>
    </p:spTree>
    <p:extLst>
      <p:ext uri="{BB962C8B-B14F-4D97-AF65-F5344CB8AC3E}">
        <p14:creationId xmlns:p14="http://schemas.microsoft.com/office/powerpoint/2010/main" val="4214504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685800"/>
            <a:ext cx="4064000" cy="3048000"/>
          </a:xfrm>
        </p:spPr>
      </p:sp>
      <p:sp>
        <p:nvSpPr>
          <p:cNvPr id="3" name="Notes Placeholder 2"/>
          <p:cNvSpPr>
            <a:spLocks noGrp="1"/>
          </p:cNvSpPr>
          <p:nvPr>
            <p:ph type="body" idx="1"/>
          </p:nvPr>
        </p:nvSpPr>
        <p:spPr>
          <a:xfrm>
            <a:off x="685800" y="4038600"/>
            <a:ext cx="5486400" cy="44196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What’s this? </a:t>
            </a:r>
            <a:r>
              <a:rPr lang="en-US" i="1" dirty="0">
                <a:solidFill>
                  <a:srgbClr val="C00000"/>
                </a:solidFill>
                <a:latin typeface="Gill Sans MT"/>
                <a:cs typeface="Gill Sans MT"/>
              </a:rPr>
              <a:t>A comet</a:t>
            </a:r>
          </a:p>
          <a:p>
            <a:pPr marL="628650" lvl="1" indent="-171450">
              <a:buFont typeface="Arial" pitchFamily="34" charset="0"/>
              <a:buChar char="•"/>
            </a:pPr>
            <a:r>
              <a:rPr lang="en-US" dirty="0">
                <a:latin typeface="Gill Sans MT"/>
                <a:cs typeface="Gill Sans MT"/>
              </a:rPr>
              <a:t>A comet is a small object made of ice,</a:t>
            </a:r>
            <a:r>
              <a:rPr lang="en-US" baseline="0" dirty="0">
                <a:latin typeface="Gill Sans MT"/>
                <a:cs typeface="Gill Sans MT"/>
              </a:rPr>
              <a:t> rocky debris, </a:t>
            </a:r>
            <a:r>
              <a:rPr lang="en-US" dirty="0">
                <a:latin typeface="Gill Sans MT"/>
                <a:cs typeface="Gill Sans MT"/>
              </a:rPr>
              <a:t>dust and gas that orbits the Sun. Jets of gas and dust form long tails that can be seen from Earth. </a:t>
            </a:r>
          </a:p>
          <a:p>
            <a:pPr marL="628650" lvl="1" indent="-171450">
              <a:buFont typeface="Arial" pitchFamily="34" charset="0"/>
              <a:buChar char="•"/>
            </a:pPr>
            <a:r>
              <a:rPr lang="en-US" dirty="0">
                <a:latin typeface="Gill Sans MT"/>
                <a:cs typeface="Gill Sans MT"/>
              </a:rPr>
              <a:t>They are sometimes called “dirty snowballs” </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Comets</a:t>
            </a:r>
            <a:r>
              <a:rPr lang="en-US" baseline="0" dirty="0">
                <a:latin typeface="Gill Sans MT"/>
                <a:cs typeface="Gill Sans MT"/>
              </a:rPr>
              <a:t> are believed to originate in t</a:t>
            </a:r>
            <a:r>
              <a:rPr lang="en-US" dirty="0">
                <a:latin typeface="Gill Sans MT"/>
                <a:cs typeface="Gill Sans MT"/>
              </a:rPr>
              <a:t>he Kuiper Belt and even more distant Oort Cloud. There are trillions of comets orbiting our</a:t>
            </a:r>
            <a:r>
              <a:rPr lang="en-US" baseline="0" dirty="0">
                <a:latin typeface="Gill Sans MT"/>
                <a:cs typeface="Gill Sans MT"/>
              </a:rPr>
              <a:t> Sun! </a:t>
            </a:r>
            <a:endParaRPr lang="en-US" dirty="0">
              <a:latin typeface="Gill Sans MT"/>
              <a:cs typeface="Gill Sans MT"/>
            </a:endParaRPr>
          </a:p>
          <a:p>
            <a:pPr marL="628650" lvl="1" indent="-171450">
              <a:buFont typeface="Arial" pitchFamily="34" charset="0"/>
              <a:buChar char="•"/>
            </a:pPr>
            <a:endParaRPr lang="en-US" dirty="0">
              <a:latin typeface="Gill Sans MT"/>
              <a:cs typeface="Gill Sans MT"/>
            </a:endParaRPr>
          </a:p>
          <a:p>
            <a:pPr marL="171450" indent="-171450">
              <a:buFontTx/>
              <a:buChar char="-"/>
            </a:pPr>
            <a:endParaRPr lang="en-US" dirty="0">
              <a:latin typeface="Gill Sans MT"/>
              <a:cs typeface="Gill Sans MT"/>
            </a:endParaRPr>
          </a:p>
          <a:p>
            <a:r>
              <a:rPr lang="en-US" b="1" dirty="0">
                <a:latin typeface="Gill Sans MT"/>
                <a:cs typeface="Gill Sans MT"/>
              </a:rPr>
              <a:t>SCIENCE NOTES:</a:t>
            </a:r>
          </a:p>
          <a:p>
            <a:pPr marL="171450" indent="-171450" fontAlgn="base">
              <a:buFont typeface="Arial" pitchFamily="34" charset="0"/>
              <a:buChar char="•"/>
            </a:pPr>
            <a:r>
              <a:rPr lang="en-US" dirty="0">
                <a:latin typeface="Gill Sans MT"/>
                <a:cs typeface="Gill Sans MT"/>
              </a:rPr>
              <a:t>Comets are part of the solar system. They orbit the Sun, just as planets do, except a comet usually has a very elongated,</a:t>
            </a:r>
            <a:r>
              <a:rPr lang="en-US" baseline="0" dirty="0">
                <a:latin typeface="Gill Sans MT"/>
                <a:cs typeface="Gill Sans MT"/>
              </a:rPr>
              <a:t> elliptical</a:t>
            </a:r>
            <a:r>
              <a:rPr lang="en-US" dirty="0">
                <a:latin typeface="Gill Sans MT"/>
                <a:cs typeface="Gill Sans MT"/>
              </a:rPr>
              <a:t> orbit. Its orbit starts</a:t>
            </a:r>
            <a:r>
              <a:rPr lang="en-US" baseline="0" dirty="0">
                <a:latin typeface="Gill Sans MT"/>
                <a:cs typeface="Gill Sans MT"/>
              </a:rPr>
              <a:t> out</a:t>
            </a:r>
            <a:r>
              <a:rPr lang="en-US" dirty="0">
                <a:latin typeface="Gill Sans MT"/>
                <a:cs typeface="Gill Sans MT"/>
              </a:rPr>
              <a:t> very, very far from the Sun but eventually it approaches quite close to the Sun. A comet's </a:t>
            </a:r>
            <a:r>
              <a:rPr lang="en-US" b="1" dirty="0">
                <a:latin typeface="Gill Sans MT"/>
                <a:cs typeface="Gill Sans MT"/>
              </a:rPr>
              <a:t>nucleus</a:t>
            </a:r>
            <a:r>
              <a:rPr lang="en-US" dirty="0">
                <a:latin typeface="Gill Sans MT"/>
                <a:cs typeface="Gill Sans MT"/>
              </a:rPr>
              <a:t> is like a dirty snowball made of ice. As the comet gets closer to the Sun, some of the ice starts to sublimate, going</a:t>
            </a:r>
            <a:r>
              <a:rPr lang="en-US" baseline="0" dirty="0">
                <a:latin typeface="Gill Sans MT"/>
                <a:cs typeface="Gill Sans MT"/>
              </a:rPr>
              <a:t> straight from a solid to a gas. The ices sort of explode off the surface of the comet, along with </a:t>
            </a:r>
            <a:r>
              <a:rPr lang="en-US" dirty="0">
                <a:latin typeface="Gill Sans MT"/>
                <a:cs typeface="Gill Sans MT"/>
              </a:rPr>
              <a:t>particles of dust. These particles and gases make a cloud around the nucleus, called a </a:t>
            </a:r>
            <a:r>
              <a:rPr lang="en-US" b="1" dirty="0">
                <a:latin typeface="Gill Sans MT"/>
                <a:cs typeface="Gill Sans MT"/>
              </a:rPr>
              <a:t>coma</a:t>
            </a:r>
            <a:r>
              <a:rPr lang="en-US" dirty="0">
                <a:latin typeface="Gill Sans MT"/>
                <a:cs typeface="Gill Sans MT"/>
              </a:rPr>
              <a:t>. The coma is lit by the Sun. The solar wind pushes this material into the beautiful brightly lit </a:t>
            </a:r>
            <a:r>
              <a:rPr lang="en-US" b="1" dirty="0">
                <a:latin typeface="Gill Sans MT"/>
                <a:cs typeface="Gill Sans MT"/>
              </a:rPr>
              <a:t>tail</a:t>
            </a:r>
            <a:r>
              <a:rPr lang="en-US" dirty="0">
                <a:latin typeface="Gill Sans MT"/>
                <a:cs typeface="Gill Sans MT"/>
              </a:rPr>
              <a:t> of the comet. </a:t>
            </a:r>
            <a:r>
              <a:rPr lang="en-US" dirty="0">
                <a:latin typeface="Gill Sans MT"/>
                <a:cs typeface="Gill Sans MT"/>
                <a:hlinkClick r:id="rId3"/>
              </a:rPr>
              <a:t>http://spaceplace.nasa.gov/comet-nucleus/redirected/</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pPr marL="0" indent="0">
              <a:buFont typeface="Arial" pitchFamily="34" charset="0"/>
              <a:buNone/>
            </a:pPr>
            <a:br>
              <a:rPr lang="en-US" dirty="0">
                <a:latin typeface="Gill Sans MT"/>
                <a:cs typeface="Gill Sans MT"/>
              </a:rPr>
            </a:b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12</a:t>
            </a:fld>
            <a:endParaRPr lang="en-US" dirty="0"/>
          </a:p>
        </p:txBody>
      </p:sp>
    </p:spTree>
    <p:extLst>
      <p:ext uri="{BB962C8B-B14F-4D97-AF65-F5344CB8AC3E}">
        <p14:creationId xmlns:p14="http://schemas.microsoft.com/office/powerpoint/2010/main" val="4145328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3600" y="685800"/>
            <a:ext cx="2667000" cy="2000250"/>
          </a:xfrm>
        </p:spPr>
      </p:sp>
      <p:sp>
        <p:nvSpPr>
          <p:cNvPr id="3" name="Notes Placeholder 2"/>
          <p:cNvSpPr>
            <a:spLocks noGrp="1"/>
          </p:cNvSpPr>
          <p:nvPr>
            <p:ph type="body" idx="1"/>
          </p:nvPr>
        </p:nvSpPr>
        <p:spPr>
          <a:xfrm>
            <a:off x="685800" y="2895600"/>
            <a:ext cx="5486400" cy="55626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So what happened to Pluto? </a:t>
            </a:r>
            <a:r>
              <a:rPr lang="en-US" i="1" dirty="0">
                <a:solidFill>
                  <a:srgbClr val="C00000"/>
                </a:solidFill>
                <a:latin typeface="Gill Sans MT"/>
                <a:cs typeface="Gill Sans MT"/>
              </a:rPr>
              <a:t>It was re-classified as a dwarf planet. Scientists learned more,</a:t>
            </a:r>
            <a:r>
              <a:rPr lang="en-US" i="1" baseline="0" dirty="0">
                <a:solidFill>
                  <a:srgbClr val="C00000"/>
                </a:solidFill>
                <a:latin typeface="Gill Sans MT"/>
                <a:cs typeface="Gill Sans MT"/>
              </a:rPr>
              <a:t> and that made them rethink Pluto’s original classification.</a:t>
            </a:r>
            <a:endParaRPr lang="en-US" i="1" dirty="0">
              <a:solidFill>
                <a:srgbClr val="C00000"/>
              </a:solidFill>
              <a:latin typeface="Gill Sans MT"/>
              <a:cs typeface="Gill Sans MT"/>
            </a:endParaRPr>
          </a:p>
          <a:p>
            <a:pPr marL="628650" lvl="1" indent="-171450">
              <a:buFont typeface="Arial" pitchFamily="34" charset="0"/>
              <a:buChar char="•"/>
            </a:pPr>
            <a:r>
              <a:rPr lang="en-US" i="0" dirty="0">
                <a:latin typeface="Gill Sans MT"/>
                <a:cs typeface="Gill Sans MT"/>
              </a:rPr>
              <a:t>Why</a:t>
            </a:r>
            <a:r>
              <a:rPr lang="en-US" i="0" baseline="0" dirty="0">
                <a:latin typeface="Gill Sans MT"/>
                <a:cs typeface="Gill Sans MT"/>
              </a:rPr>
              <a:t> do you think this happened? </a:t>
            </a:r>
          </a:p>
          <a:p>
            <a:pPr marL="1085850" lvl="2" indent="-171450">
              <a:buFont typeface="Arial" pitchFamily="34" charset="0"/>
              <a:buChar char="•"/>
            </a:pPr>
            <a:r>
              <a:rPr lang="en-US" i="1" baseline="0" dirty="0">
                <a:solidFill>
                  <a:srgbClr val="C00000"/>
                </a:solidFill>
                <a:latin typeface="Gill Sans MT"/>
                <a:cs typeface="Gill Sans MT"/>
              </a:rPr>
              <a:t>Generally kids will say because scientists learned new stuff…</a:t>
            </a:r>
          </a:p>
          <a:p>
            <a:pPr marL="1085850" lvl="2" indent="-171450">
              <a:buFont typeface="Arial" pitchFamily="34" charset="0"/>
              <a:buChar char="•"/>
            </a:pPr>
            <a:r>
              <a:rPr lang="en-US" i="1" baseline="0" dirty="0">
                <a:solidFill>
                  <a:srgbClr val="C00000"/>
                </a:solidFill>
                <a:latin typeface="Gill Sans MT"/>
                <a:cs typeface="Gill Sans MT"/>
              </a:rPr>
              <a:t>That’s right on – we learn new stuff that that makes us reconsider our thinking – here, our classification. Pluto has a lot of odd un-planet like characteristics – an elliptical orbit, an orbit off the planetary plane, and a lot of debris around it, little icy worlds…</a:t>
            </a:r>
            <a:endParaRPr lang="en-US" i="1" dirty="0">
              <a:solidFill>
                <a:srgbClr val="C00000"/>
              </a:solidFill>
              <a:latin typeface="Gill Sans MT"/>
              <a:cs typeface="Gill Sans MT"/>
            </a:endParaRPr>
          </a:p>
          <a:p>
            <a:pPr marL="171450" indent="-171450">
              <a:buFont typeface="Arial" pitchFamily="34" charset="0"/>
              <a:buChar char="•"/>
            </a:pPr>
            <a:r>
              <a:rPr lang="en-US" baseline="0" dirty="0">
                <a:latin typeface="Gill Sans MT"/>
                <a:cs typeface="Gill Sans MT"/>
              </a:rPr>
              <a:t>B</a:t>
            </a:r>
            <a:r>
              <a:rPr lang="en-US" dirty="0">
                <a:latin typeface="Gill Sans MT"/>
                <a:cs typeface="Gill Sans MT"/>
              </a:rPr>
              <a:t>eyond the orbit of Neptune, scientists found a large disc-shaped</a:t>
            </a:r>
            <a:r>
              <a:rPr lang="en-US" baseline="0" dirty="0">
                <a:latin typeface="Gill Sans MT"/>
                <a:cs typeface="Gill Sans MT"/>
              </a:rPr>
              <a:t> </a:t>
            </a:r>
            <a:r>
              <a:rPr lang="en-US" dirty="0">
                <a:latin typeface="Gill Sans MT"/>
                <a:cs typeface="Gill Sans MT"/>
              </a:rPr>
              <a:t>region</a:t>
            </a:r>
            <a:r>
              <a:rPr lang="en-US" baseline="0" dirty="0">
                <a:latin typeface="Gill Sans MT"/>
                <a:cs typeface="Gill Sans MT"/>
              </a:rPr>
              <a:t> </a:t>
            </a:r>
            <a:r>
              <a:rPr lang="en-US" dirty="0">
                <a:latin typeface="Gill Sans MT"/>
                <a:cs typeface="Gill Sans MT"/>
              </a:rPr>
              <a:t>they named the Kuiper Belt. Pluto</a:t>
            </a:r>
            <a:r>
              <a:rPr lang="en-US" baseline="0" dirty="0">
                <a:latin typeface="Gill Sans MT"/>
                <a:cs typeface="Gill Sans MT"/>
              </a:rPr>
              <a:t> is part of the Kuiper Belt.</a:t>
            </a:r>
            <a:endParaRPr lang="en-US" dirty="0">
              <a:latin typeface="Gill Sans MT"/>
              <a:cs typeface="Gill Sans MT"/>
            </a:endParaRPr>
          </a:p>
          <a:p>
            <a:pPr marL="628650" lvl="1" indent="-171450">
              <a:buFont typeface="Arial" pitchFamily="34" charset="0"/>
              <a:buChar char="•"/>
            </a:pPr>
            <a:r>
              <a:rPr lang="en-US" dirty="0">
                <a:latin typeface="Gill Sans MT"/>
                <a:cs typeface="Gill Sans MT"/>
              </a:rPr>
              <a:t>The Kuiper Belt </a:t>
            </a:r>
            <a:r>
              <a:rPr lang="en-US" baseline="0" dirty="0">
                <a:latin typeface="Gill Sans MT"/>
                <a:cs typeface="Gill Sans MT"/>
              </a:rPr>
              <a:t>has hundreds of thousands of icy bodies larger than 62 miles across</a:t>
            </a:r>
            <a:r>
              <a:rPr lang="en-US" dirty="0">
                <a:latin typeface="Gill Sans MT"/>
                <a:cs typeface="Gill Sans MT"/>
              </a:rPr>
              <a:t> orbiting billions of miles from our Sun. </a:t>
            </a:r>
          </a:p>
          <a:p>
            <a:pPr marL="628650" lvl="1" indent="-171450">
              <a:buFont typeface="Arial" pitchFamily="34" charset="0"/>
              <a:buChar char="•"/>
            </a:pPr>
            <a:r>
              <a:rPr lang="en-US" dirty="0">
                <a:latin typeface="Gill Sans MT"/>
                <a:cs typeface="Gill Sans MT"/>
              </a:rPr>
              <a:t>Most objects in the Kuiper Belt are tiny;</a:t>
            </a:r>
            <a:r>
              <a:rPr lang="en-US" baseline="0" dirty="0">
                <a:latin typeface="Gill Sans MT"/>
                <a:cs typeface="Gill Sans MT"/>
              </a:rPr>
              <a:t> here are some of the larger, Pluto-sized bodies known so far.</a:t>
            </a:r>
            <a:endParaRPr lang="en-US" dirty="0">
              <a:latin typeface="Gill Sans MT"/>
              <a:cs typeface="Gill Sans MT"/>
            </a:endParaRPr>
          </a:p>
          <a:p>
            <a:pPr marL="171450" indent="-171450">
              <a:buFont typeface="Arial" pitchFamily="34" charset="0"/>
              <a:buChar char="•"/>
            </a:pPr>
            <a:r>
              <a:rPr lang="en-US" dirty="0">
                <a:latin typeface="Gill Sans MT"/>
                <a:cs typeface="Gill Sans MT"/>
              </a:rPr>
              <a:t>One</a:t>
            </a:r>
            <a:r>
              <a:rPr lang="en-US" baseline="0" dirty="0">
                <a:latin typeface="Gill Sans MT"/>
                <a:cs typeface="Gill Sans MT"/>
              </a:rPr>
              <a:t> of the definitions of a planet is that its mass and therefore gravity are great enough to sweep up all the debris in its orbit. Since Pluto has not swept up all the icy debris in its Kuiper Belt orbit, Pluto’s classification changed to “dwarf planet.” </a:t>
            </a:r>
            <a:br>
              <a:rPr lang="en-US" dirty="0">
                <a:latin typeface="Gill Sans MT"/>
                <a:cs typeface="Gill Sans MT"/>
              </a:rPr>
            </a:b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13</a:t>
            </a:fld>
            <a:endParaRPr lang="en-US" dirty="0"/>
          </a:p>
        </p:txBody>
      </p:sp>
    </p:spTree>
    <p:extLst>
      <p:ext uri="{BB962C8B-B14F-4D97-AF65-F5344CB8AC3E}">
        <p14:creationId xmlns:p14="http://schemas.microsoft.com/office/powerpoint/2010/main" val="414532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267200"/>
            <a:ext cx="6553200" cy="51054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So how do we study planets and moons that are very far from Earth?</a:t>
            </a:r>
            <a:endParaRPr lang="en-US" baseline="0" dirty="0">
              <a:latin typeface="Gill Sans MT"/>
              <a:cs typeface="Gill Sans MT"/>
            </a:endParaRPr>
          </a:p>
          <a:p>
            <a:pPr marL="628650" lvl="1" indent="-171450">
              <a:buFont typeface="Arial" pitchFamily="34" charset="0"/>
              <a:buChar char="•"/>
            </a:pPr>
            <a:r>
              <a:rPr lang="en-US" i="1" baseline="0" dirty="0">
                <a:solidFill>
                  <a:srgbClr val="FF0000"/>
                </a:solidFill>
                <a:latin typeface="Gill Sans MT"/>
                <a:cs typeface="Gill Sans MT"/>
              </a:rPr>
              <a:t>We use tools like telescopes here on Earth</a:t>
            </a:r>
          </a:p>
          <a:p>
            <a:pPr marL="628650" lvl="1" indent="-171450">
              <a:buFont typeface="Arial" pitchFamily="34" charset="0"/>
              <a:buChar char="•"/>
            </a:pPr>
            <a:r>
              <a:rPr lang="en-US" i="1" baseline="0" dirty="0">
                <a:solidFill>
                  <a:srgbClr val="FF0000"/>
                </a:solidFill>
                <a:latin typeface="Gill Sans MT"/>
                <a:cs typeface="Gill Sans MT"/>
              </a:rPr>
              <a:t>We also send telescopes into space where the atmosphere doesn’t distort images so much –  Hubble Space Telescope, WISE,</a:t>
            </a:r>
            <a:r>
              <a:rPr lang="en-US" i="1" dirty="0">
                <a:solidFill>
                  <a:srgbClr val="FF0000"/>
                </a:solidFill>
                <a:latin typeface="Gill Sans MT"/>
                <a:cs typeface="Gill Sans MT"/>
              </a:rPr>
              <a:t> etc.</a:t>
            </a:r>
            <a:endParaRPr lang="en-US" i="1" baseline="0" dirty="0">
              <a:solidFill>
                <a:srgbClr val="FF0000"/>
              </a:solidFill>
              <a:latin typeface="Gill Sans MT"/>
              <a:cs typeface="Gill Sans MT"/>
            </a:endParaRPr>
          </a:p>
          <a:p>
            <a:pPr marL="628650" lvl="1" indent="-171450">
              <a:buFont typeface="Arial" pitchFamily="34" charset="0"/>
              <a:buChar char="•"/>
            </a:pPr>
            <a:r>
              <a:rPr lang="en-US" i="1" dirty="0">
                <a:solidFill>
                  <a:srgbClr val="FF0000"/>
                </a:solidFill>
                <a:latin typeface="Gill Sans MT"/>
                <a:cs typeface="Gill Sans MT"/>
              </a:rPr>
              <a:t>And sometimes, We</a:t>
            </a:r>
            <a:r>
              <a:rPr lang="en-US" i="1" baseline="0" dirty="0">
                <a:solidFill>
                  <a:srgbClr val="FF0000"/>
                </a:solidFill>
                <a:latin typeface="Gill Sans MT"/>
                <a:cs typeface="Gill Sans MT"/>
              </a:rPr>
              <a:t> go there!</a:t>
            </a:r>
          </a:p>
          <a:p>
            <a:pPr marL="171450" lvl="0" indent="-171450">
              <a:buFont typeface="Arial" pitchFamily="34" charset="0"/>
              <a:buChar char="•"/>
            </a:pPr>
            <a:r>
              <a:rPr lang="en-US" dirty="0">
                <a:latin typeface="Gill Sans MT"/>
                <a:cs typeface="Gill Sans MT"/>
              </a:rPr>
              <a:t>Can </a:t>
            </a:r>
            <a:r>
              <a:rPr lang="en-US" baseline="0" dirty="0">
                <a:latin typeface="Gill Sans MT"/>
                <a:cs typeface="Gill Sans MT"/>
              </a:rPr>
              <a:t>scientists easily travel there themselves? </a:t>
            </a:r>
          </a:p>
          <a:p>
            <a:pPr marL="628650" lvl="1" indent="-171450">
              <a:buFont typeface="Arial" pitchFamily="34" charset="0"/>
              <a:buChar char="•"/>
            </a:pPr>
            <a:r>
              <a:rPr lang="en-US" i="1" baseline="0" dirty="0">
                <a:solidFill>
                  <a:srgbClr val="C00000"/>
                </a:solidFill>
                <a:latin typeface="Gill Sans MT"/>
                <a:cs typeface="Gill Sans MT"/>
              </a:rPr>
              <a:t>Not easily – very expensive, much of the technology is not yet developed to support people in such alien (un-Earth-like) environments.</a:t>
            </a:r>
          </a:p>
          <a:p>
            <a:pPr marL="628650" lvl="1" indent="-171450">
              <a:buFont typeface="Arial" pitchFamily="34" charset="0"/>
              <a:buChar char="•"/>
            </a:pPr>
            <a:r>
              <a:rPr lang="en-US" i="1" dirty="0">
                <a:latin typeface="Gill Sans MT"/>
                <a:cs typeface="Gill Sans MT"/>
              </a:rPr>
              <a:t>T</a:t>
            </a:r>
            <a:r>
              <a:rPr lang="en-US" i="1" baseline="0" dirty="0">
                <a:latin typeface="Gill Sans MT"/>
                <a:cs typeface="Gill Sans MT"/>
              </a:rPr>
              <a:t>he only planetary body humans have visited is Earth’s moon during the Apollo missions. </a:t>
            </a:r>
          </a:p>
          <a:p>
            <a:pPr marL="171450" indent="-171450">
              <a:buFont typeface="Arial" pitchFamily="34" charset="0"/>
              <a:buChar char="•"/>
            </a:pPr>
            <a:r>
              <a:rPr lang="en-US" baseline="0" dirty="0">
                <a:latin typeface="Gill Sans MT"/>
                <a:cs typeface="Gill Sans MT"/>
              </a:rPr>
              <a:t>Instead scientists and engineers build robotic explorers and send them out into the solar system to take images of planets, moons, asteroids and comets.  </a:t>
            </a:r>
          </a:p>
          <a:p>
            <a:pPr marL="628650" lvl="1" indent="-171450">
              <a:buFont typeface="Arial" pitchFamily="34" charset="0"/>
              <a:buChar char="•"/>
            </a:pPr>
            <a:r>
              <a:rPr lang="en-US" baseline="0" dirty="0">
                <a:latin typeface="Gill Sans MT"/>
                <a:cs typeface="Gill Sans MT"/>
              </a:rPr>
              <a:t>They beam back images for us to explore remotely. These are called Remote Sensing Images.</a:t>
            </a:r>
          </a:p>
          <a:p>
            <a:pPr marL="628650" lvl="1" indent="-171450">
              <a:buFont typeface="Arial" pitchFamily="34" charset="0"/>
              <a:buChar char="•"/>
            </a:pPr>
            <a:r>
              <a:rPr lang="en-US" sz="1200" b="0" kern="1200" dirty="0">
                <a:solidFill>
                  <a:schemeClr val="tx1"/>
                </a:solidFill>
                <a:latin typeface="Gill Sans MT"/>
                <a:cs typeface="Gill Sans MT"/>
              </a:rPr>
              <a:t>Remote Sensing is the acquisition of information about an object without making physical contact with </a:t>
            </a:r>
            <a:r>
              <a:rPr lang="en-US" dirty="0">
                <a:latin typeface="Gill Sans MT"/>
                <a:cs typeface="Gill Sans MT"/>
              </a:rPr>
              <a:t>it</a:t>
            </a:r>
            <a:r>
              <a:rPr lang="en-US" sz="1200" b="0" kern="1200" dirty="0">
                <a:solidFill>
                  <a:schemeClr val="tx1"/>
                </a:solidFill>
                <a:latin typeface="Gill Sans MT"/>
                <a:cs typeface="Gill Sans MT"/>
              </a:rPr>
              <a:t>. NASA’s spacecraft all carry a variety of science</a:t>
            </a:r>
            <a:r>
              <a:rPr lang="en-US" sz="1200" b="0" kern="1200" baseline="0" dirty="0">
                <a:solidFill>
                  <a:schemeClr val="tx1"/>
                </a:solidFill>
                <a:latin typeface="Gill Sans MT"/>
                <a:cs typeface="Gill Sans MT"/>
              </a:rPr>
              <a:t> instruments to collect different kinds of data, such as spectrometers, altimeters, magnetometers, and the fabulous cameras and imaging systems that send back these amazing images. </a:t>
            </a:r>
            <a:endParaRPr lang="en-US" sz="1200" b="0" kern="1200" dirty="0">
              <a:solidFill>
                <a:schemeClr val="tx1"/>
              </a:solidFill>
              <a:latin typeface="Gill Sans MT"/>
              <a:cs typeface="Gill Sans MT"/>
            </a:endParaRPr>
          </a:p>
          <a:p>
            <a:pPr marL="628650" lvl="1" indent="-171450">
              <a:buFont typeface="Arial" pitchFamily="34" charset="0"/>
              <a:buChar char="•"/>
            </a:pPr>
            <a:r>
              <a:rPr lang="en-US" dirty="0">
                <a:latin typeface="Gill Sans MT"/>
                <a:cs typeface="Gill Sans MT"/>
              </a:rPr>
              <a:t>Remote Sensing Images are often taken from a birds-eye or aerial view.</a:t>
            </a:r>
          </a:p>
          <a:p>
            <a:endParaRPr lang="en-US" b="1" dirty="0">
              <a:latin typeface="Gill Sans MT"/>
              <a:cs typeface="Gill Sans MT"/>
            </a:endParaRPr>
          </a:p>
          <a:p>
            <a:r>
              <a:rPr lang="en-US" b="1" dirty="0">
                <a:latin typeface="Gill Sans MT"/>
                <a:cs typeface="Gill Sans MT"/>
              </a:rPr>
              <a:t>SCIENCE NOTES:</a:t>
            </a:r>
          </a:p>
          <a:p>
            <a:r>
              <a:rPr lang="en-US" dirty="0">
                <a:latin typeface="Gill Sans MT"/>
                <a:cs typeface="Gill Sans MT"/>
              </a:rPr>
              <a:t>The MESSENGER spacecraft has been orbiting Mercury since March 2011. It carries seven cool scientific instruments, including wide and narrow-angle cameras with CCDs similar to digital devices. MESSENGER is able to gather images in color as well as monochrome! This is an artist’s rendition of the spacecraft over Mercury with a colorized set of images. Scientists often colorize images to help define topographical variations, mineral composition, etc., to help us make better sense of the data.</a:t>
            </a:r>
            <a:endParaRPr lang="en-US" dirty="0">
              <a:solidFill>
                <a:schemeClr val="accent1"/>
              </a:solidFill>
              <a:latin typeface="Gill Sans MT"/>
              <a:cs typeface="Gill Sans MT"/>
            </a:endParaRPr>
          </a:p>
          <a:p>
            <a:pPr marL="628650" lvl="1" indent="-171450">
              <a:buFont typeface="Arial" pitchFamily="34" charset="0"/>
              <a:buChar char="•"/>
            </a:pPr>
            <a:endParaRPr lang="en-US" dirty="0">
              <a:latin typeface="+mj-lt"/>
            </a:endParaRPr>
          </a:p>
          <a:p>
            <a:pPr marL="628650" lvl="1" indent="-171450">
              <a:buFont typeface="Arial" pitchFamily="34" charset="0"/>
              <a:buChar char="•"/>
            </a:pPr>
            <a:endParaRPr lang="en-US" dirty="0">
              <a:latin typeface="Tw Cen MT" pitchFamily="34" charset="0"/>
            </a:endParaRPr>
          </a:p>
          <a:p>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14</a:t>
            </a:fld>
            <a:endParaRPr lang="en-US" dirty="0"/>
          </a:p>
        </p:txBody>
      </p:sp>
    </p:spTree>
    <p:extLst>
      <p:ext uri="{BB962C8B-B14F-4D97-AF65-F5344CB8AC3E}">
        <p14:creationId xmlns:p14="http://schemas.microsoft.com/office/powerpoint/2010/main" val="582367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324600" cy="41910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When scientists look at remote sensing</a:t>
            </a:r>
            <a:r>
              <a:rPr lang="en-US" baseline="0" dirty="0">
                <a:latin typeface="Gill Sans MT"/>
                <a:cs typeface="Gill Sans MT"/>
              </a:rPr>
              <a:t> images of planets, moons and asteroids, they have to try and understand their surfaces by using their</a:t>
            </a:r>
            <a:r>
              <a:rPr lang="en-US" dirty="0">
                <a:latin typeface="Gill Sans MT"/>
                <a:cs typeface="Gill Sans MT"/>
              </a:rPr>
              <a:t> </a:t>
            </a:r>
            <a:r>
              <a:rPr lang="en-US" baseline="0" dirty="0">
                <a:latin typeface="Gill Sans MT"/>
                <a:cs typeface="Gill Sans MT"/>
              </a:rPr>
              <a:t>eyes. </a:t>
            </a:r>
          </a:p>
          <a:p>
            <a:pPr marL="171450" indent="-171450">
              <a:buFont typeface="Arial" pitchFamily="34" charset="0"/>
              <a:buChar char="•"/>
            </a:pPr>
            <a:r>
              <a:rPr lang="en-US" dirty="0">
                <a:latin typeface="Gill Sans MT"/>
                <a:cs typeface="Gill Sans MT"/>
              </a:rPr>
              <a:t>The Elements of Art are the foundation artists use to understand visual information.  </a:t>
            </a:r>
          </a:p>
          <a:p>
            <a:pPr marL="628650" lvl="1" indent="-171450">
              <a:buFont typeface="Arial" pitchFamily="34" charset="0"/>
              <a:buChar char="•"/>
            </a:pPr>
            <a:r>
              <a:rPr lang="en-US" dirty="0">
                <a:latin typeface="Gill Sans MT"/>
                <a:cs typeface="Gill Sans MT"/>
              </a:rPr>
              <a:t>Does anyone know w</a:t>
            </a:r>
            <a:r>
              <a:rPr lang="en-US" baseline="0" dirty="0">
                <a:latin typeface="Gill Sans MT"/>
                <a:cs typeface="Gill Sans MT"/>
              </a:rPr>
              <a:t>hat the five </a:t>
            </a:r>
            <a:r>
              <a:rPr lang="en-US" dirty="0">
                <a:latin typeface="Gill Sans MT"/>
                <a:cs typeface="Gill Sans MT"/>
              </a:rPr>
              <a:t>Elements of Art </a:t>
            </a:r>
            <a:r>
              <a:rPr lang="en-US" baseline="0" dirty="0">
                <a:latin typeface="Gill Sans MT"/>
                <a:cs typeface="Gill Sans MT"/>
              </a:rPr>
              <a:t>are? </a:t>
            </a:r>
            <a:r>
              <a:rPr lang="en-US" i="1" dirty="0">
                <a:latin typeface="Gill Sans MT"/>
                <a:cs typeface="Gill Sans MT"/>
              </a:rPr>
              <a:t>Line, Shape, Color, Value and Texture </a:t>
            </a:r>
          </a:p>
          <a:p>
            <a:pPr marL="628650" lvl="1" indent="-171450">
              <a:buFont typeface="Arial" pitchFamily="34" charset="0"/>
              <a:buChar char="•"/>
            </a:pPr>
            <a:r>
              <a:rPr lang="en-US" i="1" dirty="0">
                <a:latin typeface="Gill Sans MT"/>
                <a:cs typeface="Gill Sans MT"/>
              </a:rPr>
              <a:t>[Includes animation which can be turned off</a:t>
            </a:r>
            <a:r>
              <a:rPr lang="en-US" i="1" baseline="0" dirty="0">
                <a:latin typeface="Gill Sans MT"/>
                <a:cs typeface="Gill Sans MT"/>
              </a:rPr>
              <a:t>]</a:t>
            </a:r>
            <a:endParaRPr lang="en-US" i="1" dirty="0">
              <a:latin typeface="Gill Sans MT"/>
              <a:cs typeface="Gill Sans MT"/>
            </a:endParaRPr>
          </a:p>
          <a:p>
            <a:pPr marL="171450" indent="-171450">
              <a:buFont typeface="Arial" pitchFamily="34" charset="0"/>
              <a:buChar char="•"/>
            </a:pPr>
            <a:r>
              <a:rPr lang="en-US" dirty="0">
                <a:latin typeface="Gill Sans MT"/>
                <a:cs typeface="Gill Sans MT"/>
              </a:rPr>
              <a:t>These art concepts can help us understand the geology of planetary bodies. </a:t>
            </a:r>
          </a:p>
          <a:p>
            <a:pPr marL="171450" indent="-171450">
              <a:buFont typeface="Arial" pitchFamily="34" charset="0"/>
              <a:buChar char="•"/>
            </a:pPr>
            <a:r>
              <a:rPr lang="en-US" dirty="0">
                <a:latin typeface="Gill Sans MT"/>
                <a:cs typeface="Gill Sans MT"/>
              </a:rPr>
              <a:t>This image of the large asteroid Vesta taken by the Dawn spacecraft during the year it spent in orbit uses “translated” color to distinguish</a:t>
            </a:r>
            <a:r>
              <a:rPr lang="en-US" baseline="0" dirty="0">
                <a:latin typeface="Gill Sans MT"/>
                <a:cs typeface="Gill Sans MT"/>
              </a:rPr>
              <a:t> the different materials found on the surface around this crater, translating information that instruments capture and making it visible to our eyes.</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THE ELEMENTS OF ART </a:t>
            </a:r>
            <a:r>
              <a:rPr lang="en-US" dirty="0">
                <a:latin typeface="Gill Sans MT"/>
                <a:cs typeface="Gill Sans MT"/>
              </a:rPr>
              <a:t>(See Educator Guide for more detailed</a:t>
            </a:r>
            <a:r>
              <a:rPr lang="en-US" baseline="0" dirty="0">
                <a:latin typeface="Gill Sans MT"/>
                <a:cs typeface="Gill Sans MT"/>
              </a:rPr>
              <a:t> definitions</a:t>
            </a:r>
            <a:r>
              <a:rPr lang="en-US" dirty="0">
                <a:latin typeface="Gill Sans MT"/>
                <a:cs typeface="Gill Sans MT"/>
              </a:rPr>
              <a:t>)</a:t>
            </a:r>
          </a:p>
          <a:p>
            <a:r>
              <a:rPr lang="en-US" i="1" dirty="0">
                <a:latin typeface="Gill Sans MT"/>
                <a:cs typeface="Gill Sans MT"/>
              </a:rPr>
              <a:t>If students have not covered concepts in art class,</a:t>
            </a:r>
            <a:r>
              <a:rPr lang="en-US" i="1" baseline="0" dirty="0">
                <a:latin typeface="Gill Sans MT"/>
                <a:cs typeface="Gill Sans MT"/>
              </a:rPr>
              <a:t> </a:t>
            </a:r>
            <a:r>
              <a:rPr lang="en-US" i="1" dirty="0">
                <a:latin typeface="Gill Sans MT"/>
                <a:cs typeface="Gill Sans MT"/>
              </a:rPr>
              <a:t>taking them at face</a:t>
            </a:r>
            <a:r>
              <a:rPr lang="en-US" i="1" baseline="0" dirty="0">
                <a:latin typeface="Gill Sans MT"/>
                <a:cs typeface="Gill Sans MT"/>
              </a:rPr>
              <a:t> value works very well – students will learn as they go!</a:t>
            </a:r>
            <a:endParaRPr lang="en-US" i="1" dirty="0">
              <a:latin typeface="Gill Sans MT"/>
              <a:cs typeface="Gill Sans MT"/>
            </a:endParaRPr>
          </a:p>
          <a:p>
            <a:endParaRPr lang="en-US" b="1" dirty="0">
              <a:latin typeface="Gill Sans MT"/>
              <a:cs typeface="Gill Sans MT"/>
            </a:endParaRPr>
          </a:p>
          <a:p>
            <a:r>
              <a:rPr lang="en-US" b="1" dirty="0">
                <a:latin typeface="Gill Sans MT"/>
                <a:cs typeface="Gill Sans MT"/>
              </a:rPr>
              <a:t>SCIENCE NOTES:</a:t>
            </a:r>
            <a:endParaRPr lang="en-US" b="1" baseline="0" dirty="0">
              <a:latin typeface="Gill Sans MT"/>
              <a:cs typeface="Gill Sans MT"/>
            </a:endParaRPr>
          </a:p>
          <a:p>
            <a:pPr fontAlgn="base"/>
            <a:r>
              <a:rPr lang="en-US" dirty="0">
                <a:latin typeface="Gill Sans MT"/>
                <a:cs typeface="Gill Sans MT"/>
              </a:rPr>
              <a:t>This translated</a:t>
            </a:r>
            <a:r>
              <a:rPr lang="en-US" baseline="0" dirty="0">
                <a:latin typeface="Gill Sans MT"/>
                <a:cs typeface="Gill Sans MT"/>
              </a:rPr>
              <a:t> </a:t>
            </a:r>
            <a:r>
              <a:rPr lang="en-US" dirty="0">
                <a:latin typeface="Gill Sans MT"/>
                <a:cs typeface="Gill Sans MT"/>
              </a:rPr>
              <a:t>color image obtained by the Framing Camera</a:t>
            </a:r>
            <a:r>
              <a:rPr lang="en-US" baseline="0" dirty="0">
                <a:latin typeface="Gill Sans MT"/>
                <a:cs typeface="Gill Sans MT"/>
              </a:rPr>
              <a:t> on </a:t>
            </a:r>
            <a:r>
              <a:rPr lang="en-US" dirty="0">
                <a:latin typeface="Gill Sans MT"/>
                <a:cs typeface="Gill Sans MT"/>
              </a:rPr>
              <a:t>NASA's Dawn spacecraft shows a crater on the giant asteroid Vesta. The reddish coloring below the crater points to material that was hurled from Vesta's interior during an impact or originated from the impactor itself. This image was obtained at an altitude of 1,700 miles altitude above the surface of Vesta. Image resolution is about 260 meters per pixel. </a:t>
            </a:r>
          </a:p>
          <a:p>
            <a:r>
              <a:rPr lang="en-US" dirty="0">
                <a:latin typeface="Gill Sans MT"/>
                <a:cs typeface="Gill Sans MT"/>
                <a:hlinkClick r:id="rId3"/>
              </a:rPr>
              <a:t>http://www.nasa.gov/mission_pages/dawn/multimedia/pia14709.html</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15</a:t>
            </a:fld>
            <a:endParaRPr lang="en-US" dirty="0"/>
          </a:p>
        </p:txBody>
      </p:sp>
    </p:spTree>
    <p:extLst>
      <p:ext uri="{BB962C8B-B14F-4D97-AF65-F5344CB8AC3E}">
        <p14:creationId xmlns:p14="http://schemas.microsoft.com/office/powerpoint/2010/main" val="3639938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16</a:t>
            </a:fld>
            <a:endParaRPr lang="en-US" dirty="0"/>
          </a:p>
        </p:txBody>
      </p:sp>
      <p:sp>
        <p:nvSpPr>
          <p:cNvPr id="5" name="Notes Placeholder 2"/>
          <p:cNvSpPr>
            <a:spLocks noGrp="1"/>
          </p:cNvSpPr>
          <p:nvPr>
            <p:ph type="body" idx="1"/>
          </p:nvPr>
        </p:nvSpPr>
        <p:spPr>
          <a:xfrm>
            <a:off x="685800" y="4343400"/>
            <a:ext cx="5486400" cy="41148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Let’s discuss shapes first.</a:t>
            </a:r>
          </a:p>
          <a:p>
            <a:pPr marL="171450" indent="-171450">
              <a:buFont typeface="Arial" pitchFamily="34" charset="0"/>
              <a:buChar char="•"/>
            </a:pPr>
            <a:r>
              <a:rPr lang="en-US" dirty="0">
                <a:latin typeface="Gill Sans MT"/>
                <a:cs typeface="Gill Sans MT"/>
              </a:rPr>
              <a:t>When scientists see circles on the surface of a planet or small body, it often means that there is a crater.</a:t>
            </a:r>
          </a:p>
          <a:p>
            <a:pPr marL="171450" indent="-171450">
              <a:buFont typeface="Arial" pitchFamily="34" charset="0"/>
              <a:buChar char="•"/>
            </a:pPr>
            <a:r>
              <a:rPr lang="en-US" dirty="0">
                <a:latin typeface="Gill Sans MT"/>
                <a:cs typeface="Gill Sans MT"/>
              </a:rPr>
              <a:t>What is a</a:t>
            </a:r>
            <a:r>
              <a:rPr lang="en-US" baseline="0" dirty="0">
                <a:latin typeface="Gill Sans MT"/>
                <a:cs typeface="Gill Sans MT"/>
              </a:rPr>
              <a:t> crater? What might cause one? </a:t>
            </a:r>
            <a:r>
              <a:rPr lang="en-US" i="1" baseline="0" dirty="0">
                <a:solidFill>
                  <a:srgbClr val="C00000"/>
                </a:solidFill>
                <a:latin typeface="Gill Sans MT"/>
                <a:cs typeface="Gill Sans MT"/>
              </a:rPr>
              <a:t>A crater is formed when</a:t>
            </a:r>
            <a:r>
              <a:rPr lang="en-US" i="1" dirty="0">
                <a:solidFill>
                  <a:srgbClr val="C00000"/>
                </a:solidFill>
                <a:latin typeface="Gill Sans MT"/>
                <a:cs typeface="Gill Sans MT"/>
              </a:rPr>
              <a:t> something impacts a planetary body. Note: Students </a:t>
            </a:r>
            <a:r>
              <a:rPr lang="en-US" i="1" baseline="0" dirty="0">
                <a:solidFill>
                  <a:srgbClr val="C00000"/>
                </a:solidFill>
                <a:latin typeface="Gill Sans MT"/>
                <a:cs typeface="Gill Sans MT"/>
              </a:rPr>
              <a:t>may not be aware that they are found on Earth as well as the Moon and other planetary objects.</a:t>
            </a:r>
            <a:endParaRPr lang="en-US" i="1" dirty="0">
              <a:solidFill>
                <a:srgbClr val="C00000"/>
              </a:solidFill>
              <a:latin typeface="Gill Sans MT"/>
              <a:cs typeface="Gill Sans MT"/>
            </a:endParaRPr>
          </a:p>
          <a:p>
            <a:pPr marL="171450" indent="-171450">
              <a:buFont typeface="Arial" pitchFamily="34" charset="0"/>
              <a:buChar char="•"/>
            </a:pPr>
            <a:r>
              <a:rPr lang="en-US" dirty="0">
                <a:latin typeface="Gill Sans MT"/>
                <a:cs typeface="Gill Sans MT"/>
              </a:rPr>
              <a:t>When an object like a meteoroid, asteroid or comet hits the surface of a planet it leaves a mark typically in the shape of the circle. </a:t>
            </a:r>
          </a:p>
          <a:p>
            <a:pPr marL="628650" lvl="1" indent="-171450">
              <a:buFont typeface="Arial" pitchFamily="34" charset="0"/>
              <a:buChar char="•"/>
            </a:pPr>
            <a:r>
              <a:rPr lang="en-US" dirty="0">
                <a:latin typeface="Gill Sans MT"/>
                <a:cs typeface="Gill Sans MT"/>
              </a:rPr>
              <a:t>It also kicks up a lot of debris which is thrown away from the impact site, or “ejected,” around the crater. This is called an ejecta blanket.</a:t>
            </a:r>
          </a:p>
          <a:p>
            <a:pPr marL="628650" lvl="1" indent="-171450">
              <a:buFont typeface="Arial" pitchFamily="34" charset="0"/>
              <a:buChar char="•"/>
            </a:pPr>
            <a:r>
              <a:rPr lang="en-US" dirty="0">
                <a:latin typeface="Gill Sans MT"/>
                <a:cs typeface="Gill Sans MT"/>
              </a:rPr>
              <a:t>This is a beautiful picture of a crater on Mars. </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This crater on northern Elysium Planitia is a little more than twice the diameter of the famous Meteor Crater in Arizona. It was formed by the impact and subsequent explosion of a meteorite. The image was taken by the Mars Orbiter Camera aboard the Mars Global Surveyor in July, 1998. </a:t>
            </a:r>
            <a:r>
              <a:rPr lang="en-US" dirty="0">
                <a:latin typeface="Gill Sans MT"/>
                <a:cs typeface="Gill Sans MT"/>
                <a:hlinkClick r:id="rId3"/>
              </a:rPr>
              <a:t>http://pds.nasa.gov/planets/captions/mars/crater.htm</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p:txBody>
      </p:sp>
    </p:spTree>
    <p:extLst>
      <p:ext uri="{BB962C8B-B14F-4D97-AF65-F5344CB8AC3E}">
        <p14:creationId xmlns:p14="http://schemas.microsoft.com/office/powerpoint/2010/main" val="63015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Currently NASA has a mission called MESSENGER orbiting Mercury,</a:t>
            </a:r>
            <a:r>
              <a:rPr lang="en-US" baseline="0" dirty="0">
                <a:latin typeface="Gill Sans MT"/>
                <a:cs typeface="Gill Sans MT"/>
              </a:rPr>
              <a:t> </a:t>
            </a:r>
            <a:r>
              <a:rPr lang="en-US" dirty="0">
                <a:latin typeface="Gill Sans MT"/>
                <a:cs typeface="Gill Sans MT"/>
              </a:rPr>
              <a:t>the planet nearest our Sun,</a:t>
            </a:r>
            <a:r>
              <a:rPr lang="en-US" baseline="0" dirty="0">
                <a:latin typeface="Gill Sans MT"/>
                <a:cs typeface="Gill Sans MT"/>
              </a:rPr>
              <a:t> </a:t>
            </a:r>
            <a:r>
              <a:rPr lang="en-US" dirty="0">
                <a:latin typeface="Gill Sans MT"/>
                <a:cs typeface="Gill Sans MT"/>
              </a:rPr>
              <a:t>for</a:t>
            </a:r>
            <a:r>
              <a:rPr lang="en-US" baseline="0" dirty="0">
                <a:latin typeface="Gill Sans MT"/>
                <a:cs typeface="Gill Sans MT"/>
              </a:rPr>
              <a:t> the first time. </a:t>
            </a:r>
            <a:endParaRPr lang="en-US" dirty="0">
              <a:latin typeface="Gill Sans MT"/>
              <a:cs typeface="Gill Sans MT"/>
            </a:endParaRPr>
          </a:p>
          <a:p>
            <a:pPr marL="171450" indent="-171450">
              <a:buFont typeface="Arial" pitchFamily="34" charset="0"/>
              <a:buChar char="•"/>
            </a:pPr>
            <a:r>
              <a:rPr lang="en-US" dirty="0">
                <a:latin typeface="Gill Sans MT"/>
                <a:cs typeface="Gill Sans MT"/>
              </a:rPr>
              <a:t>Here two images of Mercury in monochrome and color.  </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More on the MESSENGER Mission</a:t>
            </a:r>
          </a:p>
          <a:p>
            <a:pPr marL="171450" indent="-171450">
              <a:buFont typeface="Arial" pitchFamily="34" charset="0"/>
              <a:buChar char="•"/>
            </a:pPr>
            <a:r>
              <a:rPr lang="en-US" dirty="0">
                <a:latin typeface="Gill Sans MT"/>
                <a:cs typeface="Gill Sans MT"/>
              </a:rPr>
              <a:t>After its first Mercury solar day (176 Earth days) in orbit, MESSENGER has nearly completed two of its main global imaging campaigns: a monochrome map at 250 m/pixel and an eight-color, 1-km/pixel color map. Apart from small gaps, which will be filled in during the next solar day, these global maps now provide uniform lighting conditions ideal for assessing the form of Mercury’s surface features as well as the color and compositional variations across the planet.    </a:t>
            </a:r>
          </a:p>
        </p:txBody>
      </p:sp>
      <p:sp>
        <p:nvSpPr>
          <p:cNvPr id="4" name="Slide Number Placeholder 3"/>
          <p:cNvSpPr>
            <a:spLocks noGrp="1"/>
          </p:cNvSpPr>
          <p:nvPr>
            <p:ph type="sldNum" sz="quarter" idx="10"/>
          </p:nvPr>
        </p:nvSpPr>
        <p:spPr/>
        <p:txBody>
          <a:bodyPr/>
          <a:lstStyle/>
          <a:p>
            <a:fld id="{AF47E3F5-B777-4886-8D0D-A4B1C2C64DEE}" type="slidenum">
              <a:rPr lang="en-US" smtClean="0"/>
              <a:pPr/>
              <a:t>17</a:t>
            </a:fld>
            <a:endParaRPr lang="en-US" dirty="0"/>
          </a:p>
        </p:txBody>
      </p:sp>
    </p:spTree>
    <p:extLst>
      <p:ext uri="{BB962C8B-B14F-4D97-AF65-F5344CB8AC3E}">
        <p14:creationId xmlns:p14="http://schemas.microsoft.com/office/powerpoint/2010/main" val="1107142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What has MESSENGER</a:t>
            </a:r>
            <a:r>
              <a:rPr lang="en-US" baseline="0" dirty="0">
                <a:latin typeface="Gill Sans MT"/>
                <a:cs typeface="Gill Sans MT"/>
              </a:rPr>
              <a:t> </a:t>
            </a:r>
            <a:r>
              <a:rPr lang="en-US" dirty="0">
                <a:latin typeface="Gill Sans MT"/>
                <a:cs typeface="Gill Sans MT"/>
              </a:rPr>
              <a:t>found on the surface of Mercury? </a:t>
            </a:r>
          </a:p>
          <a:p>
            <a:pPr marL="628650" lvl="1" indent="-171450">
              <a:buFont typeface="Arial" pitchFamily="34" charset="0"/>
              <a:buChar char="•"/>
            </a:pPr>
            <a:r>
              <a:rPr lang="en-US" i="1" dirty="0">
                <a:solidFill>
                  <a:srgbClr val="C00000"/>
                </a:solidFill>
                <a:latin typeface="Gill Sans MT"/>
                <a:cs typeface="Gill Sans MT"/>
              </a:rPr>
              <a:t>Lots of circles which means lots of craters. </a:t>
            </a:r>
          </a:p>
          <a:p>
            <a:pPr marL="171450" lvl="0" indent="-171450">
              <a:buFont typeface="Arial" pitchFamily="34" charset="0"/>
              <a:buChar char="•"/>
            </a:pPr>
            <a:r>
              <a:rPr lang="en-US" i="0" dirty="0">
                <a:solidFill>
                  <a:srgbClr val="C00000"/>
                </a:solidFill>
                <a:latin typeface="Gill Sans MT"/>
                <a:cs typeface="Gill Sans MT"/>
              </a:rPr>
              <a:t>You</a:t>
            </a:r>
            <a:r>
              <a:rPr lang="en-US" i="0" baseline="0" dirty="0">
                <a:solidFill>
                  <a:srgbClr val="C00000"/>
                </a:solidFill>
                <a:latin typeface="Gill Sans MT"/>
                <a:cs typeface="Gill Sans MT"/>
              </a:rPr>
              <a:t> can have students come up and point to craters – urging them to look, notice little ones, eroded ones, craters in craters, etc.</a:t>
            </a:r>
            <a:endParaRPr lang="en-US" i="0" dirty="0">
              <a:solidFill>
                <a:srgbClr val="C00000"/>
              </a:solidFill>
              <a:latin typeface="Gill Sans MT"/>
              <a:cs typeface="Gill Sans MT"/>
            </a:endParaRPr>
          </a:p>
          <a:p>
            <a:pPr marL="171450" indent="-171450">
              <a:buFont typeface="Arial" pitchFamily="34" charset="0"/>
              <a:buChar char="•"/>
            </a:pPr>
            <a:r>
              <a:rPr lang="en-US" dirty="0">
                <a:latin typeface="Gill Sans MT"/>
                <a:cs typeface="Gill Sans MT"/>
              </a:rPr>
              <a:t>Mercury has been bombarded by many impacts.</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largest impact feature at the top of the image is about 83 miles in diameter and is named Polygnotus, after a Greek painter from the 5th century B.C. This basin has a central peak ring and is embayed with smooth plains material, which is very different in texture from the surrounding terrain. A second, comparably large crater at the top left of the image, named Boethius after the 6th century Roman philosopher, also appears to be almost filled with smooth plains, which were subsequently deformed during the formation of a prominent scarp. </a:t>
            </a:r>
            <a:r>
              <a:rPr lang="en-US" dirty="0">
                <a:latin typeface="Gill Sans MT"/>
                <a:cs typeface="Gill Sans MT"/>
                <a:hlinkClick r:id="rId3"/>
              </a:rPr>
              <a:t>http://www.nasa.gov/mission_pages/messenger/multimedia/flyby2_20081007_2.html</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18</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85800"/>
            <a:ext cx="4191000" cy="3143250"/>
          </a:xfrm>
        </p:spPr>
      </p:sp>
      <p:sp>
        <p:nvSpPr>
          <p:cNvPr id="3" name="Notes Placeholder 2"/>
          <p:cNvSpPr>
            <a:spLocks noGrp="1"/>
          </p:cNvSpPr>
          <p:nvPr>
            <p:ph type="body" idx="1"/>
          </p:nvPr>
        </p:nvSpPr>
        <p:spPr>
          <a:xfrm>
            <a:off x="609600" y="4114800"/>
            <a:ext cx="5791200" cy="46482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Craters come in all shapes and sizes. What do you see?</a:t>
            </a:r>
          </a:p>
          <a:p>
            <a:pPr marL="628650" lvl="1" indent="-171450">
              <a:buFont typeface="Arial" pitchFamily="34" charset="0"/>
              <a:buChar char="•"/>
            </a:pPr>
            <a:r>
              <a:rPr lang="en-US" i="1" dirty="0">
                <a:solidFill>
                  <a:srgbClr val="C00000"/>
                </a:solidFill>
                <a:latin typeface="Gill Sans MT"/>
                <a:cs typeface="Gill Sans MT"/>
              </a:rPr>
              <a:t>Students’ observations</a:t>
            </a:r>
            <a:r>
              <a:rPr lang="en-US" i="1" baseline="0" dirty="0">
                <a:solidFill>
                  <a:srgbClr val="C00000"/>
                </a:solidFill>
                <a:latin typeface="Gill Sans MT"/>
                <a:cs typeface="Gill Sans MT"/>
              </a:rPr>
              <a:t> can lead to additional info, below.</a:t>
            </a:r>
          </a:p>
          <a:p>
            <a:pPr marL="628650" lvl="1" indent="-171450">
              <a:buFont typeface="Arial" pitchFamily="34" charset="0"/>
              <a:buChar char="•"/>
            </a:pPr>
            <a:r>
              <a:rPr lang="en-US" dirty="0">
                <a:latin typeface="Gill Sans MT"/>
                <a:cs typeface="Gill Sans MT"/>
              </a:rPr>
              <a:t>Their ejecta can give clues as to what type of material the surface is made of. </a:t>
            </a:r>
          </a:p>
          <a:p>
            <a:pPr marL="171450" indent="-171450">
              <a:buFont typeface="Arial" pitchFamily="34" charset="0"/>
              <a:buChar char="•"/>
            </a:pPr>
            <a:r>
              <a:rPr lang="en-US" dirty="0">
                <a:latin typeface="Gill Sans MT"/>
                <a:cs typeface="Gill Sans MT"/>
              </a:rPr>
              <a:t>The image on the left is of Venus and the image on the right is of Ganymede, a large moon of Jupiter.</a:t>
            </a:r>
          </a:p>
          <a:p>
            <a:pPr marL="628650" lvl="1" indent="-171450">
              <a:buFont typeface="Arial" pitchFamily="34" charset="0"/>
              <a:buChar char="•"/>
            </a:pPr>
            <a:r>
              <a:rPr lang="en-US" dirty="0">
                <a:latin typeface="Gill Sans MT"/>
                <a:cs typeface="Gill Sans MT"/>
              </a:rPr>
              <a:t>Venus is very hot and rocky and the flows of ejecta may have been melted by the impact.</a:t>
            </a:r>
          </a:p>
          <a:p>
            <a:pPr marL="628650" lvl="1" indent="-171450">
              <a:buFont typeface="Arial" pitchFamily="34" charset="0"/>
              <a:buChar char="•"/>
            </a:pPr>
            <a:r>
              <a:rPr lang="en-US" dirty="0">
                <a:latin typeface="Gill Sans MT"/>
                <a:cs typeface="Gill Sans MT"/>
              </a:rPr>
              <a:t>The Ganymede crater is called a ray crater. It has bright streaks of ejecta which suggest it is a fresh impact on an icy surface</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Venus Crater</a:t>
            </a:r>
          </a:p>
          <a:p>
            <a:pPr marL="171450" indent="-171450">
              <a:buFont typeface="Arial" pitchFamily="34" charset="0"/>
              <a:buChar char="•"/>
            </a:pPr>
            <a:r>
              <a:rPr lang="en-US" dirty="0">
                <a:latin typeface="Gill Sans MT"/>
                <a:cs typeface="Gill Sans MT"/>
              </a:rPr>
              <a:t>This Magellan spacecraft image shows Dickinson crater. The crater is complex, characterized by a partial central ring and a floor flooded by radar-dark and radar-bright materials. Hummocky, rough-textured ejecta extend all around the crater, except to the west. Extensive radar-bright flows that emanate from the crater's eastern walls may represent large volumes of impact melt, or they may be the result of volcanic material released from the subsurface during the cratering event. </a:t>
            </a:r>
            <a:r>
              <a:rPr lang="en-US" dirty="0">
                <a:latin typeface="Gill Sans MT"/>
                <a:cs typeface="Gill Sans MT"/>
                <a:hlinkClick r:id="rId3"/>
              </a:rPr>
              <a:t>http://photojournal.jpl.nasa.gov/catalog/PIA00479</a:t>
            </a:r>
            <a:endParaRPr lang="en-US" dirty="0">
              <a:latin typeface="Gill Sans MT"/>
              <a:cs typeface="Gill Sans MT"/>
            </a:endParaRPr>
          </a:p>
          <a:p>
            <a:r>
              <a:rPr lang="en-US" b="1" dirty="0">
                <a:latin typeface="Gill Sans MT"/>
                <a:cs typeface="Gill Sans MT"/>
              </a:rPr>
              <a:t>Ganymede Ray Crater</a:t>
            </a:r>
          </a:p>
          <a:p>
            <a:pPr marL="171450" indent="-171450">
              <a:buFont typeface="Arial" pitchFamily="34" charset="0"/>
              <a:buChar char="•"/>
            </a:pPr>
            <a:r>
              <a:rPr lang="en-US" dirty="0">
                <a:latin typeface="Gill Sans MT"/>
                <a:cs typeface="Gill Sans MT"/>
              </a:rPr>
              <a:t>This image shows a prominent rayed crater on Jupiter's icy moon, Ganymede. The view shows icy ejecta rays splashed out by the impact. </a:t>
            </a:r>
            <a:r>
              <a:rPr lang="en-US" dirty="0">
                <a:latin typeface="Gill Sans MT"/>
                <a:cs typeface="Gill Sans MT"/>
                <a:hlinkClick r:id="rId4"/>
              </a:rPr>
              <a:t>http://photojournal.jpl.nasa.gov/catalog/PIA00334</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19</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latin typeface="Gill Sans MT"/>
                <a:cs typeface="Gill Sans MT"/>
              </a:rPr>
              <a:t>PRESENTATION NOTES: </a:t>
            </a:r>
          </a:p>
          <a:p>
            <a:pPr marL="171450" indent="-171450">
              <a:buFont typeface="Arial" pitchFamily="34" charset="0"/>
              <a:buChar char="•"/>
            </a:pPr>
            <a:r>
              <a:rPr lang="en-US" dirty="0">
                <a:latin typeface="Gill Sans MT"/>
                <a:cs typeface="Gill Sans MT"/>
              </a:rPr>
              <a:t>You may think that Art &amp; Science are two very different things.</a:t>
            </a:r>
          </a:p>
          <a:p>
            <a:pPr marL="171450" indent="-171450">
              <a:buFont typeface="Arial" pitchFamily="34" charset="0"/>
              <a:buChar char="•"/>
            </a:pPr>
            <a:r>
              <a:rPr lang="en-US" dirty="0">
                <a:latin typeface="Gill Sans MT"/>
                <a:cs typeface="Gill Sans MT"/>
              </a:rPr>
              <a:t>But the arts &amp; sciences share many things in common</a:t>
            </a:r>
          </a:p>
          <a:p>
            <a:pPr marL="171450" indent="-171450">
              <a:buFont typeface="Arial" pitchFamily="34" charset="0"/>
              <a:buChar char="•"/>
            </a:pPr>
            <a:r>
              <a:rPr lang="en-US" dirty="0">
                <a:latin typeface="Gill Sans MT"/>
                <a:cs typeface="Gill Sans MT"/>
              </a:rPr>
              <a:t>The activity we’ll be doing today was developed by internationally acclaimed artists Monica &amp; Tyler Aiello</a:t>
            </a:r>
          </a:p>
          <a:p>
            <a:pPr marL="628650" lvl="1" indent="-171450">
              <a:buFont typeface="Arial" pitchFamily="34" charset="0"/>
              <a:buChar char="•"/>
            </a:pPr>
            <a:r>
              <a:rPr lang="en-US" dirty="0">
                <a:latin typeface="Gill Sans MT"/>
                <a:cs typeface="Gill Sans MT"/>
              </a:rPr>
              <a:t>Their artwork</a:t>
            </a:r>
            <a:r>
              <a:rPr lang="en-US" baseline="0" dirty="0">
                <a:latin typeface="Gill Sans MT"/>
                <a:cs typeface="Gill Sans MT"/>
              </a:rPr>
              <a:t> will inspire your artwork!</a:t>
            </a:r>
            <a:endParaRPr lang="en-US" dirty="0">
              <a:latin typeface="Gill Sans MT"/>
              <a:cs typeface="Gill Sans MT"/>
            </a:endParaRPr>
          </a:p>
          <a:p>
            <a:pPr marL="628650" lvl="1" indent="-171450">
              <a:buFont typeface="Arial" pitchFamily="34" charset="0"/>
              <a:buChar char="•"/>
            </a:pPr>
            <a:r>
              <a:rPr lang="en-US" dirty="0">
                <a:latin typeface="Gill Sans MT"/>
                <a:cs typeface="Gill Sans MT"/>
              </a:rPr>
              <a:t>They are a married couple who work closely with the scientific community to create artworks and educational programs inspired by science</a:t>
            </a:r>
          </a:p>
        </p:txBody>
      </p:sp>
      <p:sp>
        <p:nvSpPr>
          <p:cNvPr id="4" name="Slide Number Placeholder 3"/>
          <p:cNvSpPr>
            <a:spLocks noGrp="1"/>
          </p:cNvSpPr>
          <p:nvPr>
            <p:ph type="sldNum" sz="quarter" idx="10"/>
          </p:nvPr>
        </p:nvSpPr>
        <p:spPr/>
        <p:txBody>
          <a:bodyPr/>
          <a:lstStyle/>
          <a:p>
            <a:fld id="{AF47E3F5-B777-4886-8D0D-A4B1C2C64DEE}" type="slidenum">
              <a:rPr lang="en-US" smtClean="0"/>
              <a:pPr/>
              <a:t>2</a:t>
            </a:fld>
            <a:endParaRPr lang="en-US" dirty="0"/>
          </a:p>
        </p:txBody>
      </p:sp>
    </p:spTree>
    <p:extLst>
      <p:ext uri="{BB962C8B-B14F-4D97-AF65-F5344CB8AC3E}">
        <p14:creationId xmlns:p14="http://schemas.microsoft.com/office/powerpoint/2010/main" val="417473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20</a:t>
            </a:fld>
            <a:endParaRPr lang="en-US" dirty="0"/>
          </a:p>
        </p:txBody>
      </p:sp>
      <p:sp>
        <p:nvSpPr>
          <p:cNvPr id="6" name="Notes Placeholder 5"/>
          <p:cNvSpPr>
            <a:spLocks noGrp="1"/>
          </p:cNvSpPr>
          <p:nvPr>
            <p:ph type="body" sz="quarter" idx="1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Mimas is a small icy moon of Saturn with a larger crater called Herschel.</a:t>
            </a:r>
          </a:p>
          <a:p>
            <a:pPr marL="171450" indent="-171450">
              <a:buFont typeface="Arial" pitchFamily="34" charset="0"/>
              <a:buChar char="•"/>
            </a:pPr>
            <a:r>
              <a:rPr lang="en-US" dirty="0">
                <a:latin typeface="Gill Sans MT"/>
                <a:cs typeface="Gill Sans MT"/>
              </a:rPr>
              <a:t>What does the size of this circle/crater suggest? </a:t>
            </a:r>
            <a:r>
              <a:rPr lang="en-US" i="1" dirty="0">
                <a:solidFill>
                  <a:srgbClr val="C00000"/>
                </a:solidFill>
                <a:latin typeface="Gill Sans MT"/>
                <a:cs typeface="Gill Sans MT"/>
              </a:rPr>
              <a:t>That something very large hit the surface of Mimas.</a:t>
            </a:r>
          </a:p>
          <a:p>
            <a:pPr marL="171450" indent="-171450">
              <a:buFont typeface="Arial" pitchFamily="34" charset="0"/>
              <a:buChar char="•"/>
            </a:pPr>
            <a:r>
              <a:rPr lang="en-US" dirty="0">
                <a:latin typeface="Gill Sans MT"/>
                <a:cs typeface="Gill Sans MT"/>
              </a:rPr>
              <a:t>Mimas is often nicknamed the “Death Star” moon</a:t>
            </a:r>
            <a:r>
              <a:rPr lang="en-US" baseline="0" dirty="0">
                <a:latin typeface="Gill Sans MT"/>
                <a:cs typeface="Gill Sans MT"/>
              </a:rPr>
              <a:t> b</a:t>
            </a:r>
            <a:r>
              <a:rPr lang="en-US" dirty="0">
                <a:latin typeface="Gill Sans MT"/>
                <a:cs typeface="Gill Sans MT"/>
              </a:rPr>
              <a:t>ecause it resembles </a:t>
            </a:r>
            <a:r>
              <a:rPr lang="en-US" sz="1200" kern="1200" dirty="0">
                <a:solidFill>
                  <a:schemeClr val="tx1"/>
                </a:solidFill>
                <a:latin typeface="Gill Sans MT"/>
                <a:cs typeface="Gill Sans MT"/>
              </a:rPr>
              <a:t>the</a:t>
            </a:r>
            <a:r>
              <a:rPr lang="en-US" sz="1200" b="0" kern="1200" dirty="0">
                <a:solidFill>
                  <a:schemeClr val="tx1"/>
                </a:solidFill>
                <a:latin typeface="Gill Sans MT"/>
                <a:cs typeface="Gill Sans MT"/>
              </a:rPr>
              <a:t> fictional moon-sized space station and super weapon from</a:t>
            </a:r>
            <a:r>
              <a:rPr lang="en-US" sz="1200" b="0" kern="1200" baseline="0" dirty="0">
                <a:solidFill>
                  <a:schemeClr val="tx1"/>
                </a:solidFill>
                <a:latin typeface="Gill Sans MT"/>
                <a:cs typeface="Gill Sans MT"/>
              </a:rPr>
              <a:t> the Star Wars movies.</a:t>
            </a:r>
            <a:r>
              <a:rPr lang="en-US" sz="1200" b="0" kern="1200" dirty="0">
                <a:solidFill>
                  <a:schemeClr val="tx1"/>
                </a:solidFill>
                <a:latin typeface="Gill Sans MT"/>
                <a:cs typeface="Gill Sans MT"/>
              </a:rPr>
              <a:t> </a:t>
            </a:r>
          </a:p>
          <a:p>
            <a:pPr marL="0" indent="0">
              <a:buFont typeface="Arial" pitchFamily="34" charset="0"/>
              <a:buNone/>
            </a:pPr>
            <a:endParaRPr lang="en-US" sz="1200" b="0" kern="1200" dirty="0">
              <a:solidFill>
                <a:schemeClr val="tx1"/>
              </a:solidFill>
              <a:latin typeface="Gill Sans MT"/>
              <a:cs typeface="Gill Sans MT"/>
            </a:endParaRPr>
          </a:p>
          <a:p>
            <a:pPr marL="0" indent="0">
              <a:buFont typeface="Arial" pitchFamily="34" charset="0"/>
              <a:buNone/>
            </a:pPr>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In this view captured by NASA's Cassini spacecraft on its closest-ever flyby of Saturn's moon Mimas, large Herschel Crater dominates Mimas, making the moon look like the Death Star in the movie "Star Wars.“ </a:t>
            </a:r>
            <a:r>
              <a:rPr lang="en-US" dirty="0">
                <a:latin typeface="Gill Sans MT"/>
                <a:cs typeface="Gill Sans MT"/>
                <a:hlinkClick r:id="rId3"/>
              </a:rPr>
              <a:t>http://photojournal.jpl.nasa.gov/catalog/PIA12570</a:t>
            </a:r>
            <a:endParaRPr lang="en-US" dirty="0">
              <a:latin typeface="Gill Sans MT"/>
              <a:cs typeface="Gill Sans MT"/>
            </a:endParaRPr>
          </a:p>
        </p:txBody>
      </p:sp>
    </p:spTree>
    <p:extLst>
      <p:ext uri="{BB962C8B-B14F-4D97-AF65-F5344CB8AC3E}">
        <p14:creationId xmlns:p14="http://schemas.microsoft.com/office/powerpoint/2010/main" val="110244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685800"/>
            <a:ext cx="3810000" cy="2857500"/>
          </a:xfrm>
        </p:spPr>
      </p:sp>
      <p:sp>
        <p:nvSpPr>
          <p:cNvPr id="3" name="Notes Placeholder 2"/>
          <p:cNvSpPr>
            <a:spLocks noGrp="1"/>
          </p:cNvSpPr>
          <p:nvPr>
            <p:ph type="body" idx="1"/>
          </p:nvPr>
        </p:nvSpPr>
        <p:spPr>
          <a:xfrm>
            <a:off x="685800" y="3733800"/>
            <a:ext cx="5486400" cy="47244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What</a:t>
            </a:r>
            <a:r>
              <a:rPr lang="en-US" baseline="0" dirty="0">
                <a:latin typeface="Gill Sans MT"/>
                <a:cs typeface="Gill Sans MT"/>
              </a:rPr>
              <a:t> do you notice when you compare these two bodies? </a:t>
            </a:r>
            <a:r>
              <a:rPr lang="en-US" i="1" baseline="0" dirty="0">
                <a:solidFill>
                  <a:srgbClr val="C00000"/>
                </a:solidFill>
                <a:latin typeface="Gill Sans MT"/>
                <a:cs typeface="Gill Sans MT"/>
              </a:rPr>
              <a:t>Different</a:t>
            </a:r>
            <a:r>
              <a:rPr lang="en-US" i="1" dirty="0">
                <a:solidFill>
                  <a:srgbClr val="C00000"/>
                </a:solidFill>
                <a:latin typeface="Gill Sans MT"/>
                <a:cs typeface="Gill Sans MT"/>
              </a:rPr>
              <a:t> numbers of circles/craters</a:t>
            </a:r>
          </a:p>
          <a:p>
            <a:pPr marL="171450" indent="-171450">
              <a:buFont typeface="Arial" pitchFamily="34" charset="0"/>
              <a:buChar char="•"/>
            </a:pPr>
            <a:r>
              <a:rPr lang="en-US" dirty="0">
                <a:latin typeface="Gill Sans MT"/>
                <a:cs typeface="Gill Sans MT"/>
              </a:rPr>
              <a:t>Scientists count the number of craters on a planetary body to help them understand the ages of their surfaces.</a:t>
            </a:r>
          </a:p>
          <a:p>
            <a:pPr marL="171450" indent="-171450">
              <a:buFont typeface="Arial" pitchFamily="34" charset="0"/>
              <a:buChar char="•"/>
            </a:pPr>
            <a:r>
              <a:rPr lang="en-US" dirty="0">
                <a:latin typeface="Gill Sans MT"/>
                <a:cs typeface="Gill Sans MT"/>
              </a:rPr>
              <a:t>What surface do you think is older, the Moons or Mars? </a:t>
            </a:r>
            <a:r>
              <a:rPr lang="en-US" i="1" dirty="0">
                <a:solidFill>
                  <a:srgbClr val="C00000"/>
                </a:solidFill>
                <a:latin typeface="Gill Sans MT"/>
                <a:cs typeface="Gill Sans MT"/>
              </a:rPr>
              <a:t>The Moon</a:t>
            </a:r>
          </a:p>
          <a:p>
            <a:pPr marL="171450" indent="-171450">
              <a:buFont typeface="Arial" pitchFamily="34" charset="0"/>
              <a:buChar char="•"/>
            </a:pPr>
            <a:r>
              <a:rPr lang="en-US" dirty="0">
                <a:latin typeface="Gill Sans MT"/>
                <a:cs typeface="Gill Sans MT"/>
              </a:rPr>
              <a:t>Why does the Moon’s surface seem older? </a:t>
            </a:r>
            <a:r>
              <a:rPr lang="en-US" i="1" dirty="0">
                <a:solidFill>
                  <a:srgbClr val="C00000"/>
                </a:solidFill>
                <a:latin typeface="Gill Sans MT"/>
                <a:cs typeface="Gill Sans MT"/>
              </a:rPr>
              <a:t>Because there are more circles/craters</a:t>
            </a:r>
          </a:p>
          <a:p>
            <a:pPr marL="171450" indent="-171450">
              <a:buFont typeface="Arial" pitchFamily="34" charset="0"/>
              <a:buChar char="•"/>
            </a:pPr>
            <a:r>
              <a:rPr lang="en-US" dirty="0">
                <a:latin typeface="Gill Sans MT"/>
                <a:cs typeface="Gill Sans MT"/>
              </a:rPr>
              <a:t>However, we always have to be careful our interpretations, because there are other possible explanations – resolution of the camera.  Scientists have to take all these factors into account. </a:t>
            </a:r>
          </a:p>
          <a:p>
            <a:pPr marL="171450" indent="-171450">
              <a:buFont typeface="Arial" pitchFamily="34" charset="0"/>
              <a:buNone/>
            </a:pPr>
            <a:endParaRPr lang="en-US" dirty="0">
              <a:latin typeface="Gill Sans MT"/>
              <a:cs typeface="Gill Sans MT"/>
            </a:endParaRPr>
          </a:p>
          <a:p>
            <a:pPr marL="171450" indent="-171450">
              <a:buFont typeface="Arial" pitchFamily="34" charset="0"/>
              <a:buNone/>
            </a:pPr>
            <a:r>
              <a:rPr lang="en-US" i="1" dirty="0">
                <a:latin typeface="Gill Sans MT"/>
                <a:cs typeface="Gill Sans MT"/>
              </a:rPr>
              <a:t>For deeper questioning/thinking if time allows: </a:t>
            </a:r>
          </a:p>
          <a:p>
            <a:pPr marL="171450" indent="-171450">
              <a:buFont typeface="Arial" pitchFamily="34" charset="0"/>
              <a:buChar char="•"/>
            </a:pPr>
            <a:r>
              <a:rPr lang="en-US" dirty="0">
                <a:latin typeface="Gill Sans MT"/>
                <a:cs typeface="Gill Sans MT"/>
              </a:rPr>
              <a:t>What might</a:t>
            </a:r>
            <a:r>
              <a:rPr lang="en-US" baseline="0" dirty="0">
                <a:latin typeface="Gill Sans MT"/>
                <a:cs typeface="Gill Sans MT"/>
              </a:rPr>
              <a:t> have </a:t>
            </a:r>
            <a:r>
              <a:rPr lang="en-US" dirty="0">
                <a:latin typeface="Gill Sans MT"/>
                <a:cs typeface="Gill Sans MT"/>
              </a:rPr>
              <a:t>happened to craters on Mars?  </a:t>
            </a:r>
            <a:r>
              <a:rPr lang="en-US" i="1" dirty="0">
                <a:solidFill>
                  <a:srgbClr val="C00000"/>
                </a:solidFill>
                <a:latin typeface="Gill Sans MT"/>
                <a:cs typeface="Gill Sans MT"/>
              </a:rPr>
              <a:t>They were erased through geologic process</a:t>
            </a:r>
          </a:p>
          <a:p>
            <a:pPr marL="171450" indent="-171450">
              <a:buFont typeface="Arial" pitchFamily="34" charset="0"/>
              <a:buChar char="•"/>
            </a:pPr>
            <a:r>
              <a:rPr lang="en-US" dirty="0">
                <a:latin typeface="Gill Sans MT"/>
                <a:cs typeface="Gill Sans MT"/>
              </a:rPr>
              <a:t>What kind of geology would erase the craters? </a:t>
            </a:r>
            <a:r>
              <a:rPr lang="en-US" i="1" dirty="0">
                <a:solidFill>
                  <a:srgbClr val="C00000"/>
                </a:solidFill>
                <a:latin typeface="Gill Sans MT"/>
                <a:cs typeface="Gill Sans MT"/>
              </a:rPr>
              <a:t>Volcanoes, wind erosions, water erosion, tectonic activity. </a:t>
            </a:r>
          </a:p>
          <a:p>
            <a:pPr marL="171450" indent="-171450">
              <a:buFont typeface="Arial" pitchFamily="34" charset="0"/>
              <a:buChar char="•"/>
            </a:pPr>
            <a:r>
              <a:rPr lang="en-US" dirty="0">
                <a:latin typeface="Gill Sans MT"/>
                <a:cs typeface="Gill Sans MT"/>
              </a:rPr>
              <a:t>Active geology covers up craters and means a planetary surface is relatively young. </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Lunar Reconnaissance Orbiter</a:t>
            </a:r>
          </a:p>
          <a:p>
            <a:pPr marL="171450" indent="-171450">
              <a:buFont typeface="Arial" pitchFamily="34" charset="0"/>
              <a:buChar char="•"/>
            </a:pPr>
            <a:r>
              <a:rPr lang="en-US" dirty="0">
                <a:latin typeface="Gill Sans MT"/>
                <a:cs typeface="Gill Sans MT"/>
                <a:hlinkClick r:id="rId3"/>
              </a:rPr>
              <a:t>http://lro.gsfc.nasa.gov/</a:t>
            </a:r>
            <a:endParaRPr lang="en-US" dirty="0">
              <a:latin typeface="Gill Sans MT"/>
              <a:cs typeface="Gill Sans MT"/>
            </a:endParaRPr>
          </a:p>
          <a:p>
            <a:endParaRPr lang="en-US" b="1" dirty="0">
              <a:latin typeface="Gill Sans MT"/>
              <a:cs typeface="Gill Sans MT"/>
            </a:endParaRPr>
          </a:p>
          <a:p>
            <a:r>
              <a:rPr lang="en-US" b="1" dirty="0">
                <a:latin typeface="Gill Sans MT"/>
                <a:cs typeface="Gill Sans MT"/>
              </a:rPr>
              <a:t>Mars Global Surveyor</a:t>
            </a:r>
          </a:p>
          <a:p>
            <a:pPr marL="171450" indent="-171450">
              <a:buFont typeface="Arial" pitchFamily="34" charset="0"/>
              <a:buChar char="•"/>
            </a:pPr>
            <a:r>
              <a:rPr lang="en-US" dirty="0">
                <a:latin typeface="Gill Sans MT"/>
                <a:cs typeface="Gill Sans MT"/>
                <a:hlinkClick r:id="rId4"/>
              </a:rPr>
              <a:t>http://mars.jpl.nasa.gov/gallery/global/20020418f_g.html</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21</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We often think of smaller bodies such as asteroids as causing impacts, and indeed they do,</a:t>
            </a:r>
            <a:r>
              <a:rPr lang="en-US" baseline="0" dirty="0">
                <a:latin typeface="Gill Sans MT"/>
                <a:cs typeface="Gill Sans MT"/>
              </a:rPr>
              <a:t> b</a:t>
            </a:r>
            <a:r>
              <a:rPr lang="en-US" dirty="0">
                <a:latin typeface="Gill Sans MT"/>
                <a:cs typeface="Gill Sans MT"/>
              </a:rPr>
              <a:t>ut they are also impacted by other objects as well, as shown in this image of Vesta taken by the Dawn Mission.</a:t>
            </a:r>
            <a:endParaRPr lang="en-US" baseline="0" dirty="0">
              <a:latin typeface="Gill Sans MT"/>
              <a:cs typeface="Gill Sans MT"/>
            </a:endParaRPr>
          </a:p>
          <a:p>
            <a:pPr marL="171450" indent="-171450">
              <a:buFont typeface="Arial" pitchFamily="34" charset="0"/>
              <a:buChar char="•"/>
            </a:pPr>
            <a:r>
              <a:rPr lang="en-US" dirty="0">
                <a:latin typeface="Gill Sans MT"/>
                <a:cs typeface="Gill Sans MT"/>
              </a:rPr>
              <a:t>What do you see on Vesta’s surface? </a:t>
            </a:r>
            <a:r>
              <a:rPr lang="en-US" i="1" dirty="0">
                <a:solidFill>
                  <a:srgbClr val="C00000"/>
                </a:solidFill>
                <a:latin typeface="Gill Sans MT"/>
                <a:cs typeface="Gill Sans MT"/>
              </a:rPr>
              <a:t>Circles/Craters</a:t>
            </a:r>
          </a:p>
          <a:p>
            <a:pPr marL="628650" lvl="1" indent="-171450">
              <a:buFont typeface="Arial" pitchFamily="34" charset="0"/>
              <a:buChar char="•"/>
            </a:pPr>
            <a:r>
              <a:rPr lang="en-US" dirty="0">
                <a:latin typeface="Gill Sans MT"/>
                <a:cs typeface="Gill Sans MT"/>
              </a:rPr>
              <a:t>Vesta</a:t>
            </a:r>
            <a:r>
              <a:rPr lang="en-US" baseline="0" dirty="0">
                <a:latin typeface="Gill Sans MT"/>
                <a:cs typeface="Gill Sans MT"/>
              </a:rPr>
              <a:t> is the size of Arizona</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a:buChar char="•"/>
            </a:pPr>
            <a:r>
              <a:rPr lang="en-US" sz="1200" kern="1200" dirty="0">
                <a:solidFill>
                  <a:schemeClr val="tx1"/>
                </a:solidFill>
                <a:latin typeface="Gill Sans MT"/>
                <a:cs typeface="Gill Sans MT"/>
              </a:rPr>
              <a:t>The image on the left shows a dark-rayed impact crater and several dark spots.</a:t>
            </a:r>
            <a:r>
              <a:rPr lang="en-US" sz="1200" kern="1200" baseline="0" dirty="0">
                <a:solidFill>
                  <a:schemeClr val="tx1"/>
                </a:solidFill>
                <a:latin typeface="Gill Sans MT"/>
                <a:cs typeface="Gill Sans MT"/>
              </a:rPr>
              <a:t> </a:t>
            </a:r>
            <a:r>
              <a:rPr lang="en-US" sz="1200" kern="1200" dirty="0">
                <a:solidFill>
                  <a:schemeClr val="tx1"/>
                </a:solidFill>
                <a:latin typeface="Gill Sans MT"/>
                <a:cs typeface="Gill Sans MT"/>
              </a:rPr>
              <a:t>The dark materials are located near an older, larger crater in the Sextilia</a:t>
            </a:r>
            <a:r>
              <a:rPr lang="en-US" sz="1200" kern="1200" baseline="0" dirty="0">
                <a:solidFill>
                  <a:schemeClr val="tx1"/>
                </a:solidFill>
                <a:latin typeface="Gill Sans MT"/>
                <a:cs typeface="Gill Sans MT"/>
              </a:rPr>
              <a:t> </a:t>
            </a:r>
            <a:r>
              <a:rPr lang="en-US" sz="1200" kern="1200" dirty="0">
                <a:solidFill>
                  <a:schemeClr val="tx1"/>
                </a:solidFill>
                <a:latin typeface="Gill Sans MT"/>
                <a:cs typeface="Gill Sans MT"/>
              </a:rPr>
              <a:t>quadrangle of Vesta’s southern hemisphere.</a:t>
            </a:r>
          </a:p>
          <a:p>
            <a:pPr marL="171450" indent="-171450">
              <a:buFont typeface="Arial"/>
              <a:buChar char="•"/>
            </a:pPr>
            <a:r>
              <a:rPr lang="en-US" sz="1200" kern="1200" dirty="0">
                <a:solidFill>
                  <a:schemeClr val="tx1"/>
                </a:solidFill>
                <a:latin typeface="Gill Sans MT"/>
                <a:cs typeface="Gill Sans MT"/>
              </a:rPr>
              <a:t>The dark-rayed crater and dark spots may have come from a carbon-rich meteor that broke up and collided with Vesta. Or, the dark-rayed crater could be excavated dark material from under Vesta’s surface. Detection of compositional differences among the examples of dark materials will help scientists determine where they came from.</a:t>
            </a:r>
          </a:p>
          <a:p>
            <a:pPr marL="171450" indent="-171450">
              <a:buFont typeface="Arial"/>
              <a:buChar char="•"/>
            </a:pPr>
            <a:r>
              <a:rPr lang="en-US" sz="1200" kern="1200" dirty="0">
                <a:solidFill>
                  <a:schemeClr val="tx1"/>
                </a:solidFill>
                <a:latin typeface="Gill Sans MT"/>
                <a:cs typeface="Gill Sans MT"/>
              </a:rPr>
              <a:t>This image was taken by Dawn’s framing camera on January 8, 2012, during the mission’s low-altitude mapping orbit (on average 130 miles above the surface). This image covers an area of about 200 square miles.</a:t>
            </a:r>
          </a:p>
          <a:p>
            <a:pPr marL="171450" indent="-171450">
              <a:buFont typeface="Arial"/>
              <a:buChar char="•"/>
            </a:pPr>
            <a:r>
              <a:rPr lang="en-US" dirty="0">
                <a:latin typeface="Gill Sans MT"/>
                <a:cs typeface="Gill Sans MT"/>
              </a:rPr>
              <a:t>http://dawn.jpl.nasa.gov/multimedia/dark_rayed_crater.asp</a:t>
            </a:r>
          </a:p>
          <a:p>
            <a:pPr marL="0" indent="0">
              <a:buFont typeface="Arial"/>
              <a:buNone/>
            </a:pPr>
            <a:endParaRPr lang="en-US" dirty="0">
              <a:latin typeface="Gill Sans MT"/>
              <a:cs typeface="Gill Sans MT"/>
            </a:endParaRPr>
          </a:p>
          <a:p>
            <a:pPr marL="171450" indent="-171450">
              <a:buFont typeface="Arial"/>
              <a:buChar char="•"/>
            </a:pP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22</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What do you think this image shows? </a:t>
            </a:r>
            <a:r>
              <a:rPr lang="en-US" i="1" dirty="0">
                <a:solidFill>
                  <a:srgbClr val="C00000"/>
                </a:solidFill>
                <a:latin typeface="Gill Sans MT"/>
                <a:cs typeface="Gill Sans MT"/>
              </a:rPr>
              <a:t>Circles, craters</a:t>
            </a:r>
          </a:p>
          <a:p>
            <a:pPr marL="171450" indent="-171450">
              <a:buFont typeface="Arial" pitchFamily="34" charset="0"/>
              <a:buChar char="•"/>
            </a:pPr>
            <a:r>
              <a:rPr lang="en-US" dirty="0">
                <a:latin typeface="Gill Sans MT"/>
                <a:cs typeface="Gill Sans MT"/>
              </a:rPr>
              <a:t>There are circles, but they are not craters.  What do you think this could be? </a:t>
            </a:r>
            <a:r>
              <a:rPr lang="en-US" i="1" dirty="0">
                <a:solidFill>
                  <a:srgbClr val="C00000"/>
                </a:solidFill>
                <a:latin typeface="Gill Sans MT"/>
                <a:cs typeface="Gill Sans MT"/>
              </a:rPr>
              <a:t>Encourage any theories</a:t>
            </a:r>
          </a:p>
          <a:p>
            <a:pPr marL="171450" indent="-171450">
              <a:buFont typeface="Arial" pitchFamily="34" charset="0"/>
              <a:buChar char="•"/>
            </a:pPr>
            <a:r>
              <a:rPr lang="en-US" dirty="0">
                <a:latin typeface="Gill Sans MT"/>
                <a:cs typeface="Gill Sans MT"/>
              </a:rPr>
              <a:t>As with many things, there are always exceptions to the rules.</a:t>
            </a:r>
          </a:p>
          <a:p>
            <a:pPr marL="171450" indent="-171450">
              <a:buFont typeface="Arial" pitchFamily="34" charset="0"/>
              <a:buChar char="•"/>
            </a:pPr>
            <a:r>
              <a:rPr lang="en-US" dirty="0">
                <a:latin typeface="Gill Sans MT"/>
                <a:cs typeface="Gill Sans MT"/>
              </a:rPr>
              <a:t>These circular features on Venus are not craters, they are volcanoes.</a:t>
            </a:r>
          </a:p>
          <a:p>
            <a:pPr marL="171450" indent="-171450">
              <a:buFont typeface="Arial" pitchFamily="34" charset="0"/>
              <a:buChar char="•"/>
            </a:pPr>
            <a:r>
              <a:rPr lang="en-US" dirty="0">
                <a:latin typeface="Gill Sans MT"/>
                <a:cs typeface="Gill Sans MT"/>
              </a:rPr>
              <a:t>They are called “Pancake Domes” and are believed to be volcanoes with very thick lava. </a:t>
            </a:r>
          </a:p>
          <a:p>
            <a:pPr marL="171450" indent="-171450">
              <a:buFont typeface="Arial" pitchFamily="34" charset="0"/>
              <a:buChar char="•"/>
            </a:pPr>
            <a:r>
              <a:rPr lang="en-US" dirty="0">
                <a:latin typeface="Gill Sans MT"/>
                <a:cs typeface="Gill Sans MT"/>
              </a:rPr>
              <a:t>How do we know this? </a:t>
            </a:r>
            <a:r>
              <a:rPr lang="en-US" i="1" dirty="0">
                <a:solidFill>
                  <a:srgbClr val="C00000"/>
                </a:solidFill>
                <a:latin typeface="Gill Sans MT"/>
                <a:cs typeface="Gill Sans MT"/>
              </a:rPr>
              <a:t>Scientists use many other tools to get to the answers.</a:t>
            </a: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Seven circular, dome-like hills, averaging 15 miles in diameter with maximum heights of 2,475 feet dominate the scene. These features are interpreted as very thick lava flows that came from an opening on the relatively level ground, which allowed the lava to flow in an even pattern outward from the opening. </a:t>
            </a:r>
            <a:r>
              <a:rPr lang="en-US" dirty="0">
                <a:latin typeface="Gill Sans MT"/>
                <a:cs typeface="Gill Sans MT"/>
                <a:hlinkClick r:id="rId3"/>
              </a:rPr>
              <a:t>http://photojournal.jpl.nasa.gov/catalog/PIA00215</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23</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24</a:t>
            </a:fld>
            <a:endParaRPr lang="en-US" dirty="0"/>
          </a:p>
        </p:txBody>
      </p:sp>
      <p:sp>
        <p:nvSpPr>
          <p:cNvPr id="5"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We have talked about circular shapes meaning craters, now let’s explore organic shapes, or blobs.</a:t>
            </a:r>
          </a:p>
          <a:p>
            <a:pPr marL="171450" indent="-171450">
              <a:buFont typeface="Arial" pitchFamily="34" charset="0"/>
              <a:buChar char="•"/>
            </a:pPr>
            <a:r>
              <a:rPr lang="en-US" dirty="0">
                <a:latin typeface="Gill Sans MT"/>
                <a:cs typeface="Gill Sans MT"/>
              </a:rPr>
              <a:t>When scientists see organic shapes (or blobs) on the surface of a planetary body, it often means they are looking at a volcano.</a:t>
            </a:r>
          </a:p>
          <a:p>
            <a:pPr marL="171450" indent="-171450">
              <a:buFont typeface="Arial" pitchFamily="34" charset="0"/>
              <a:buChar char="•"/>
            </a:pPr>
            <a:r>
              <a:rPr lang="en-US" dirty="0">
                <a:latin typeface="Gill Sans MT"/>
                <a:cs typeface="Gill Sans MT"/>
              </a:rPr>
              <a:t>Recently, that assumption has been expanded by some exciting new discoveries, but we will get to those later.</a:t>
            </a:r>
          </a:p>
          <a:p>
            <a:pPr marL="171450" indent="-171450">
              <a:buFont typeface="Arial" pitchFamily="34" charset="0"/>
              <a:buChar char="•"/>
            </a:pPr>
            <a:r>
              <a:rPr lang="en-US" dirty="0">
                <a:latin typeface="Gill Sans MT"/>
                <a:cs typeface="Gill Sans MT"/>
              </a:rPr>
              <a:t>This is an image of a giant volcano on Mars called Olympus Mons, and it is roughly the size of Arizona, or 3 times the size of Mt. Everest.</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largest of the volcanoes in the </a:t>
            </a:r>
            <a:r>
              <a:rPr lang="en-US" dirty="0">
                <a:latin typeface="Gill Sans MT"/>
                <a:cs typeface="Gill Sans MT"/>
                <a:hlinkClick r:id="rId3" action="ppaction://hlinkfile"/>
              </a:rPr>
              <a:t>Tharsis Montes</a:t>
            </a:r>
            <a:r>
              <a:rPr lang="en-US" dirty="0">
                <a:latin typeface="Gill Sans MT"/>
                <a:cs typeface="Gill Sans MT"/>
              </a:rPr>
              <a:t> region, as well as all known volcanoes in the solar system, is </a:t>
            </a:r>
            <a:r>
              <a:rPr lang="en-US" b="1" dirty="0">
                <a:latin typeface="Gill Sans MT"/>
                <a:cs typeface="Gill Sans MT"/>
              </a:rPr>
              <a:t>Olympus Mons</a:t>
            </a:r>
            <a:r>
              <a:rPr lang="en-US" dirty="0">
                <a:latin typeface="Gill Sans MT"/>
                <a:cs typeface="Gill Sans MT"/>
              </a:rPr>
              <a:t>. Olympus Mons is a shield volcano 374 miles in diameter (approximately the same size as the state of Arizona),</a:t>
            </a:r>
            <a:r>
              <a:rPr lang="en-US" baseline="0" dirty="0">
                <a:latin typeface="Gill Sans MT"/>
                <a:cs typeface="Gill Sans MT"/>
              </a:rPr>
              <a:t> </a:t>
            </a:r>
            <a:r>
              <a:rPr lang="en-US" dirty="0">
                <a:latin typeface="Gill Sans MT"/>
                <a:cs typeface="Gill Sans MT"/>
              </a:rPr>
              <a:t>16 miles</a:t>
            </a:r>
            <a:r>
              <a:rPr lang="en-US" baseline="0" dirty="0">
                <a:latin typeface="Gill Sans MT"/>
                <a:cs typeface="Gill Sans MT"/>
              </a:rPr>
              <a:t> </a:t>
            </a:r>
            <a:r>
              <a:rPr lang="en-US" dirty="0">
                <a:latin typeface="Gill Sans MT"/>
                <a:cs typeface="Gill Sans MT"/>
              </a:rPr>
              <a:t>high, and is rimmed by a 4 mile high scarp. A caldera 50 miles wide is located at the summit of Olympus Mons. To compare, the largest volcano on Earth is Mauna Loa. Mauna Loa is a shield volcano 6.3 miles high and 75 miles across. The volume of Olympus Mons is about 100 times larger than that of Mauna Loa. In fact, the entire chain of Hawaiian islands (from Kauai to Hawaii) would fit inside Olympus Mons! </a:t>
            </a:r>
          </a:p>
          <a:p>
            <a:pPr marL="0" indent="0">
              <a:buFont typeface="Arial" pitchFamily="34" charset="0"/>
              <a:buNone/>
            </a:pPr>
            <a:r>
              <a:rPr lang="en-US" dirty="0">
                <a:solidFill>
                  <a:schemeClr val="accent1"/>
                </a:solidFill>
                <a:latin typeface="Gill Sans MT"/>
                <a:cs typeface="Gill Sans MT"/>
              </a:rPr>
              <a:t>    http://marsprogram.jpl.nasa.gov/gallery/atlas/olympus-mons.html</a:t>
            </a:r>
          </a:p>
          <a:p>
            <a:endParaRPr lang="en-US" b="1" dirty="0">
              <a:latin typeface="Gill Sans MT"/>
              <a:cs typeface="Gill Sans MT"/>
            </a:endParaRPr>
          </a:p>
          <a:p>
            <a:pPr marL="171450" indent="-171450">
              <a:buFont typeface="Arial" pitchFamily="34" charset="0"/>
              <a:buChar char="•"/>
            </a:pPr>
            <a:endParaRPr lang="en-US" dirty="0">
              <a:latin typeface="Gill Sans MT"/>
              <a:cs typeface="Gill Sans MT"/>
            </a:endParaRPr>
          </a:p>
          <a:p>
            <a:endParaRPr lang="en-US" dirty="0">
              <a:latin typeface="Gill Sans MT"/>
              <a:cs typeface="Gill Sans MT"/>
            </a:endParaRPr>
          </a:p>
        </p:txBody>
      </p:sp>
    </p:spTree>
    <p:extLst>
      <p:ext uri="{BB962C8B-B14F-4D97-AF65-F5344CB8AC3E}">
        <p14:creationId xmlns:p14="http://schemas.microsoft.com/office/powerpoint/2010/main" val="4215776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One of the most fascinating places in our solar system is Jupiter’s moon, Io.</a:t>
            </a:r>
          </a:p>
          <a:p>
            <a:pPr marL="171450" indent="-171450">
              <a:buFont typeface="Arial" pitchFamily="34" charset="0"/>
              <a:buChar char="•"/>
            </a:pPr>
            <a:r>
              <a:rPr lang="en-US" dirty="0">
                <a:latin typeface="Gill Sans MT"/>
                <a:cs typeface="Gill Sans MT"/>
              </a:rPr>
              <a:t>This is about what Io looks like with your naked eye.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What do you think all of those blobby shapes are? </a:t>
            </a:r>
            <a:r>
              <a:rPr lang="en-US" i="1" dirty="0">
                <a:solidFill>
                  <a:srgbClr val="C00000"/>
                </a:solidFill>
                <a:latin typeface="Gill Sans MT"/>
                <a:cs typeface="Gill Sans MT"/>
              </a:rPr>
              <a:t>Volcanoes</a:t>
            </a:r>
            <a:endParaRPr lang="en-US" dirty="0">
              <a:latin typeface="Gill Sans MT"/>
              <a:cs typeface="Gill Sans MT"/>
            </a:endParaRP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NASA's Galileo spacecraft acquired its highest resolution images of Jupiter's moon Io on 3 July 1999 during its closest pass to Io since orbit insertion in late 1995. This color mosaic uses the near-infrared, green and violet filters (slightly more than the visible range) of the spacecraft's camera and approximates what the human eye would see. Most of Io's surface has pastel colors, punctuated by black, brown, green, orange, and red units near the active volcanic centers. </a:t>
            </a:r>
            <a:r>
              <a:rPr lang="en-US" dirty="0">
                <a:latin typeface="Gill Sans MT"/>
                <a:cs typeface="Gill Sans MT"/>
                <a:hlinkClick r:id="rId3"/>
              </a:rPr>
              <a:t>http://photojournal.jpl.nasa.gov/catalog/PIA02308</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25</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What do you see on the surface of Io? </a:t>
            </a:r>
            <a:r>
              <a:rPr lang="en-US" i="1" dirty="0">
                <a:solidFill>
                  <a:srgbClr val="C00000"/>
                </a:solidFill>
                <a:latin typeface="Gill Sans MT"/>
                <a:cs typeface="Gill Sans MT"/>
              </a:rPr>
              <a:t>Lots of blobs</a:t>
            </a:r>
          </a:p>
          <a:p>
            <a:pPr marL="171450" indent="-171450">
              <a:buFont typeface="Arial" pitchFamily="34" charset="0"/>
              <a:buChar char="•"/>
            </a:pPr>
            <a:r>
              <a:rPr lang="en-US" dirty="0">
                <a:latin typeface="Gill Sans MT"/>
                <a:cs typeface="Gill Sans MT"/>
              </a:rPr>
              <a:t>All these blobs and dark spots on Io are volcanos. </a:t>
            </a:r>
          </a:p>
          <a:p>
            <a:pPr marL="171450" indent="-171450">
              <a:buFont typeface="Arial" pitchFamily="34" charset="0"/>
              <a:buChar char="•"/>
            </a:pPr>
            <a:r>
              <a:rPr lang="en-US" dirty="0">
                <a:latin typeface="Gill Sans MT"/>
                <a:cs typeface="Gill Sans MT"/>
              </a:rPr>
              <a:t>Io is the most volcanically active in the solar system.</a:t>
            </a:r>
          </a:p>
          <a:p>
            <a:pPr marL="171450" indent="-171450">
              <a:buFont typeface="Arial" pitchFamily="34" charset="0"/>
              <a:buChar char="•"/>
            </a:pPr>
            <a:r>
              <a:rPr lang="en-US" dirty="0">
                <a:latin typeface="Gill Sans MT"/>
                <a:cs typeface="Gill Sans MT"/>
              </a:rPr>
              <a:t>It is covered with sulphur which makes the amazing colors on the surface.</a:t>
            </a:r>
          </a:p>
          <a:p>
            <a:pPr marL="171450" indent="-171450">
              <a:buFont typeface="Arial" pitchFamily="34" charset="0"/>
              <a:buChar char="•"/>
            </a:pPr>
            <a:r>
              <a:rPr lang="en-US" dirty="0">
                <a:latin typeface="Tw Cen MT" pitchFamily="34" charset="0"/>
              </a:rPr>
              <a:t>Io has very active geology—</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kern="1200" dirty="0">
                <a:solidFill>
                  <a:schemeClr val="tx1"/>
                </a:solidFill>
                <a:effectLst/>
                <a:latin typeface="+mn-lt"/>
                <a:ea typeface="+mn-ea"/>
                <a:cs typeface="+mn-cs"/>
              </a:rPr>
              <a:t>This extreme geologic activity is the result of tidal heating from friction generated within Io's interior as it is pulled between </a:t>
            </a:r>
            <a:r>
              <a:rPr lang="en-US" sz="1200" b="0" i="0" u="none" strike="noStrike" kern="1200" dirty="0">
                <a:solidFill>
                  <a:schemeClr val="tx1"/>
                </a:solidFill>
                <a:effectLst/>
                <a:latin typeface="+mn-lt"/>
                <a:ea typeface="+mn-ea"/>
                <a:cs typeface="+mn-cs"/>
                <a:hlinkClick r:id="rId3" tooltip="Jupiter"/>
              </a:rPr>
              <a:t>Jupiter</a:t>
            </a:r>
            <a:r>
              <a:rPr lang="en-US" sz="1200" b="0" i="0" kern="1200" dirty="0">
                <a:solidFill>
                  <a:schemeClr val="tx1"/>
                </a:solidFill>
                <a:effectLst/>
                <a:latin typeface="+mn-lt"/>
                <a:ea typeface="+mn-ea"/>
                <a:cs typeface="+mn-cs"/>
              </a:rPr>
              <a:t> and the other Galilean satellites—</a:t>
            </a:r>
            <a:r>
              <a:rPr lang="en-US" sz="1200" b="0" i="0" u="none" strike="noStrike" kern="1200" dirty="0">
                <a:solidFill>
                  <a:schemeClr val="tx1"/>
                </a:solidFill>
                <a:effectLst/>
                <a:latin typeface="+mn-lt"/>
                <a:ea typeface="+mn-ea"/>
                <a:cs typeface="+mn-cs"/>
                <a:hlinkClick r:id="rId4" tooltip="Europa (moon)"/>
              </a:rPr>
              <a:t>Europa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Ganymede (moon)"/>
              </a:rPr>
              <a:t>Ganymede</a:t>
            </a:r>
            <a:r>
              <a:rPr lang="en-US" sz="1200" b="0" i="0"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hlinkClick r:id="rId6" tooltip="Callisto (moon)"/>
              </a:rPr>
              <a:t>Callisto</a:t>
            </a:r>
            <a:r>
              <a:rPr lang="en-US" sz="1200" b="0" i="0" kern="1200" dirty="0">
                <a:solidFill>
                  <a:schemeClr val="tx1"/>
                </a:solidFill>
                <a:effectLst/>
                <a:latin typeface="+mn-lt"/>
                <a:ea typeface="+mn-ea"/>
                <a:cs typeface="+mn-cs"/>
              </a:rPr>
              <a:t>.</a:t>
            </a:r>
            <a:endParaRPr lang="en-US" dirty="0">
              <a:latin typeface="Tw Cen MT" pitchFamily="34" charset="0"/>
            </a:endParaRPr>
          </a:p>
          <a:p>
            <a:pPr marL="628650" lvl="1" indent="-171450">
              <a:buFont typeface="Arial" pitchFamily="34" charset="0"/>
              <a:buChar char="•"/>
            </a:pPr>
            <a:r>
              <a:rPr lang="en-US" dirty="0">
                <a:latin typeface="Tw Cen MT" pitchFamily="34" charset="0"/>
              </a:rPr>
              <a:t>The</a:t>
            </a:r>
            <a:r>
              <a:rPr lang="en-US" baseline="0" dirty="0">
                <a:latin typeface="Tw Cen MT" pitchFamily="34" charset="0"/>
              </a:rPr>
              <a:t> land on Io actually moves in tides like Earth’s oceans</a:t>
            </a:r>
            <a:r>
              <a:rPr lang="en-US" dirty="0">
                <a:latin typeface="Tw Cen MT" pitchFamily="34" charset="0"/>
              </a:rPr>
              <a:t>.</a:t>
            </a: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Volcanoes erupt massive volumes of silicate lava, sulphur and sulphur dioxide, constantly changing Io's appearance.  </a:t>
            </a:r>
            <a:r>
              <a:rPr lang="en-US" dirty="0">
                <a:latin typeface="Gill Sans MT"/>
                <a:cs typeface="Gill Sans MT"/>
                <a:hlinkClick r:id="rId7"/>
              </a:rPr>
              <a:t>http://photojournal.jpl.nasa.gov/catalog/PIA09257</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26</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One of the most colorful volcanic areas on Io is named </a:t>
            </a:r>
            <a:r>
              <a:rPr lang="en-US" dirty="0" err="1">
                <a:latin typeface="Gill Sans MT"/>
                <a:cs typeface="Gill Sans MT"/>
              </a:rPr>
              <a:t>Culann</a:t>
            </a:r>
            <a:r>
              <a:rPr lang="en-US" dirty="0">
                <a:latin typeface="Gill Sans MT"/>
                <a:cs typeface="Gill Sans MT"/>
              </a:rPr>
              <a:t> </a:t>
            </a:r>
            <a:r>
              <a:rPr lang="en-US" dirty="0" err="1">
                <a:latin typeface="Gill Sans MT"/>
                <a:cs typeface="Gill Sans MT"/>
              </a:rPr>
              <a:t>Patera</a:t>
            </a:r>
            <a:r>
              <a:rPr lang="en-US" dirty="0">
                <a:latin typeface="Gill Sans MT"/>
                <a:cs typeface="Gill Sans MT"/>
              </a:rPr>
              <a:t>.</a:t>
            </a:r>
          </a:p>
          <a:p>
            <a:pPr marL="171450" indent="-171450">
              <a:buFont typeface="Arial" pitchFamily="34" charset="0"/>
              <a:buChar char="•"/>
            </a:pPr>
            <a:r>
              <a:rPr lang="en-US" dirty="0">
                <a:latin typeface="Gill Sans MT"/>
                <a:cs typeface="Gill Sans MT"/>
              </a:rPr>
              <a:t>What do you see? </a:t>
            </a:r>
            <a:r>
              <a:rPr lang="en-US" i="1" dirty="0">
                <a:solidFill>
                  <a:srgbClr val="C00000"/>
                </a:solidFill>
                <a:latin typeface="Gill Sans MT"/>
                <a:cs typeface="Gill Sans MT"/>
              </a:rPr>
              <a:t>Let</a:t>
            </a:r>
            <a:r>
              <a:rPr lang="en-US" i="1" baseline="0" dirty="0">
                <a:solidFill>
                  <a:srgbClr val="C00000"/>
                </a:solidFill>
                <a:latin typeface="Gill Sans MT"/>
                <a:cs typeface="Gill Sans MT"/>
              </a:rPr>
              <a:t> the audience share their observations</a:t>
            </a:r>
          </a:p>
          <a:p>
            <a:pPr marL="171450" indent="-171450">
              <a:buFont typeface="Arial" pitchFamily="34" charset="0"/>
              <a:buChar char="•"/>
            </a:pPr>
            <a:r>
              <a:rPr lang="en-US" dirty="0">
                <a:latin typeface="Gill Sans MT"/>
                <a:cs typeface="Gill Sans MT"/>
              </a:rPr>
              <a:t>The</a:t>
            </a:r>
            <a:r>
              <a:rPr lang="en-US" baseline="0" dirty="0">
                <a:latin typeface="Gill Sans MT"/>
                <a:cs typeface="Gill Sans MT"/>
              </a:rPr>
              <a:t> blobby shapes</a:t>
            </a:r>
            <a:r>
              <a:rPr lang="en-US" dirty="0">
                <a:latin typeface="Gill Sans MT"/>
                <a:cs typeface="Gill Sans MT"/>
              </a:rPr>
              <a:t> show the different lava flows coming from the volcanic center.</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Culann Patera</a:t>
            </a:r>
            <a:r>
              <a:rPr lang="en-US" baseline="0" dirty="0">
                <a:latin typeface="Gill Sans MT"/>
                <a:cs typeface="Gill Sans MT"/>
              </a:rPr>
              <a:t> </a:t>
            </a:r>
            <a:r>
              <a:rPr lang="en-US" dirty="0">
                <a:latin typeface="Gill Sans MT"/>
                <a:cs typeface="Gill Sans MT"/>
              </a:rPr>
              <a:t>is the centerpiece of this mosaic of the best high-resolution, color views of Io returned by NASA's Galileo spacecraft. The picture was constructed from images taken through the red, green, and violet filters of the Galileo camera and has been processed to enhance the color variations. The resolution is about 200 per picture element. North is to the top. </a:t>
            </a:r>
            <a:r>
              <a:rPr lang="en-US" dirty="0">
                <a:latin typeface="Gill Sans MT"/>
                <a:cs typeface="Gill Sans MT"/>
                <a:hlinkClick r:id="rId3"/>
              </a:rPr>
              <a:t>http://photojournal.jpl.nasa.gov/catalog/PIA02535</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27</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Another great place to look for blobs or volcanos in the solar system is Venus.</a:t>
            </a:r>
          </a:p>
          <a:p>
            <a:pPr marL="171450" indent="-171450">
              <a:buFont typeface="Arial" pitchFamily="34" charset="0"/>
              <a:buChar char="•"/>
            </a:pPr>
            <a:r>
              <a:rPr lang="en-US" dirty="0">
                <a:latin typeface="Gill Sans MT"/>
                <a:cs typeface="Gill Sans MT"/>
              </a:rPr>
              <a:t>Venus is covered with a thick atmosphere and has experienced a runaway “greenhouse effect,” making the surface temperatures 800 degrees Fahrenheit.</a:t>
            </a:r>
          </a:p>
          <a:p>
            <a:pPr marL="171450" indent="-171450">
              <a:buFont typeface="Arial" pitchFamily="34" charset="0"/>
              <a:buChar char="•"/>
            </a:pPr>
            <a:r>
              <a:rPr lang="en-US" dirty="0">
                <a:latin typeface="Gill Sans MT"/>
                <a:cs typeface="Gill Sans MT"/>
              </a:rPr>
              <a:t>We cannot see through Venus’ clouds so NASA sent a spacecraft to Earth’s neighbor called Magellan which used radar to peer through its</a:t>
            </a:r>
            <a:r>
              <a:rPr lang="en-US" baseline="0" dirty="0">
                <a:latin typeface="Gill Sans MT"/>
                <a:cs typeface="Gill Sans MT"/>
              </a:rPr>
              <a:t> </a:t>
            </a:r>
            <a:r>
              <a:rPr lang="en-US" dirty="0">
                <a:latin typeface="Gill Sans MT"/>
                <a:cs typeface="Gill Sans MT"/>
              </a:rPr>
              <a:t>thick atmosphere. Another way to see through the clouds</a:t>
            </a:r>
            <a:r>
              <a:rPr lang="en-US" baseline="0" dirty="0">
                <a:latin typeface="Gill Sans MT"/>
                <a:cs typeface="Gill Sans MT"/>
              </a:rPr>
              <a:t> would be to use infrared cameras.</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For more information on Venus</a:t>
            </a:r>
          </a:p>
          <a:p>
            <a:r>
              <a:rPr lang="en-US" dirty="0">
                <a:latin typeface="Gill Sans MT"/>
                <a:cs typeface="Gill Sans MT"/>
                <a:hlinkClick r:id="rId3"/>
              </a:rPr>
              <a:t>http://solarsystem.jpl.nasa.gov/planets/profile.cfm?Object=Venus</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28</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When the Magellan spacecraft imaged Venus with radar, it found lots of blobby, organic shapes, giving scientists clues that Venus has experienced a lot of volcanic activity.</a:t>
            </a:r>
          </a:p>
          <a:p>
            <a:pPr marL="171450" indent="-171450">
              <a:buFont typeface="Arial" pitchFamily="34" charset="0"/>
              <a:buChar char="•"/>
            </a:pPr>
            <a:r>
              <a:rPr lang="en-US" dirty="0">
                <a:latin typeface="Gill Sans MT"/>
                <a:cs typeface="Gill Sans MT"/>
              </a:rPr>
              <a:t>This is an image of a volcano named Sapas Mons.</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This translated-color image shows the volcano Sapas Mons, which is located in the broad equatorial rise called Atla Regio. The area shown is approximately 404 miles on a side. Sapas Mons measures about 248 miles across and 0.9 mile high. Its flanks show numerous overlapping lava flows. The dark flows on the lower right are thought to be smoother than the brighter ones near the central part of the volcano. Many of the flows appear to have been erupted along the flanks of the volcano rather than from the summit. This type of flank eruption is common on large volcanoes on Earth, such as the Hawaiian volcanoes. The summit area has two flat-topped mesas, whose smooth tops give a relatively dark appearance in the radar image.  </a:t>
            </a:r>
            <a:r>
              <a:rPr lang="en-US" dirty="0">
                <a:latin typeface="Gill Sans MT"/>
                <a:cs typeface="Gill Sans MT"/>
                <a:hlinkClick r:id="rId3"/>
              </a:rPr>
              <a:t>http://photojournal.jpl.nasa.gov/catalog/PIA00203</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29</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3</a:t>
            </a:fld>
            <a:endParaRPr lang="en-US" dirty="0"/>
          </a:p>
        </p:txBody>
      </p:sp>
      <p:sp>
        <p:nvSpPr>
          <p:cNvPr id="10" name="Notes Placeholder 9"/>
          <p:cNvSpPr>
            <a:spLocks noGrp="1"/>
          </p:cNvSpPr>
          <p:nvPr>
            <p:ph type="body" idx="1"/>
          </p:nvPr>
        </p:nvSpPr>
        <p:spPr>
          <a:xfrm>
            <a:off x="685800" y="4495800"/>
            <a:ext cx="5486400" cy="4114800"/>
          </a:xfrm>
        </p:spPr>
        <p:txBody>
          <a:bodyPr/>
          <a:lstStyle/>
          <a:p>
            <a:r>
              <a:rPr lang="en-US" b="1" dirty="0">
                <a:latin typeface="Tw Cen MT" pitchFamily="34" charset="0"/>
              </a:rPr>
              <a:t>PRESENTATION NOTES: </a:t>
            </a:r>
            <a:endParaRPr lang="en-US" dirty="0">
              <a:latin typeface="Tw Cen MT" pitchFamily="34" charset="0"/>
            </a:endParaRPr>
          </a:p>
          <a:p>
            <a:r>
              <a:rPr lang="en-US" dirty="0">
                <a:latin typeface="Tw Cen MT" pitchFamily="34" charset="0"/>
              </a:rPr>
              <a:t>Just to give you some brief illustrations of how science inspires art...</a:t>
            </a:r>
          </a:p>
          <a:p>
            <a:pPr marL="171450" indent="-171450">
              <a:buFont typeface="Arial" pitchFamily="34" charset="0"/>
              <a:buChar char="•"/>
            </a:pPr>
            <a:r>
              <a:rPr lang="en-US" dirty="0">
                <a:latin typeface="Tw Cen MT" pitchFamily="34" charset="0"/>
              </a:rPr>
              <a:t>The image on the left is of a crater called Cilix on Jupiter’s icy moon Europa.  The image on the right is a painting by Monica Aiello of Cilix made with acrylic, ink, yarn, thread and paper.</a:t>
            </a:r>
          </a:p>
          <a:p>
            <a:pPr marL="171450" indent="-171450">
              <a:buFont typeface="Arial" pitchFamily="34" charset="0"/>
              <a:buChar char="•"/>
            </a:pPr>
            <a:r>
              <a:rPr lang="en-US" dirty="0">
                <a:latin typeface="Tw Cen MT" pitchFamily="34" charset="0"/>
              </a:rPr>
              <a:t>This is essentially what we will be doing today.  </a:t>
            </a:r>
          </a:p>
          <a:p>
            <a:pPr marL="628650" lvl="1" indent="-171450">
              <a:buFont typeface="Arial" pitchFamily="34" charset="0"/>
              <a:buChar char="•"/>
            </a:pPr>
            <a:r>
              <a:rPr lang="en-US" dirty="0">
                <a:latin typeface="Tw Cen MT" pitchFamily="34" charset="0"/>
              </a:rPr>
              <a:t>You will be making art inspired by planetary images,</a:t>
            </a:r>
            <a:r>
              <a:rPr lang="en-US" baseline="0" dirty="0">
                <a:latin typeface="Tw Cen MT" pitchFamily="34" charset="0"/>
              </a:rPr>
              <a:t> and</a:t>
            </a:r>
            <a:endParaRPr lang="en-US" dirty="0">
              <a:latin typeface="Tw Cen MT" pitchFamily="34" charset="0"/>
            </a:endParaRPr>
          </a:p>
          <a:p>
            <a:pPr marL="628650" lvl="1" indent="-171450">
              <a:buFont typeface="Arial" pitchFamily="34" charset="0"/>
              <a:buChar char="•"/>
            </a:pPr>
            <a:r>
              <a:rPr lang="en-US" dirty="0">
                <a:latin typeface="Tw Cen MT" pitchFamily="34" charset="0"/>
              </a:rPr>
              <a:t>Your understanding</a:t>
            </a:r>
            <a:r>
              <a:rPr lang="en-US" baseline="0" dirty="0">
                <a:latin typeface="Tw Cen MT" pitchFamily="34" charset="0"/>
              </a:rPr>
              <a:t> of planet surfaces will deepen by looking at them through art’s lens.</a:t>
            </a:r>
            <a:endParaRPr lang="en-US" dirty="0">
              <a:latin typeface="Tw Cen MT" pitchFamily="34" charset="0"/>
            </a:endParaRPr>
          </a:p>
        </p:txBody>
      </p:sp>
    </p:spTree>
    <p:extLst>
      <p:ext uri="{BB962C8B-B14F-4D97-AF65-F5344CB8AC3E}">
        <p14:creationId xmlns:p14="http://schemas.microsoft.com/office/powerpoint/2010/main" val="58828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There is currently a spacecraft in orbit around Saturn named Cassini.  </a:t>
            </a:r>
          </a:p>
          <a:p>
            <a:pPr marL="171450" indent="-171450">
              <a:buFont typeface="Arial" pitchFamily="34" charset="0"/>
              <a:buChar char="•"/>
            </a:pPr>
            <a:r>
              <a:rPr lang="en-US" dirty="0">
                <a:latin typeface="Gill Sans MT"/>
                <a:cs typeface="Gill Sans MT"/>
              </a:rPr>
              <a:t>Cassini has been studying a fascinating moon of Saturn’s called Titan. </a:t>
            </a:r>
            <a:r>
              <a:rPr lang="en-US" sz="1200" kern="1200" dirty="0">
                <a:solidFill>
                  <a:schemeClr val="tx1"/>
                </a:solidFill>
                <a:latin typeface="Gill Sans MT"/>
                <a:cs typeface="Gill Sans MT"/>
              </a:rPr>
              <a:t>In many respects, Titan is one of the most Earth-like worlds we have found to date. With its thick atmosphere and organic-rich chemistry, Titan resembles a frozen version of Earth</a:t>
            </a:r>
            <a:r>
              <a:rPr lang="en-US" sz="1200" kern="1200" baseline="0" dirty="0">
                <a:solidFill>
                  <a:schemeClr val="tx1"/>
                </a:solidFill>
                <a:latin typeface="Gill Sans MT"/>
                <a:cs typeface="Gill Sans MT"/>
              </a:rPr>
              <a:t> from </a:t>
            </a:r>
            <a:r>
              <a:rPr lang="en-US" sz="1200" kern="1200" dirty="0">
                <a:solidFill>
                  <a:schemeClr val="tx1"/>
                </a:solidFill>
                <a:latin typeface="Gill Sans MT"/>
                <a:cs typeface="Gill Sans MT"/>
              </a:rPr>
              <a:t>several billion years ago.</a:t>
            </a:r>
            <a:endParaRPr lang="en-US" dirty="0">
              <a:latin typeface="Gill Sans MT"/>
              <a:cs typeface="Gill Sans MT"/>
            </a:endParaRPr>
          </a:p>
          <a:p>
            <a:pPr marL="171450" indent="-171450">
              <a:buFont typeface="Arial" pitchFamily="34" charset="0"/>
              <a:buChar char="•"/>
            </a:pPr>
            <a:r>
              <a:rPr lang="en-US" dirty="0">
                <a:latin typeface="Gill Sans MT"/>
                <a:cs typeface="Gill Sans MT"/>
              </a:rPr>
              <a:t>Titan is the second largest moon in our solar system and is larger than the planet Mercury.</a:t>
            </a:r>
          </a:p>
          <a:p>
            <a:pPr marL="171450" indent="-171450">
              <a:buFont typeface="Arial" pitchFamily="34" charset="0"/>
              <a:buChar char="•"/>
            </a:pPr>
            <a:r>
              <a:rPr lang="en-US" dirty="0">
                <a:latin typeface="Gill Sans MT"/>
                <a:cs typeface="Gill Sans MT"/>
              </a:rPr>
              <a:t>Titan is covered by a thick atmosphere. Cassini has been studying it using radar and sent a probe called Huygens to its surface in</a:t>
            </a:r>
            <a:r>
              <a:rPr lang="en-US" baseline="0" dirty="0">
                <a:latin typeface="Gill Sans MT"/>
                <a:cs typeface="Gill Sans MT"/>
              </a:rPr>
              <a:t> </a:t>
            </a:r>
            <a:r>
              <a:rPr lang="en-US" dirty="0">
                <a:latin typeface="Gill Sans MT"/>
                <a:cs typeface="Gill Sans MT"/>
              </a:rPr>
              <a:t>2005, the first human-made object to land on a body in the outer</a:t>
            </a:r>
            <a:r>
              <a:rPr lang="en-US" baseline="0" dirty="0">
                <a:latin typeface="Gill Sans MT"/>
                <a:cs typeface="Gill Sans MT"/>
              </a:rPr>
              <a:t> solar system</a:t>
            </a:r>
            <a:r>
              <a:rPr lang="en-US" dirty="0">
                <a:latin typeface="Gill Sans MT"/>
                <a:cs typeface="Gill Sans MT"/>
              </a:rPr>
              <a:t>.</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Titan is of great interest to scientists because it is the only moon in the solar system known to have clouds and a mysterious, thick, planet-like atmosphere. </a:t>
            </a:r>
            <a:r>
              <a:rPr lang="en-US" sz="1200" kern="1200" dirty="0">
                <a:solidFill>
                  <a:schemeClr val="tx1"/>
                </a:solidFill>
                <a:latin typeface="Gill Sans MT"/>
                <a:cs typeface="Gill Sans MT"/>
              </a:rPr>
              <a:t>Winds sculpt vast regions of dark, hydrocarbon-rich dunes that girdle the moon's equator and low latitudes. </a:t>
            </a:r>
            <a:r>
              <a:rPr lang="en-US" dirty="0">
                <a:latin typeface="Gill Sans MT"/>
                <a:cs typeface="Gill Sans MT"/>
              </a:rPr>
              <a:t> </a:t>
            </a:r>
            <a:r>
              <a:rPr lang="en-US" dirty="0">
                <a:latin typeface="Gill Sans MT"/>
                <a:cs typeface="Gill Sans MT"/>
                <a:hlinkClick r:id="rId3"/>
              </a:rPr>
              <a:t>http://solarsystem.jpl.nasa.gov/planets/profile.cfm?Object=Sat_Titan</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30</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324600" cy="48006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When scientist saw the surface of Titan, they saw all these blobby shapes. </a:t>
            </a:r>
          </a:p>
          <a:p>
            <a:pPr marL="171450" indent="-171450">
              <a:buFont typeface="Arial" pitchFamily="34" charset="0"/>
              <a:buChar char="•"/>
            </a:pPr>
            <a:r>
              <a:rPr lang="en-US" dirty="0">
                <a:latin typeface="Gill Sans MT"/>
                <a:cs typeface="Gill Sans MT"/>
              </a:rPr>
              <a:t>What could they be? Do</a:t>
            </a:r>
            <a:r>
              <a:rPr lang="en-US" baseline="0" dirty="0">
                <a:latin typeface="Gill Sans MT"/>
                <a:cs typeface="Gill Sans MT"/>
              </a:rPr>
              <a:t> they remind you of anything on Earth?</a:t>
            </a:r>
            <a:r>
              <a:rPr lang="en-US" dirty="0">
                <a:latin typeface="Gill Sans MT"/>
                <a:cs typeface="Gill Sans MT"/>
              </a:rPr>
              <a:t>  Volcanoes</a:t>
            </a:r>
            <a:r>
              <a:rPr lang="en-US" baseline="0" dirty="0">
                <a:latin typeface="Gill Sans MT"/>
                <a:cs typeface="Gill Sans MT"/>
              </a:rPr>
              <a:t> perhaps?</a:t>
            </a:r>
            <a:r>
              <a:rPr lang="en-US" i="1" dirty="0">
                <a:solidFill>
                  <a:srgbClr val="C00000"/>
                </a:solidFill>
                <a:latin typeface="Gill Sans MT"/>
                <a:cs typeface="Gill Sans MT"/>
              </a:rPr>
              <a:t> </a:t>
            </a:r>
          </a:p>
          <a:p>
            <a:pPr marL="628650" lvl="1" indent="-171450">
              <a:buFont typeface="Arial" pitchFamily="34" charset="0"/>
              <a:buChar char="•"/>
            </a:pPr>
            <a:r>
              <a:rPr lang="en-US" dirty="0">
                <a:latin typeface="Gill Sans MT"/>
                <a:cs typeface="Gill Sans MT"/>
              </a:rPr>
              <a:t>This blobby shapes are in fact lakes.</a:t>
            </a:r>
          </a:p>
          <a:p>
            <a:pPr marL="171450" indent="-171450">
              <a:buFont typeface="Arial" pitchFamily="34" charset="0"/>
              <a:buChar char="•"/>
            </a:pPr>
            <a:r>
              <a:rPr lang="en-US" dirty="0">
                <a:latin typeface="Gill Sans MT"/>
                <a:cs typeface="Gill Sans MT"/>
              </a:rPr>
              <a:t>Titan is the only place in the solar system other than Earth where we have found liquid on the surface.  </a:t>
            </a:r>
          </a:p>
          <a:p>
            <a:pPr marL="171450" indent="-171450">
              <a:buFont typeface="Arial" pitchFamily="34" charset="0"/>
              <a:buChar char="•"/>
            </a:pPr>
            <a:r>
              <a:rPr lang="en-US" dirty="0">
                <a:latin typeface="Gill Sans MT"/>
                <a:cs typeface="Gill Sans MT"/>
              </a:rPr>
              <a:t>Titan appears to have something like our water cycle with liquid in lakes and streams, clouds and rain.</a:t>
            </a:r>
          </a:p>
          <a:p>
            <a:pPr marL="171450" indent="-171450">
              <a:buFont typeface="Arial" pitchFamily="34" charset="0"/>
              <a:buChar char="•"/>
            </a:pPr>
            <a:r>
              <a:rPr lang="en-US" dirty="0">
                <a:latin typeface="Gill Sans MT"/>
                <a:cs typeface="Gill Sans MT"/>
              </a:rPr>
              <a:t>However, Titan is extremely cold, so can these lakes be filled with water? </a:t>
            </a:r>
            <a:r>
              <a:rPr lang="en-US" i="1" dirty="0">
                <a:solidFill>
                  <a:srgbClr val="C00000"/>
                </a:solidFill>
                <a:latin typeface="Gill Sans MT"/>
                <a:cs typeface="Gill Sans MT"/>
              </a:rPr>
              <a:t>No, water would be in the form of ice.</a:t>
            </a:r>
          </a:p>
          <a:p>
            <a:pPr marL="171450" indent="-171450">
              <a:buFont typeface="Arial" pitchFamily="34" charset="0"/>
              <a:buChar char="•"/>
            </a:pPr>
            <a:r>
              <a:rPr lang="en-US" dirty="0">
                <a:latin typeface="Gill Sans MT"/>
                <a:cs typeface="Gill Sans MT"/>
              </a:rPr>
              <a:t>In fact, Titan’s lakes, streams, and rain are made of methane!</a:t>
            </a:r>
          </a:p>
          <a:p>
            <a:pPr marL="171450" indent="-171450">
              <a:buFont typeface="Arial" pitchFamily="34" charset="0"/>
              <a:buChar char="•"/>
            </a:pPr>
            <a:r>
              <a:rPr lang="en-US" sz="1200" kern="1200" dirty="0">
                <a:solidFill>
                  <a:schemeClr val="tx1"/>
                </a:solidFill>
                <a:latin typeface="Gill Sans MT"/>
                <a:cs typeface="Gill Sans MT"/>
              </a:rPr>
              <a:t>Cassini has revealed that Titan's surface is shaped by rivers and lakes of liquid ethane and methane (the main component of natural gas), which forms clouds and occasionally rains from the sky as water does on Earth. Volcanism may occur as well, but with liquid water as the lava.</a:t>
            </a:r>
          </a:p>
          <a:p>
            <a:pPr marL="171450" indent="-171450">
              <a:buFont typeface="Arial" pitchFamily="34" charset="0"/>
              <a:buChar char="•"/>
            </a:pPr>
            <a:r>
              <a:rPr lang="en-US" sz="1200" kern="1200" dirty="0">
                <a:solidFill>
                  <a:schemeClr val="tx1"/>
                </a:solidFill>
                <a:latin typeface="Gill Sans MT"/>
                <a:cs typeface="Gill Sans MT"/>
              </a:rPr>
              <a:t>Scientists studying Titan have recently discovered that Titan may have a subsurface ocean!</a:t>
            </a:r>
            <a:endParaRPr lang="en-US" dirty="0">
              <a:latin typeface="Gill Sans MT"/>
              <a:cs typeface="Gill Sans MT"/>
            </a:endParaRPr>
          </a:p>
          <a:p>
            <a:pPr marL="171450" indent="-171450">
              <a:buFont typeface="Arial" pitchFamily="34" charset="0"/>
              <a:buChar char="•"/>
            </a:pPr>
            <a:r>
              <a:rPr lang="en-US" dirty="0">
                <a:latin typeface="Gill Sans MT"/>
                <a:cs typeface="Gill Sans MT"/>
              </a:rPr>
              <a:t>What we’ve found on Titan has complete revolutionized our thinking about planetary bodies.</a:t>
            </a: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existence of oceans or lakes of liquid methane on Saturn's moon Titan was suggested in</a:t>
            </a:r>
            <a:r>
              <a:rPr lang="en-US" baseline="0" dirty="0">
                <a:latin typeface="Gill Sans MT"/>
                <a:cs typeface="Gill Sans MT"/>
              </a:rPr>
              <a:t> </a:t>
            </a:r>
            <a:r>
              <a:rPr lang="en-US" dirty="0">
                <a:latin typeface="Gill Sans MT"/>
                <a:cs typeface="Gill Sans MT"/>
              </a:rPr>
              <a:t>1980 from data returned</a:t>
            </a:r>
            <a:r>
              <a:rPr lang="en-US" baseline="0" dirty="0">
                <a:latin typeface="Gill Sans MT"/>
                <a:cs typeface="Gill Sans MT"/>
              </a:rPr>
              <a:t> by the Voyager</a:t>
            </a:r>
            <a:r>
              <a:rPr lang="en-US" dirty="0">
                <a:latin typeface="Gill Sans MT"/>
                <a:cs typeface="Gill Sans MT"/>
              </a:rPr>
              <a:t> 1 </a:t>
            </a:r>
            <a:r>
              <a:rPr lang="en-US" baseline="0" dirty="0">
                <a:latin typeface="Gill Sans MT"/>
                <a:cs typeface="Gill Sans MT"/>
              </a:rPr>
              <a:t>spacecraft</a:t>
            </a:r>
            <a:r>
              <a:rPr lang="en-US" dirty="0">
                <a:latin typeface="Gill Sans MT"/>
                <a:cs typeface="Gill Sans MT"/>
              </a:rPr>
              <a:t>. With a dense haze preventing a closer look, it was not possible at the time to confirm their presence. Data from the Hubble Space</a:t>
            </a:r>
            <a:r>
              <a:rPr lang="en-US" baseline="0" dirty="0">
                <a:latin typeface="Gill Sans MT"/>
                <a:cs typeface="Gill Sans MT"/>
              </a:rPr>
              <a:t> Telescope in 1995 offered direct evidence of liquid methane on Titan. Observations from the Cassini mission of the northern latitudes showed smooth dark patches dotting the surface near the pole. Based on these observations, scientists announced definitive evidence of of lakes filled with methane on Saturn’s moon Titan in 2007.  </a:t>
            </a:r>
            <a:r>
              <a:rPr lang="en-US" dirty="0">
                <a:latin typeface="Gill Sans MT"/>
                <a:cs typeface="Gill Sans MT"/>
              </a:rPr>
              <a:t> </a:t>
            </a:r>
            <a:r>
              <a:rPr lang="en-US" dirty="0">
                <a:latin typeface="Gill Sans MT"/>
                <a:cs typeface="Gill Sans MT"/>
                <a:hlinkClick r:id="rId3"/>
              </a:rPr>
              <a:t>http://photojournal.jpl.nasa.gov/catalog/PIA09102</a:t>
            </a:r>
            <a:endParaRPr lang="en-US" dirty="0">
              <a:latin typeface="Gill Sans MT"/>
              <a:cs typeface="Gill Sans MT"/>
            </a:endParaRPr>
          </a:p>
          <a:p>
            <a:pPr marL="0" indent="0">
              <a:buFont typeface="Arial" pitchFamily="34" charset="0"/>
              <a:buNone/>
            </a:pP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31</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32</a:t>
            </a:fld>
            <a:endParaRPr lang="en-US" dirty="0"/>
          </a:p>
        </p:txBody>
      </p:sp>
      <p:sp>
        <p:nvSpPr>
          <p:cNvPr id="5"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We’ve explored shapes, so now let’s move on to line.</a:t>
            </a:r>
          </a:p>
          <a:p>
            <a:pPr marL="171450" indent="-171450">
              <a:buFont typeface="Arial" pitchFamily="34" charset="0"/>
              <a:buChar char="•"/>
            </a:pPr>
            <a:r>
              <a:rPr lang="en-US" dirty="0">
                <a:latin typeface="Gill Sans MT"/>
                <a:cs typeface="Gill Sans MT"/>
              </a:rPr>
              <a:t>When scientists see relatively straight lines on a planetary body, it often means there has been some type of tectonic activity.</a:t>
            </a:r>
          </a:p>
          <a:p>
            <a:pPr marL="628650" lvl="1" indent="-171450">
              <a:buFont typeface="Arial" pitchFamily="34" charset="0"/>
              <a:buChar char="•"/>
            </a:pPr>
            <a:r>
              <a:rPr lang="en-US" dirty="0">
                <a:latin typeface="Gill Sans MT"/>
                <a:cs typeface="Gill Sans MT"/>
              </a:rPr>
              <a:t>H</a:t>
            </a:r>
            <a:r>
              <a:rPr lang="en-US" baseline="0" dirty="0">
                <a:latin typeface="Gill Sans MT"/>
                <a:cs typeface="Gill Sans MT"/>
              </a:rPr>
              <a:t>ave you heard of that? What do we know? What are some</a:t>
            </a:r>
            <a:r>
              <a:rPr lang="en-US" dirty="0">
                <a:latin typeface="Gill Sans MT"/>
                <a:cs typeface="Gill Sans MT"/>
              </a:rPr>
              <a:t> tectonic processes? </a:t>
            </a:r>
            <a:r>
              <a:rPr lang="en-US" i="1" baseline="0" dirty="0">
                <a:solidFill>
                  <a:srgbClr val="C00000"/>
                </a:solidFill>
                <a:latin typeface="Gill Sans MT"/>
                <a:cs typeface="Gill Sans MT"/>
              </a:rPr>
              <a:t>Encourage discussion</a:t>
            </a:r>
            <a:endParaRPr lang="en-US" i="1" dirty="0">
              <a:solidFill>
                <a:srgbClr val="C00000"/>
              </a:solidFill>
              <a:latin typeface="Gill Sans MT"/>
              <a:cs typeface="Gill Sans MT"/>
            </a:endParaRPr>
          </a:p>
          <a:p>
            <a:pPr marL="628650" lvl="1" indent="-171450">
              <a:buFont typeface="Arial" pitchFamily="34" charset="0"/>
              <a:buChar char="•"/>
            </a:pPr>
            <a:r>
              <a:rPr lang="en-US" dirty="0">
                <a:latin typeface="Gill Sans MT"/>
                <a:cs typeface="Gill Sans MT"/>
              </a:rPr>
              <a:t>Tectonic activity can include fractures, cracks, faults, ridges, mountain building. </a:t>
            </a:r>
          </a:p>
          <a:p>
            <a:pPr marL="171450" indent="-171450">
              <a:buFont typeface="Arial" pitchFamily="34" charset="0"/>
              <a:buChar char="•"/>
            </a:pPr>
            <a:r>
              <a:rPr lang="en-US" dirty="0">
                <a:latin typeface="Gill Sans MT"/>
                <a:cs typeface="Gill Sans MT"/>
              </a:rPr>
              <a:t>This image of a moon of Jupiter called Europa shows numerous ridges, cracks and fractures.</a:t>
            </a:r>
          </a:p>
          <a:p>
            <a:pPr marL="171450" indent="-171450">
              <a:buFont typeface="Arial" pitchFamily="34" charset="0"/>
              <a:buChar char="•"/>
            </a:pP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endParaRPr lang="en-US" b="1" dirty="0">
              <a:latin typeface="Gill Sans MT"/>
              <a:cs typeface="Gill Sans MT"/>
            </a:endParaRPr>
          </a:p>
        </p:txBody>
      </p:sp>
    </p:spTree>
    <p:extLst>
      <p:ext uri="{BB962C8B-B14F-4D97-AF65-F5344CB8AC3E}">
        <p14:creationId xmlns:p14="http://schemas.microsoft.com/office/powerpoint/2010/main" val="829185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672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Indeed, one of the best places to look for straight lines and study tectonic activity in the solar system is Europa.</a:t>
            </a:r>
          </a:p>
          <a:p>
            <a:pPr marL="171450" indent="-171450">
              <a:buFont typeface="Arial" pitchFamily="34" charset="0"/>
              <a:buChar char="•"/>
            </a:pPr>
            <a:r>
              <a:rPr lang="en-US" dirty="0">
                <a:latin typeface="Gill Sans MT"/>
                <a:cs typeface="Gill Sans MT"/>
              </a:rPr>
              <a:t>Icy Europa is one of Jupiter's 4 large moons </a:t>
            </a:r>
          </a:p>
          <a:p>
            <a:pPr marL="628650" lvl="1" indent="-171450">
              <a:buFont typeface="Arial" pitchFamily="34" charset="0"/>
              <a:buChar char="•"/>
            </a:pPr>
            <a:r>
              <a:rPr lang="en-US" dirty="0">
                <a:latin typeface="Gill Sans MT"/>
                <a:cs typeface="Gill Sans MT"/>
              </a:rPr>
              <a:t>It is covered in a shell of ice, and scientists think that below the ice is a global ocean.</a:t>
            </a:r>
          </a:p>
          <a:p>
            <a:pPr marL="628650" lvl="1" indent="-171450">
              <a:buFont typeface="Arial" pitchFamily="34" charset="0"/>
              <a:buChar char="•"/>
            </a:pPr>
            <a:r>
              <a:rPr lang="en-US" dirty="0">
                <a:latin typeface="Gill Sans MT"/>
                <a:cs typeface="Gill Sans MT"/>
              </a:rPr>
              <a:t>Like Io, Europa is affected by Jupiter’s intense gravity and the tidal forces continually re-shape the moon.</a:t>
            </a:r>
          </a:p>
          <a:p>
            <a:pPr marL="628650" lvl="1" indent="-171450">
              <a:buFont typeface="Arial" pitchFamily="34" charset="0"/>
              <a:buChar char="•"/>
            </a:pPr>
            <a:r>
              <a:rPr lang="en-US" dirty="0">
                <a:latin typeface="Gill Sans MT"/>
                <a:cs typeface="Gill Sans MT"/>
              </a:rPr>
              <a:t>Europa’s surface is covered in cracks, bands and fractures.</a:t>
            </a:r>
          </a:p>
          <a:p>
            <a:pPr marL="171450" indent="-171450">
              <a:buFont typeface="Arial" pitchFamily="34" charset="0"/>
              <a:buChar char="•"/>
            </a:pPr>
            <a:r>
              <a:rPr lang="en-US" dirty="0">
                <a:latin typeface="Gill Sans MT"/>
                <a:cs typeface="Gill Sans MT"/>
              </a:rPr>
              <a:t>Europa is very exciting to scientists who think it might be one of the best candidates in the solar system to explore to find life in its oceans.</a:t>
            </a:r>
          </a:p>
          <a:p>
            <a:pPr marL="171450" indent="-171450">
              <a:buFont typeface="Arial" pitchFamily="34" charset="0"/>
              <a:buChar char="•"/>
            </a:pPr>
            <a:r>
              <a:rPr lang="en-US" dirty="0">
                <a:latin typeface="Gill Sans MT"/>
                <a:cs typeface="Gill Sans MT"/>
              </a:rPr>
              <a:t>If we wanted to find out about</a:t>
            </a:r>
            <a:r>
              <a:rPr lang="en-US" baseline="0" dirty="0">
                <a:latin typeface="Gill Sans MT"/>
                <a:cs typeface="Gill Sans MT"/>
              </a:rPr>
              <a:t> how ice behaves here on Earth, where could we go?</a:t>
            </a:r>
          </a:p>
          <a:p>
            <a:pPr marL="628650" lvl="1" indent="-171450">
              <a:buFont typeface="Arial" pitchFamily="34" charset="0"/>
              <a:buChar char="•"/>
            </a:pPr>
            <a:r>
              <a:rPr lang="en-US" i="1" baseline="0" dirty="0">
                <a:solidFill>
                  <a:srgbClr val="C00000"/>
                </a:solidFill>
                <a:latin typeface="Gill Sans MT"/>
                <a:cs typeface="Gill Sans MT"/>
              </a:rPr>
              <a:t>Arctic, mountains, </a:t>
            </a:r>
            <a:r>
              <a:rPr lang="en-US" i="1" dirty="0">
                <a:solidFill>
                  <a:srgbClr val="C00000"/>
                </a:solidFill>
                <a:latin typeface="Gill Sans MT"/>
                <a:cs typeface="Gill Sans MT"/>
              </a:rPr>
              <a:t>A</a:t>
            </a:r>
            <a:r>
              <a:rPr lang="en-US" i="1" baseline="0" dirty="0">
                <a:solidFill>
                  <a:srgbClr val="C00000"/>
                </a:solidFill>
                <a:latin typeface="Gill Sans MT"/>
                <a:cs typeface="Gill Sans MT"/>
              </a:rPr>
              <a:t>ntarctica – and indeed, scientists study these places, especially Antarctica, to help them understand icy worlds in our solar system like Europa and dwarf planet Ceres.</a:t>
            </a:r>
            <a:endParaRPr lang="en-US" i="1" dirty="0">
              <a:solidFill>
                <a:srgbClr val="C00000"/>
              </a:solidFill>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image on the left shows a region of Europa's crust made up of blocks which are thought to have broken apart and "rafted" into new positions. These features are the best geologic evidence to date that Europa may have had a subsurface ocean at some time in its past. Combined with the geologic data, the presence of a magnetic field leads scientists to believe an ocean is most likely present at Europa today.  </a:t>
            </a:r>
            <a:r>
              <a:rPr lang="en-US" dirty="0">
                <a:latin typeface="Gill Sans MT"/>
                <a:cs typeface="Gill Sans MT"/>
                <a:hlinkClick r:id="rId3"/>
              </a:rPr>
              <a:t>http://photojournal.jpl.nasa.gov/catalog/PIA03002</a:t>
            </a:r>
            <a:endParaRPr lang="en-US" dirty="0">
              <a:latin typeface="Gill Sans MT"/>
              <a:cs typeface="Gill Sans MT"/>
            </a:endParaRPr>
          </a:p>
          <a:p>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33</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672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The geology on a planetary surface can help us understand its unique and individual story.</a:t>
            </a:r>
          </a:p>
          <a:p>
            <a:pPr marL="171450" indent="-171450">
              <a:buFont typeface="Arial" pitchFamily="34" charset="0"/>
              <a:buChar char="•"/>
            </a:pPr>
            <a:r>
              <a:rPr lang="en-US" dirty="0">
                <a:latin typeface="Gill Sans MT"/>
                <a:cs typeface="Gill Sans MT"/>
              </a:rPr>
              <a:t>Now that you have learned some of the basic tools, you can start to piece together the art elements you see to understand a planetary body’s history.</a:t>
            </a:r>
          </a:p>
          <a:p>
            <a:pPr marL="171450" indent="-171450">
              <a:buFont typeface="Arial" pitchFamily="34" charset="0"/>
              <a:buChar char="•"/>
            </a:pPr>
            <a:r>
              <a:rPr lang="en-US" dirty="0">
                <a:latin typeface="Gill Sans MT"/>
                <a:cs typeface="Gill Sans MT"/>
              </a:rPr>
              <a:t>For instance, what is the big feature you see here? </a:t>
            </a:r>
            <a:r>
              <a:rPr lang="en-US" i="1" dirty="0">
                <a:solidFill>
                  <a:srgbClr val="C00000"/>
                </a:solidFill>
                <a:latin typeface="Gill Sans MT"/>
                <a:cs typeface="Gill Sans MT"/>
              </a:rPr>
              <a:t>A circle or crater</a:t>
            </a:r>
          </a:p>
          <a:p>
            <a:pPr marL="171450" indent="-171450">
              <a:buFont typeface="Arial" pitchFamily="34" charset="0"/>
              <a:buChar char="•"/>
            </a:pPr>
            <a:r>
              <a:rPr lang="en-US" dirty="0">
                <a:latin typeface="Gill Sans MT"/>
                <a:cs typeface="Gill Sans MT"/>
              </a:rPr>
              <a:t>Tell</a:t>
            </a:r>
            <a:r>
              <a:rPr lang="en-US" baseline="0" dirty="0">
                <a:latin typeface="Gill Sans MT"/>
                <a:cs typeface="Gill Sans MT"/>
              </a:rPr>
              <a:t> me what else you observe.</a:t>
            </a:r>
          </a:p>
          <a:p>
            <a:pPr marL="628650" lvl="1" indent="-171450">
              <a:buFont typeface="Arial" pitchFamily="34" charset="0"/>
              <a:buChar char="•"/>
            </a:pPr>
            <a:r>
              <a:rPr lang="en-US" dirty="0">
                <a:latin typeface="Gill Sans MT"/>
                <a:cs typeface="Gill Sans MT"/>
              </a:rPr>
              <a:t>This circular feature is the impact crater called Tyre Macula on Europa.</a:t>
            </a:r>
          </a:p>
          <a:p>
            <a:pPr marL="628650" lvl="1" indent="-171450">
              <a:buFont typeface="Arial" pitchFamily="34" charset="0"/>
              <a:buChar char="•"/>
            </a:pPr>
            <a:r>
              <a:rPr lang="en-US" dirty="0">
                <a:latin typeface="Gill Sans MT"/>
                <a:cs typeface="Gill Sans MT"/>
              </a:rPr>
              <a:t>What do you see going across the impact crater?  </a:t>
            </a:r>
            <a:r>
              <a:rPr lang="en-US" i="1" dirty="0">
                <a:solidFill>
                  <a:srgbClr val="C00000"/>
                </a:solidFill>
                <a:latin typeface="Gill Sans MT"/>
                <a:cs typeface="Gill Sans MT"/>
              </a:rPr>
              <a:t>Lines or cracks </a:t>
            </a:r>
          </a:p>
          <a:p>
            <a:pPr marL="628650" lvl="1" indent="-171450">
              <a:buFont typeface="Arial" pitchFamily="34" charset="0"/>
              <a:buChar char="•"/>
            </a:pPr>
            <a:r>
              <a:rPr lang="en-US" dirty="0">
                <a:latin typeface="Gill Sans MT"/>
                <a:cs typeface="Gill Sans MT"/>
              </a:rPr>
              <a:t>The lines and cracks show that the surface also has tectonic activity present.</a:t>
            </a:r>
          </a:p>
          <a:p>
            <a:pPr marL="628650" lvl="1" indent="-171450">
              <a:buFont typeface="Arial" pitchFamily="34" charset="0"/>
              <a:buChar char="•"/>
            </a:pPr>
            <a:r>
              <a:rPr lang="en-US" dirty="0">
                <a:latin typeface="Gill Sans MT"/>
                <a:cs typeface="Gill Sans MT"/>
              </a:rPr>
              <a:t>What came first, the crater or cracks?  </a:t>
            </a:r>
            <a:r>
              <a:rPr lang="en-US" i="1" dirty="0">
                <a:solidFill>
                  <a:srgbClr val="C00000"/>
                </a:solidFill>
                <a:latin typeface="Gill Sans MT"/>
                <a:cs typeface="Gill Sans MT"/>
              </a:rPr>
              <a:t>Some cracks are under the crater and came first, then there was an impact that left the large circular feature. Then there are clearly cracks and bands on top of the feature which happened last.</a:t>
            </a:r>
          </a:p>
          <a:p>
            <a:pPr marL="171450" indent="-171450">
              <a:buFont typeface="Arial" pitchFamily="34" charset="0"/>
              <a:buChar char="•"/>
            </a:pPr>
            <a:r>
              <a:rPr lang="en-US" dirty="0">
                <a:latin typeface="Gill Sans MT"/>
                <a:cs typeface="Gill Sans MT"/>
              </a:rPr>
              <a:t>So you can use the layers of the art elements you see to uncover the geologic history of a planetary body.</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ADDITIONAL SCIENCE NOTES:</a:t>
            </a:r>
          </a:p>
          <a:p>
            <a:pPr marL="171450" indent="-171450">
              <a:buFont typeface="Arial" pitchFamily="34" charset="0"/>
              <a:buChar char="•"/>
            </a:pPr>
            <a:r>
              <a:rPr lang="en-US" dirty="0">
                <a:latin typeface="Gill Sans MT"/>
                <a:cs typeface="Gill Sans MT"/>
              </a:rPr>
              <a:t>The "bulls-eye" pattern appears to be an 86-mile-wide impact scar (about the size of the island of Hawaii) which formed as the surface fractured minutes after a mountain-sized asteroid or comet slammed into the satellite. This approximately 132-mile wide picture is the product of three images which have been processed in false color to enhance shapes and compositions. </a:t>
            </a:r>
            <a:r>
              <a:rPr lang="en-US" dirty="0">
                <a:latin typeface="Gill Sans MT"/>
                <a:cs typeface="Gill Sans MT"/>
                <a:hlinkClick r:id="rId3"/>
              </a:rPr>
              <a:t>http://photojournal.jpl.nasa.gov/catalog/PIA00702</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34</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Let’s try it again with this image of Venus. </a:t>
            </a:r>
          </a:p>
          <a:p>
            <a:pPr marL="171450" indent="-171450">
              <a:buFont typeface="Arial" pitchFamily="34" charset="0"/>
              <a:buChar char="•"/>
            </a:pPr>
            <a:r>
              <a:rPr lang="en-US" dirty="0">
                <a:latin typeface="Gill Sans MT"/>
                <a:cs typeface="Gill Sans MT"/>
              </a:rPr>
              <a:t>What do you see in this image? </a:t>
            </a:r>
            <a:r>
              <a:rPr lang="en-US" i="1" dirty="0">
                <a:solidFill>
                  <a:srgbClr val="C00000"/>
                </a:solidFill>
                <a:latin typeface="Gill Sans MT"/>
                <a:cs typeface="Gill Sans MT"/>
              </a:rPr>
              <a:t>Blobs and straight lines</a:t>
            </a:r>
          </a:p>
          <a:p>
            <a:pPr marL="171450" indent="-171450">
              <a:buFont typeface="Arial" pitchFamily="34" charset="0"/>
              <a:buChar char="•"/>
            </a:pPr>
            <a:r>
              <a:rPr lang="en-US" dirty="0">
                <a:latin typeface="Gill Sans MT"/>
                <a:cs typeface="Gill Sans MT"/>
              </a:rPr>
              <a:t>This probably means there has been both volcanic and tectonic activity.</a:t>
            </a:r>
          </a:p>
          <a:p>
            <a:pPr marL="171450" indent="-171450">
              <a:buFont typeface="Arial" pitchFamily="34" charset="0"/>
              <a:buChar char="•"/>
            </a:pPr>
            <a:r>
              <a:rPr lang="en-US" dirty="0">
                <a:latin typeface="Gill Sans MT"/>
                <a:cs typeface="Gill Sans MT"/>
              </a:rPr>
              <a:t>Could the blobs be lakes? </a:t>
            </a:r>
            <a:r>
              <a:rPr lang="en-US" i="1" dirty="0">
                <a:solidFill>
                  <a:srgbClr val="C00000"/>
                </a:solidFill>
                <a:latin typeface="Gill Sans MT"/>
                <a:cs typeface="Gill Sans MT"/>
              </a:rPr>
              <a:t>No, because the surface of Venus is too hot for liquid water, so the blobs most likely </a:t>
            </a:r>
            <a:r>
              <a:rPr lang="en-US" i="1" dirty="0" err="1">
                <a:solidFill>
                  <a:srgbClr val="C00000"/>
                </a:solidFill>
                <a:latin typeface="Gill Sans MT"/>
                <a:cs typeface="Gill Sans MT"/>
              </a:rPr>
              <a:t>indicate“frozen</a:t>
            </a:r>
            <a:r>
              <a:rPr lang="en-US" i="1" dirty="0">
                <a:solidFill>
                  <a:srgbClr val="C00000"/>
                </a:solidFill>
                <a:latin typeface="Gill Sans MT"/>
                <a:cs typeface="Gill Sans MT"/>
              </a:rPr>
              <a:t>” (solidified)</a:t>
            </a:r>
            <a:r>
              <a:rPr lang="en-US" i="1" baseline="0" dirty="0">
                <a:solidFill>
                  <a:srgbClr val="C00000"/>
                </a:solidFill>
                <a:latin typeface="Gill Sans MT"/>
                <a:cs typeface="Gill Sans MT"/>
              </a:rPr>
              <a:t> </a:t>
            </a:r>
            <a:r>
              <a:rPr lang="en-US" i="1" dirty="0">
                <a:solidFill>
                  <a:srgbClr val="C00000"/>
                </a:solidFill>
                <a:latin typeface="Gill Sans MT"/>
                <a:cs typeface="Gill Sans MT"/>
              </a:rPr>
              <a:t>lava.</a:t>
            </a:r>
          </a:p>
          <a:p>
            <a:pPr marL="171450" indent="-171450">
              <a:buFont typeface="Arial" pitchFamily="34" charset="0"/>
              <a:buChar char="•"/>
            </a:pPr>
            <a:r>
              <a:rPr lang="en-US" dirty="0">
                <a:latin typeface="Gill Sans MT"/>
                <a:cs typeface="Gill Sans MT"/>
              </a:rPr>
              <a:t>Do you see the break in the straight lines? </a:t>
            </a:r>
            <a:r>
              <a:rPr lang="en-US" i="1" dirty="0">
                <a:solidFill>
                  <a:srgbClr val="C00000"/>
                </a:solidFill>
                <a:latin typeface="Gill Sans MT"/>
                <a:cs typeface="Gill Sans MT"/>
              </a:rPr>
              <a:t>Yes</a:t>
            </a:r>
          </a:p>
          <a:p>
            <a:pPr marL="171450" indent="-171450">
              <a:buFont typeface="Arial" pitchFamily="34" charset="0"/>
              <a:buChar char="•"/>
            </a:pPr>
            <a:r>
              <a:rPr lang="en-US" dirty="0">
                <a:latin typeface="Gill Sans MT"/>
                <a:cs typeface="Gill Sans MT"/>
              </a:rPr>
              <a:t>Scientists have interpreted this image to mean there was a range of ridges on the left side of the image and the lava broke through to flow to the plains on the right.</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mosaic shows a system of east-trending radar-bright and dark lava flows encountering and breaching a north-trending ridge belt (left of center). Upon breaching the ridge belt, the lavas pool in a vast, radar-bright deposit (covering approximately 62,000 square miles [right side of image]). The source caldera for the lava flows, named Ammavaru, lies approximately 186 miles west of the scene. </a:t>
            </a:r>
            <a:r>
              <a:rPr lang="en-US" dirty="0">
                <a:latin typeface="Gill Sans MT"/>
                <a:cs typeface="Gill Sans MT"/>
                <a:hlinkClick r:id="rId3"/>
              </a:rPr>
              <a:t>http://photojournal.jpl.nasa.gov/catalog/PIA00486</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35</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36</a:t>
            </a:fld>
            <a:endParaRPr lang="en-US" dirty="0"/>
          </a:p>
        </p:txBody>
      </p:sp>
      <p:sp>
        <p:nvSpPr>
          <p:cNvPr id="5"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We’ve discussed straight lines, but scientists also see squiggly lines on the surface of planetary bodies.</a:t>
            </a:r>
          </a:p>
          <a:p>
            <a:pPr marL="628650" lvl="1" indent="-171450">
              <a:buFont typeface="Arial" pitchFamily="34" charset="0"/>
              <a:buChar char="•"/>
            </a:pPr>
            <a:r>
              <a:rPr lang="en-US" dirty="0">
                <a:latin typeface="Gill Sans MT"/>
                <a:cs typeface="Gill Sans MT"/>
              </a:rPr>
              <a:t>Hmm, what</a:t>
            </a:r>
            <a:r>
              <a:rPr lang="en-US" baseline="0" dirty="0">
                <a:latin typeface="Gill Sans MT"/>
                <a:cs typeface="Gill Sans MT"/>
              </a:rPr>
              <a:t> does this remind you of, if you saw this on Earth…?</a:t>
            </a:r>
            <a:endParaRPr lang="en-US" dirty="0">
              <a:latin typeface="Gill Sans MT"/>
              <a:cs typeface="Gill Sans MT"/>
            </a:endParaRPr>
          </a:p>
          <a:p>
            <a:pPr marL="628650" lvl="1" indent="-171450">
              <a:buFont typeface="Arial" pitchFamily="34" charset="0"/>
              <a:buChar char="•"/>
            </a:pPr>
            <a:r>
              <a:rPr lang="en-US" dirty="0">
                <a:latin typeface="Gill Sans MT"/>
                <a:cs typeface="Gill Sans MT"/>
              </a:rPr>
              <a:t>Squiggly lines often means the surface has experienced erosion… which is most often caused by what? </a:t>
            </a:r>
            <a:r>
              <a:rPr lang="en-US" i="1" dirty="0">
                <a:solidFill>
                  <a:srgbClr val="C00000"/>
                </a:solidFill>
                <a:latin typeface="Gill Sans MT"/>
                <a:cs typeface="Gill Sans MT"/>
              </a:rPr>
              <a:t>liquid or wind</a:t>
            </a:r>
          </a:p>
          <a:p>
            <a:pPr marL="171450" indent="-171450">
              <a:buFont typeface="Arial" pitchFamily="34" charset="0"/>
              <a:buChar char="•"/>
            </a:pPr>
            <a:r>
              <a:rPr lang="en-US" dirty="0">
                <a:latin typeface="Gill Sans MT"/>
                <a:cs typeface="Gill Sans MT"/>
              </a:rPr>
              <a:t>What type of liquid could cause erosions?  </a:t>
            </a:r>
            <a:r>
              <a:rPr lang="en-US" i="1" dirty="0">
                <a:solidFill>
                  <a:srgbClr val="C00000"/>
                </a:solidFill>
                <a:latin typeface="Gill Sans MT"/>
                <a:cs typeface="Gill Sans MT"/>
              </a:rPr>
              <a:t>Liquid water as on Earth and Mars, liquid methane on Titan, liquid lava rivers on Venus,</a:t>
            </a:r>
            <a:r>
              <a:rPr lang="en-US" i="1" baseline="0" dirty="0">
                <a:solidFill>
                  <a:srgbClr val="C00000"/>
                </a:solidFill>
                <a:latin typeface="Gill Sans MT"/>
                <a:cs typeface="Gill Sans MT"/>
              </a:rPr>
              <a:t> </a:t>
            </a:r>
            <a:r>
              <a:rPr lang="en-US" i="1" dirty="0">
                <a:solidFill>
                  <a:srgbClr val="C00000"/>
                </a:solidFill>
                <a:latin typeface="Gill Sans MT"/>
                <a:cs typeface="Gill Sans MT"/>
              </a:rPr>
              <a:t>Earth, Io</a:t>
            </a:r>
          </a:p>
          <a:p>
            <a:pPr marL="171450" indent="-171450">
              <a:buFont typeface="Arial" pitchFamily="34" charset="0"/>
              <a:buChar char="•"/>
            </a:pPr>
            <a:r>
              <a:rPr lang="en-US" dirty="0">
                <a:latin typeface="Gill Sans MT"/>
                <a:cs typeface="Gill Sans MT"/>
              </a:rPr>
              <a:t>Can anyone guess what planet this is an image of? </a:t>
            </a:r>
            <a:r>
              <a:rPr lang="en-US" i="1" dirty="0">
                <a:solidFill>
                  <a:srgbClr val="C00000"/>
                </a:solidFill>
                <a:latin typeface="Gill Sans MT"/>
                <a:cs typeface="Gill Sans MT"/>
              </a:rPr>
              <a:t>Mars</a:t>
            </a:r>
          </a:p>
        </p:txBody>
      </p:sp>
    </p:spTree>
    <p:extLst>
      <p:ext uri="{BB962C8B-B14F-4D97-AF65-F5344CB8AC3E}">
        <p14:creationId xmlns:p14="http://schemas.microsoft.com/office/powerpoint/2010/main" val="1061772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38800" cy="40386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One of the reasons scientists have been so excited to study Mars is that they see lots of evidence that there has been water on the surface. There are lots of squiggly lines.</a:t>
            </a:r>
          </a:p>
          <a:p>
            <a:pPr marL="171450" indent="-171450">
              <a:buFont typeface="Arial" pitchFamily="34" charset="0"/>
              <a:buChar char="•"/>
            </a:pPr>
            <a:r>
              <a:rPr lang="en-US" dirty="0">
                <a:latin typeface="Gill Sans MT"/>
                <a:cs typeface="Gill Sans MT"/>
              </a:rPr>
              <a:t>Scientists have not found obvious signs of liquid water currently on Mars, as it is so cold and dry. But they have found lots of clues that it existed in the past. </a:t>
            </a:r>
          </a:p>
          <a:p>
            <a:pPr marL="171450" indent="-171450">
              <a:buFont typeface="Arial" pitchFamily="34" charset="0"/>
              <a:buChar char="•"/>
            </a:pPr>
            <a:r>
              <a:rPr lang="en-US" dirty="0">
                <a:latin typeface="Gill Sans MT"/>
                <a:cs typeface="Gill Sans MT"/>
              </a:rPr>
              <a:t>What do you see in the center of this image?  </a:t>
            </a:r>
            <a:r>
              <a:rPr lang="en-US" i="1" dirty="0">
                <a:solidFill>
                  <a:srgbClr val="C00000"/>
                </a:solidFill>
                <a:latin typeface="Gill Sans MT"/>
                <a:cs typeface="Gill Sans MT"/>
              </a:rPr>
              <a:t>A large collection of squiggly lines.</a:t>
            </a:r>
          </a:p>
          <a:p>
            <a:pPr marL="171450" indent="-171450">
              <a:buFont typeface="Arial" pitchFamily="34" charset="0"/>
              <a:buChar char="•"/>
            </a:pPr>
            <a:r>
              <a:rPr lang="en-US" dirty="0">
                <a:latin typeface="Gill Sans MT"/>
                <a:cs typeface="Gill Sans MT"/>
              </a:rPr>
              <a:t>Indeed this is a huge canyon system called Valles Marineris, which is 3 times the size of the Grand Canyon on Earth.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In the 1970’s scientists</a:t>
            </a:r>
            <a:r>
              <a:rPr lang="en-US" baseline="0" dirty="0">
                <a:latin typeface="Gill Sans MT"/>
                <a:cs typeface="Gill Sans MT"/>
              </a:rPr>
              <a:t> believed this huge canyon was formed by flowing water. But with additional studies, most agree today that Valles Marineris was formed by tectonic activity -  rift faults that were made bigger by erosion and collapsing of the rift walls. More than one process likely formed many of the features we are looking at.</a:t>
            </a: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More About Mars</a:t>
            </a:r>
          </a:p>
          <a:p>
            <a:r>
              <a:rPr lang="en-US" dirty="0">
                <a:latin typeface="Gill Sans MT"/>
                <a:cs typeface="Gill Sans MT"/>
                <a:hlinkClick r:id="rId3"/>
              </a:rPr>
              <a:t>http://www.nasa.gov/mission_pages/mars/main/index.html</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37</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kern="1200" dirty="0">
                <a:solidFill>
                  <a:schemeClr val="tx1"/>
                </a:solidFill>
                <a:latin typeface="Gill Sans MT"/>
                <a:cs typeface="Gill Sans MT"/>
              </a:rPr>
              <a:t>PRESENTATION</a:t>
            </a:r>
            <a:r>
              <a:rPr lang="en-US" b="1" i="0" kern="1200" baseline="0" dirty="0">
                <a:solidFill>
                  <a:schemeClr val="tx1"/>
                </a:solidFill>
                <a:latin typeface="Gill Sans MT"/>
                <a:cs typeface="Gill Sans MT"/>
              </a:rPr>
              <a:t> NOTES:</a:t>
            </a:r>
            <a:endParaRPr lang="en-US" b="1" i="0" kern="1200" dirty="0">
              <a:solidFill>
                <a:schemeClr val="tx1"/>
              </a:solidFill>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latin typeface="Gill Sans MT"/>
                <a:cs typeface="Gill Sans MT"/>
              </a:rPr>
              <a:t>This is a series of images captured in 2011 that has led some scientists to believe that seasonal flows on Mars today </a:t>
            </a:r>
            <a:r>
              <a:rPr lang="en-US" b="1" dirty="0">
                <a:latin typeface="Gill Sans MT"/>
                <a:cs typeface="Gill Sans MT"/>
              </a:rPr>
              <a:t>may</a:t>
            </a:r>
            <a:r>
              <a:rPr lang="en-US" dirty="0">
                <a:latin typeface="Gill Sans MT"/>
                <a:cs typeface="Gill Sans MT"/>
              </a:rPr>
              <a:t> in fact be caused by liquid</a:t>
            </a:r>
            <a:r>
              <a:rPr lang="en-US" baseline="0" dirty="0">
                <a:latin typeface="Gill Sans MT"/>
                <a:cs typeface="Gill Sans MT"/>
              </a:rPr>
              <a:t> water. They think that melting and subsequent evaporation of frozen salty water might be the cause of intriguing dark streaks that were observed in images taken during spring and summer on a slope inside Mars’ Newton Crater. </a:t>
            </a:r>
            <a:endParaRPr lang="en-US" kern="1200" dirty="0">
              <a:solidFill>
                <a:schemeClr val="tx1"/>
              </a:solidFill>
              <a:latin typeface="Gill Sans MT"/>
              <a:cs typeface="Gill Sans MT"/>
            </a:endParaRPr>
          </a:p>
          <a:p>
            <a:r>
              <a:rPr lang="en-US" kern="1200" dirty="0">
                <a:solidFill>
                  <a:schemeClr val="tx1"/>
                </a:solidFill>
                <a:latin typeface="Gill Sans MT"/>
                <a:cs typeface="Gill Sans MT"/>
              </a:rPr>
              <a:t> </a:t>
            </a:r>
          </a:p>
          <a:p>
            <a:r>
              <a:rPr lang="en-US" b="1" i="0" kern="1200" dirty="0">
                <a:solidFill>
                  <a:schemeClr val="tx1"/>
                </a:solidFill>
                <a:latin typeface="Gill Sans MT"/>
                <a:cs typeface="Gill Sans MT"/>
              </a:rPr>
              <a:t>SCIENCE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a:solidFill>
                  <a:schemeClr val="tx1"/>
                </a:solidFill>
                <a:latin typeface="Gill Sans MT"/>
                <a:cs typeface="Gill Sans MT"/>
              </a:rPr>
              <a:t>Evidence for the interpretation that this may be an indication of liquid water</a:t>
            </a:r>
            <a:r>
              <a:rPr lang="en-US" kern="1200" baseline="0" dirty="0">
                <a:solidFill>
                  <a:schemeClr val="tx1"/>
                </a:solidFill>
                <a:latin typeface="Gill Sans MT"/>
                <a:cs typeface="Gill Sans MT"/>
              </a:rPr>
              <a:t> flowing on Mars today</a:t>
            </a:r>
            <a:r>
              <a:rPr lang="en-US" kern="1200" dirty="0">
                <a:solidFill>
                  <a:schemeClr val="tx1"/>
                </a:solidFill>
                <a:latin typeface="Gill Sans MT"/>
                <a:cs typeface="Gill Sans MT"/>
              </a:rPr>
              <a:t> is presented in a report by McEwen </a:t>
            </a:r>
            <a:r>
              <a:rPr lang="en-US" i="1" kern="1200" dirty="0">
                <a:solidFill>
                  <a:schemeClr val="tx1"/>
                </a:solidFill>
                <a:latin typeface="Gill Sans MT"/>
                <a:cs typeface="Gill Sans MT"/>
              </a:rPr>
              <a:t>et al</a:t>
            </a:r>
            <a:r>
              <a:rPr lang="en-US" i="0" kern="1200" dirty="0">
                <a:solidFill>
                  <a:schemeClr val="tx1"/>
                </a:solidFill>
                <a:latin typeface="Gill Sans MT"/>
                <a:cs typeface="Gill Sans MT"/>
              </a:rPr>
              <a:t>. in the Aug. 5, 2011, edition of </a:t>
            </a:r>
            <a:r>
              <a:rPr lang="en-US" i="1" kern="1200" dirty="0">
                <a:solidFill>
                  <a:schemeClr val="tx1"/>
                </a:solidFill>
                <a:latin typeface="Gill Sans MT"/>
                <a:cs typeface="Gill Sans MT"/>
              </a:rPr>
              <a:t>Science</a:t>
            </a:r>
            <a:r>
              <a:rPr lang="en-US" i="0" kern="1200" dirty="0">
                <a:solidFill>
                  <a:schemeClr val="tx1"/>
                </a:solidFill>
                <a:latin typeface="Gill Sans MT"/>
                <a:cs typeface="Gill Sans MT"/>
              </a:rPr>
              <a:t>.</a:t>
            </a:r>
            <a:r>
              <a:rPr lang="en-US" i="0" kern="1200" baseline="0" dirty="0">
                <a:solidFill>
                  <a:schemeClr val="tx1"/>
                </a:solidFill>
                <a:latin typeface="Gill Sans MT"/>
                <a:cs typeface="Gill Sans MT"/>
              </a:rPr>
              <a:t> </a:t>
            </a:r>
            <a:r>
              <a:rPr lang="en-US" i="0" kern="1200" dirty="0">
                <a:solidFill>
                  <a:schemeClr val="tx1"/>
                </a:solidFill>
                <a:latin typeface="Gill Sans MT"/>
                <a:cs typeface="Gill Sans MT"/>
              </a:rPr>
              <a:t>These images were taken by the High Resolution Imaging Science Experiment (HiRISE) camera on NASA's Mars Reconnaissance Orbiter.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0" kern="1200" dirty="0">
                <a:solidFill>
                  <a:schemeClr val="tx1"/>
                </a:solidFill>
                <a:latin typeface="Gill Sans MT"/>
                <a:cs typeface="Gill Sans MT"/>
              </a:rPr>
              <a:t>The features that extend down the slope during warm seasons are called recurring slope lineae. They are narrow (one-half to five meters wide), relatively dark markings on steep slopes at several southern hemisphere locations. Repeat imaging by HiRISE shows the features appear and incrementally grow during warm seasons and fade in cold seasons. They extend downslope from bedrock outcrops, often associated with small channels, and hundreds of them form in rare locations. Liquid brines near the surface might explain this activity, but the exact mechanism and source of the water are not understood. </a:t>
            </a:r>
            <a:r>
              <a:rPr lang="en-US" dirty="0">
                <a:latin typeface="Gill Sans MT"/>
                <a:cs typeface="Gill Sans MT"/>
                <a:hlinkClick r:id="rId3"/>
              </a:rPr>
              <a:t>http://photojournal.jpl.nasa.gov/catalog/PIA1447</a:t>
            </a:r>
            <a:r>
              <a:rPr lang="en-US" dirty="0">
                <a:latin typeface="Gill Sans MT"/>
                <a:cs typeface="Gill Sans MT"/>
              </a:rPr>
              <a:t>2</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i="0" kern="1200" dirty="0">
              <a:solidFill>
                <a:schemeClr val="tx1"/>
              </a:solidFill>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i="0" kern="1200" dirty="0">
              <a:solidFill>
                <a:schemeClr val="tx1"/>
              </a:solidFill>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38</a:t>
            </a:fld>
            <a:endParaRPr lang="en-US" dirty="0"/>
          </a:p>
        </p:txBody>
      </p:sp>
    </p:spTree>
    <p:extLst>
      <p:ext uri="{BB962C8B-B14F-4D97-AF65-F5344CB8AC3E}">
        <p14:creationId xmlns:p14="http://schemas.microsoft.com/office/powerpoint/2010/main" val="4111786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39</a:t>
            </a:fld>
            <a:endParaRPr lang="en-US" dirty="0"/>
          </a:p>
        </p:txBody>
      </p:sp>
      <p:sp>
        <p:nvSpPr>
          <p:cNvPr id="5"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This image shows squiggly lines coming from a crater rim.</a:t>
            </a:r>
          </a:p>
          <a:p>
            <a:pPr marL="171450" indent="-171450">
              <a:buFont typeface="Arial" pitchFamily="34" charset="0"/>
              <a:buChar char="•"/>
            </a:pPr>
            <a:r>
              <a:rPr lang="en-US" dirty="0">
                <a:latin typeface="Gill Sans MT"/>
                <a:cs typeface="Gill Sans MT"/>
              </a:rPr>
              <a:t>Scientists believe these are gullies that have been carved into Mar’s surface by water.</a:t>
            </a:r>
          </a:p>
          <a:p>
            <a:pPr marL="171450" indent="-171450">
              <a:buFont typeface="Arial" pitchFamily="34" charset="0"/>
              <a:buChar char="•"/>
            </a:pPr>
            <a:r>
              <a:rPr lang="en-US" dirty="0">
                <a:latin typeface="Gill Sans MT"/>
                <a:cs typeface="Gill Sans MT"/>
              </a:rPr>
              <a:t>Scientists have a saying, “follow the water”. What does this refer to?  </a:t>
            </a:r>
            <a:r>
              <a:rPr lang="en-US" i="1" dirty="0">
                <a:solidFill>
                  <a:srgbClr val="C00000"/>
                </a:solidFill>
                <a:latin typeface="Gill Sans MT"/>
                <a:cs typeface="Gill Sans MT"/>
              </a:rPr>
              <a:t>They are interested in water because it seems to be necessary for life as we know it. </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This image shows gully channels in a crater in the southern highlands of Mars, taken by the High Resolution Imaging Science Experiment (HiRISE) camera on the Mars Reconnaissance Orbiter. The gullies emanating from the rocky cliffs near the crater's rim (upper left) show meandering and braided patterns typical of water-carved channels.    </a:t>
            </a:r>
            <a:r>
              <a:rPr lang="en-US" dirty="0">
                <a:latin typeface="Gill Sans MT"/>
                <a:cs typeface="Gill Sans MT"/>
                <a:hlinkClick r:id="rId3"/>
              </a:rPr>
              <a:t>http://photojournal.jpl.nasa.gov/catalog/PIA10001</a:t>
            </a:r>
            <a:endParaRPr lang="en-US" b="1" dirty="0">
              <a:latin typeface="Gill Sans MT"/>
              <a:cs typeface="Gill Sans MT"/>
            </a:endParaRPr>
          </a:p>
        </p:txBody>
      </p:sp>
    </p:spTree>
    <p:extLst>
      <p:ext uri="{BB962C8B-B14F-4D97-AF65-F5344CB8AC3E}">
        <p14:creationId xmlns:p14="http://schemas.microsoft.com/office/powerpoint/2010/main" val="106177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4</a:t>
            </a:fld>
            <a:endParaRPr lang="en-US" dirty="0"/>
          </a:p>
        </p:txBody>
      </p:sp>
      <p:sp>
        <p:nvSpPr>
          <p:cNvPr id="3" name="Notes Placeholder 2"/>
          <p:cNvSpPr>
            <a:spLocks noGrp="1"/>
          </p:cNvSpPr>
          <p:nvPr>
            <p:ph type="body" idx="1"/>
          </p:nvPr>
        </p:nvSpPr>
        <p:spPr/>
        <p:txBody>
          <a:bodyPr/>
          <a:lstStyle/>
          <a:p>
            <a:r>
              <a:rPr lang="en-US" b="1" dirty="0">
                <a:latin typeface="Tw Cen MT" pitchFamily="34" charset="0"/>
              </a:rPr>
              <a:t>PRESENTATION </a:t>
            </a:r>
            <a:r>
              <a:rPr lang="en-US" b="1" dirty="0">
                <a:latin typeface="Gill Sans MT"/>
                <a:cs typeface="Gill Sans MT"/>
              </a:rPr>
              <a:t>NOTES</a:t>
            </a:r>
            <a:r>
              <a:rPr lang="en-US" b="1" dirty="0">
                <a:latin typeface="Tw Cen MT" pitchFamily="34" charset="0"/>
              </a:rPr>
              <a:t>: </a:t>
            </a:r>
          </a:p>
          <a:p>
            <a:r>
              <a:rPr lang="en-US" dirty="0">
                <a:latin typeface="Tw Cen MT" pitchFamily="34" charset="0"/>
              </a:rPr>
              <a:t>Another example…This is an image of Ganymede, one of Jupiter’s four big Jovian moons</a:t>
            </a:r>
            <a:r>
              <a:rPr lang="en-US" baseline="0" dirty="0">
                <a:latin typeface="Tw Cen MT" pitchFamily="34" charset="0"/>
              </a:rPr>
              <a:t> (the largest and most visible from Earth)</a:t>
            </a:r>
            <a:r>
              <a:rPr lang="en-US" dirty="0">
                <a:latin typeface="Tw Cen MT" pitchFamily="34" charset="0"/>
              </a:rPr>
              <a:t>, and the largest moon in the solar system.</a:t>
            </a:r>
          </a:p>
          <a:p>
            <a:endParaRPr lang="en-US" dirty="0"/>
          </a:p>
        </p:txBody>
      </p:sp>
    </p:spTree>
    <p:extLst>
      <p:ext uri="{BB962C8B-B14F-4D97-AF65-F5344CB8AC3E}">
        <p14:creationId xmlns:p14="http://schemas.microsoft.com/office/powerpoint/2010/main" val="1887311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i="0" kern="1200" dirty="0">
                <a:solidFill>
                  <a:schemeClr val="tx1"/>
                </a:solidFill>
                <a:latin typeface="Gill Sans MT"/>
                <a:cs typeface="Gill Sans MT"/>
              </a:rPr>
              <a:t>PRESENTATION</a:t>
            </a:r>
            <a:r>
              <a:rPr lang="en-US" b="1" i="0" kern="1200" baseline="0" dirty="0">
                <a:solidFill>
                  <a:schemeClr val="tx1"/>
                </a:solidFill>
                <a:latin typeface="Gill Sans MT"/>
                <a:cs typeface="Gill Sans MT"/>
              </a:rPr>
              <a:t> NOTES:</a:t>
            </a:r>
            <a:endParaRPr lang="en-US" b="0" kern="1200" dirty="0">
              <a:solidFill>
                <a:schemeClr val="tx1"/>
              </a:solidFill>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kern="1200" dirty="0">
                <a:solidFill>
                  <a:schemeClr val="tx1"/>
                </a:solidFill>
                <a:latin typeface="Gill Sans MT"/>
                <a:cs typeface="Gill Sans MT"/>
              </a:rPr>
              <a:t>Gully landforms like those in this image are found in many craters in the mid-latitudes of Mars. Changes in gullies were first seen in images from the Mars Orbiter Camera in 2006.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kern="1200" dirty="0">
                <a:solidFill>
                  <a:schemeClr val="tx1"/>
                </a:solidFill>
                <a:latin typeface="Gill Sans MT"/>
                <a:cs typeface="Gill Sans MT"/>
              </a:rPr>
              <a:t>Current gully activity appears to be concentrated in winter and early spring, and may be caused by the seasonal carbon dioxide frost that is visible in gully alcoves in the winter. </a:t>
            </a:r>
            <a:endParaRPr lang="en-US" kern="1200" dirty="0">
              <a:solidFill>
                <a:schemeClr val="tx1"/>
              </a:solidFill>
              <a:latin typeface="Gill Sans MT"/>
              <a:cs typeface="Gill Sans MT"/>
            </a:endParaRPr>
          </a:p>
          <a:p>
            <a:r>
              <a:rPr lang="en-US" kern="1200" dirty="0">
                <a:solidFill>
                  <a:schemeClr val="tx1"/>
                </a:solidFill>
                <a:latin typeface="Gill Sans MT"/>
                <a:cs typeface="Gill Sans MT"/>
              </a:rPr>
              <a:t> </a:t>
            </a:r>
          </a:p>
          <a:p>
            <a:r>
              <a:rPr lang="en-US" b="1" i="0" kern="1200" dirty="0">
                <a:solidFill>
                  <a:schemeClr val="tx1"/>
                </a:solidFill>
                <a:latin typeface="Gill Sans MT"/>
                <a:cs typeface="Gill Sans MT"/>
              </a:rPr>
              <a:t>SCIENCE NOTES:</a:t>
            </a:r>
          </a:p>
          <a:p>
            <a:pPr marL="171450" indent="-171450">
              <a:buFont typeface="Arial"/>
              <a:buChar char="•"/>
            </a:pPr>
            <a:r>
              <a:rPr lang="en-US" b="0" kern="1200" dirty="0">
                <a:solidFill>
                  <a:schemeClr val="tx1"/>
                </a:solidFill>
                <a:latin typeface="Gill Sans MT"/>
                <a:cs typeface="Gill Sans MT"/>
              </a:rPr>
              <a:t>This image of landforms on Mars was taken by the High Resolution Imaging Science Experiment (HiRISE) flying onboard the Mars Reconnaissance Orbiter (MRO) mission.</a:t>
            </a:r>
          </a:p>
          <a:p>
            <a:pPr marL="171450" indent="-171450">
              <a:buFont typeface="Arial"/>
              <a:buChar char="•"/>
            </a:pPr>
            <a:r>
              <a:rPr lang="en-US" b="0" kern="1200" dirty="0">
                <a:solidFill>
                  <a:schemeClr val="tx1"/>
                </a:solidFill>
                <a:latin typeface="Gill Sans MT"/>
                <a:cs typeface="Gill Sans MT"/>
              </a:rPr>
              <a:t>Learn more about what</a:t>
            </a:r>
            <a:r>
              <a:rPr lang="en-US" b="0" kern="1200" baseline="0" dirty="0">
                <a:solidFill>
                  <a:schemeClr val="tx1"/>
                </a:solidFill>
                <a:latin typeface="Gill Sans MT"/>
                <a:cs typeface="Gill Sans MT"/>
              </a:rPr>
              <a:t> </a:t>
            </a:r>
            <a:r>
              <a:rPr lang="en-US" b="0" kern="1200" dirty="0">
                <a:solidFill>
                  <a:schemeClr val="tx1"/>
                </a:solidFill>
                <a:latin typeface="Gill Sans MT"/>
                <a:cs typeface="Gill Sans MT"/>
              </a:rPr>
              <a:t>MRO is finding</a:t>
            </a:r>
            <a:r>
              <a:rPr lang="en-US" b="0" kern="1200" baseline="0" dirty="0">
                <a:solidFill>
                  <a:schemeClr val="tx1"/>
                </a:solidFill>
                <a:latin typeface="Gill Sans MT"/>
                <a:cs typeface="Gill Sans MT"/>
              </a:rPr>
              <a:t> out about possible water flows on Mars at</a:t>
            </a:r>
            <a:r>
              <a:rPr lang="en-US" b="0" kern="1200" dirty="0">
                <a:solidFill>
                  <a:schemeClr val="tx1"/>
                </a:solidFill>
                <a:latin typeface="Gill Sans MT"/>
                <a:cs typeface="Gill Sans MT"/>
              </a:rPr>
              <a:t> http://</a:t>
            </a:r>
            <a:r>
              <a:rPr lang="en-US" b="0" kern="1200" dirty="0" err="1">
                <a:solidFill>
                  <a:schemeClr val="tx1"/>
                </a:solidFill>
                <a:latin typeface="Gill Sans MT"/>
                <a:cs typeface="Gill Sans MT"/>
              </a:rPr>
              <a:t>mars.jpl.nasa.gov</a:t>
            </a:r>
            <a:r>
              <a:rPr lang="en-US" b="0" kern="1200" dirty="0">
                <a:solidFill>
                  <a:schemeClr val="tx1"/>
                </a:solidFill>
                <a:latin typeface="Gill Sans MT"/>
                <a:cs typeface="Gill Sans MT"/>
              </a:rPr>
              <a:t>/</a:t>
            </a:r>
            <a:r>
              <a:rPr lang="en-US" b="0" kern="1200" dirty="0" err="1">
                <a:solidFill>
                  <a:schemeClr val="tx1"/>
                </a:solidFill>
                <a:latin typeface="Gill Sans MT"/>
                <a:cs typeface="Gill Sans MT"/>
              </a:rPr>
              <a:t>mro</a:t>
            </a:r>
            <a:r>
              <a:rPr lang="en-US" b="0" kern="1200" dirty="0">
                <a:solidFill>
                  <a:schemeClr val="tx1"/>
                </a:solidFill>
                <a:latin typeface="Gill Sans MT"/>
                <a:cs typeface="Gill Sans MT"/>
              </a:rPr>
              <a:t>/.</a:t>
            </a:r>
          </a:p>
          <a:p>
            <a:pPr marL="171450" indent="-171450">
              <a:buFont typeface="Arial"/>
              <a:buChar char="•"/>
            </a:pPr>
            <a:endParaRPr lang="en-US" b="0" kern="1200" dirty="0">
              <a:solidFill>
                <a:schemeClr val="tx1"/>
              </a:solidFill>
              <a:latin typeface="Gill Sans MT"/>
              <a:cs typeface="Gill Sans MT"/>
            </a:endParaRPr>
          </a:p>
          <a:p>
            <a:pPr marL="171450" indent="-171450">
              <a:buFont typeface="Arial"/>
              <a:buChar char="•"/>
            </a:pPr>
            <a:endParaRPr lang="en-US" b="1" i="0" kern="1200" dirty="0">
              <a:solidFill>
                <a:schemeClr val="tx1"/>
              </a:solidFill>
              <a:latin typeface="Gill Sans MT"/>
              <a:cs typeface="Gill Sans MT"/>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i="0" kern="1200" dirty="0">
              <a:solidFill>
                <a:schemeClr val="tx1"/>
              </a:solidFill>
              <a:latin typeface="Gill Sans MT"/>
              <a:cs typeface="Gill Sans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i="0" kern="1200" dirty="0">
              <a:solidFill>
                <a:schemeClr val="tx1"/>
              </a:solidFill>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40</a:t>
            </a:fld>
            <a:endParaRPr lang="en-US" dirty="0"/>
          </a:p>
        </p:txBody>
      </p:sp>
    </p:spTree>
    <p:extLst>
      <p:ext uri="{BB962C8B-B14F-4D97-AF65-F5344CB8AC3E}">
        <p14:creationId xmlns:p14="http://schemas.microsoft.com/office/powerpoint/2010/main" val="4111786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Squiggly lines don’t just mean erosion by liquid. What other process can cause erosion? </a:t>
            </a:r>
            <a:r>
              <a:rPr lang="en-US" i="1" dirty="0">
                <a:solidFill>
                  <a:srgbClr val="C00000"/>
                </a:solidFill>
                <a:latin typeface="Gill Sans MT"/>
                <a:cs typeface="Gill Sans MT"/>
              </a:rPr>
              <a:t>Wind erosion</a:t>
            </a:r>
          </a:p>
          <a:p>
            <a:pPr marL="171450" indent="-171450">
              <a:buFont typeface="Arial" pitchFamily="34" charset="0"/>
              <a:buChar char="•"/>
            </a:pPr>
            <a:r>
              <a:rPr lang="en-US" dirty="0">
                <a:latin typeface="Gill Sans MT"/>
                <a:cs typeface="Gill Sans MT"/>
              </a:rPr>
              <a:t>Indeed, Mars hasn’t just had erosion due to liquid water, it also has a lot of wind.</a:t>
            </a:r>
          </a:p>
          <a:p>
            <a:pPr marL="171450" indent="-171450">
              <a:buFont typeface="Arial" pitchFamily="34" charset="0"/>
              <a:buChar char="•"/>
            </a:pPr>
            <a:r>
              <a:rPr lang="en-US" dirty="0">
                <a:latin typeface="Gill Sans MT"/>
                <a:cs typeface="Gill Sans MT"/>
              </a:rPr>
              <a:t>What do you think this is an image of (think of the desert)? </a:t>
            </a:r>
            <a:r>
              <a:rPr lang="en-US" i="1" dirty="0">
                <a:solidFill>
                  <a:srgbClr val="C00000"/>
                </a:solidFill>
                <a:latin typeface="Gill Sans MT"/>
                <a:cs typeface="Gill Sans MT"/>
              </a:rPr>
              <a:t>This is an image of sand dunes.</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This view from the High Resolution Imaging Science Experiment (HiRISE) camera on NASA's Mars Reconnaissance Orbiter shows two classes of aeolian bedforms within Proctor Crater. The relatively bright, small ridges are ripples. From their study on Earth and close-up examination by the Mars Exploration Rovers (roving elsewhere on Mars), we know that ripples are composed of fine sand (less than 200 microns in diameter) or fine sand coated with coarser sand and granules. </a:t>
            </a:r>
            <a:r>
              <a:rPr lang="en-US" dirty="0">
                <a:latin typeface="Gill Sans MT"/>
                <a:cs typeface="Gill Sans MT"/>
                <a:hlinkClick r:id="rId3"/>
              </a:rPr>
              <a:t>http://photojournal.jpl.nasa.gov/catalog/PIA11833</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41</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We’ve talked about how shapes and lines can tell the story of a surface.</a:t>
            </a:r>
          </a:p>
          <a:p>
            <a:pPr marL="171450" indent="-171450">
              <a:buFont typeface="Arial" pitchFamily="34" charset="0"/>
              <a:buChar char="•"/>
            </a:pPr>
            <a:r>
              <a:rPr lang="en-US" dirty="0">
                <a:latin typeface="Gill Sans MT"/>
                <a:cs typeface="Gill Sans MT"/>
              </a:rPr>
              <a:t>What do you see here?  </a:t>
            </a:r>
            <a:r>
              <a:rPr lang="en-US" i="1" dirty="0">
                <a:solidFill>
                  <a:srgbClr val="C00000"/>
                </a:solidFill>
                <a:latin typeface="Gill Sans MT"/>
                <a:cs typeface="Gill Sans MT"/>
              </a:rPr>
              <a:t>Circles and squiggly lines</a:t>
            </a:r>
          </a:p>
          <a:p>
            <a:pPr marL="171450" indent="-171450">
              <a:buFont typeface="Arial" pitchFamily="34" charset="0"/>
              <a:buChar char="•"/>
            </a:pPr>
            <a:r>
              <a:rPr lang="en-US" dirty="0">
                <a:latin typeface="Gill Sans MT"/>
                <a:cs typeface="Gill Sans MT"/>
              </a:rPr>
              <a:t>Yes, but the circle has a squiggly edge so what has happened? </a:t>
            </a:r>
            <a:r>
              <a:rPr lang="en-US" i="1" dirty="0">
                <a:solidFill>
                  <a:srgbClr val="C00000"/>
                </a:solidFill>
                <a:latin typeface="Gill Sans MT"/>
                <a:cs typeface="Gill Sans MT"/>
              </a:rPr>
              <a:t>They have been eroded</a:t>
            </a:r>
          </a:p>
          <a:p>
            <a:pPr marL="171450" indent="-171450">
              <a:buFont typeface="Arial" pitchFamily="34" charset="0"/>
              <a:buChar char="•"/>
            </a:pPr>
            <a:r>
              <a:rPr lang="en-US" dirty="0">
                <a:latin typeface="Gill Sans MT"/>
                <a:cs typeface="Gill Sans MT"/>
              </a:rPr>
              <a:t>The circle is a crater called Victoria Crater.  Its edges have been eroded and are now irregular. There are sand dunes at the bottom of the crater.</a:t>
            </a:r>
          </a:p>
          <a:p>
            <a:pPr marL="171450" indent="-171450">
              <a:buFont typeface="Arial" pitchFamily="34" charset="0"/>
              <a:buChar char="•"/>
            </a:pPr>
            <a:r>
              <a:rPr lang="en-US" dirty="0">
                <a:latin typeface="Gill Sans MT"/>
                <a:cs typeface="Gill Sans MT"/>
              </a:rPr>
              <a:t>Do you see the small circles around Victoria crater? </a:t>
            </a:r>
            <a:r>
              <a:rPr lang="en-US" i="1" dirty="0">
                <a:solidFill>
                  <a:srgbClr val="C00000"/>
                </a:solidFill>
                <a:latin typeface="Gill Sans MT"/>
                <a:cs typeface="Gill Sans MT"/>
              </a:rPr>
              <a:t>Yes</a:t>
            </a:r>
          </a:p>
          <a:p>
            <a:pPr marL="171450" indent="-171450">
              <a:buFont typeface="Arial" pitchFamily="34" charset="0"/>
              <a:buChar char="•"/>
            </a:pPr>
            <a:r>
              <a:rPr lang="en-US" dirty="0">
                <a:latin typeface="Gill Sans MT"/>
                <a:cs typeface="Gill Sans MT"/>
              </a:rPr>
              <a:t>Do you think those are older or younger than the big crater? </a:t>
            </a:r>
            <a:r>
              <a:rPr lang="en-US" i="1" dirty="0">
                <a:solidFill>
                  <a:srgbClr val="C00000"/>
                </a:solidFill>
                <a:latin typeface="Gill Sans MT"/>
                <a:cs typeface="Gill Sans MT"/>
              </a:rPr>
              <a:t>They are younger because they are very circular and have not been eroded</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"Victoria Crater," about one-half mile in diameter, was home ground for NASA's Mars Exploration Rover Opportunity for more than 14 of the rover's first 46 months on Mars. </a:t>
            </a:r>
            <a:r>
              <a:rPr lang="en-US" dirty="0">
                <a:latin typeface="Gill Sans MT"/>
                <a:cs typeface="Gill Sans MT"/>
                <a:hlinkClick r:id="rId3"/>
              </a:rPr>
              <a:t>http://photojournal.jpl.nasa.gov/catalog/PIA08813</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42</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a:buFont typeface="Arial" pitchFamily="34" charset="0"/>
              <a:buChar char="•"/>
            </a:pPr>
            <a:r>
              <a:rPr lang="en-US" dirty="0">
                <a:latin typeface="Gill Sans MT"/>
                <a:cs typeface="Gill Sans MT"/>
              </a:rPr>
              <a:t>  One of the most exciting and beautiful places to look for squiggly lines and erosion is our own planet Earth.</a:t>
            </a:r>
          </a:p>
          <a:p>
            <a:pPr marL="628650" lvl="1">
              <a:buFont typeface="Arial" pitchFamily="34" charset="0"/>
              <a:buChar char="•"/>
            </a:pPr>
            <a:r>
              <a:rPr lang="en-US" dirty="0">
                <a:latin typeface="Gill Sans MT"/>
                <a:cs typeface="Gill Sans MT"/>
              </a:rPr>
              <a:t>  Earth is the ONLY planet in the solar system known to have liquid water currently present on the surface.</a:t>
            </a:r>
          </a:p>
          <a:p>
            <a:pPr marL="628650" lvl="1">
              <a:buFont typeface="Arial" pitchFamily="34" charset="0"/>
              <a:buChar char="•"/>
            </a:pPr>
            <a:r>
              <a:rPr lang="en-US" dirty="0">
                <a:latin typeface="Gill Sans MT"/>
                <a:cs typeface="Gill Sans MT"/>
              </a:rPr>
              <a:t>  We also have a thick, wet, windy atmosphere so there has been a lot of erosion on the surface of Earth.</a:t>
            </a:r>
          </a:p>
          <a:p>
            <a:pPr marL="628650" lvl="1">
              <a:buFont typeface="Arial" pitchFamily="34" charset="0"/>
              <a:buChar char="•"/>
            </a:pPr>
            <a:r>
              <a:rPr lang="en-US" dirty="0">
                <a:latin typeface="Gill Sans MT"/>
                <a:cs typeface="Gill Sans MT"/>
              </a:rPr>
              <a:t>  This image is of the Lena River Delta in Russia taken from space.</a:t>
            </a:r>
          </a:p>
          <a:p>
            <a:pPr marL="171450">
              <a:buFont typeface="Arial" pitchFamily="34" charset="0"/>
              <a:buChar char="•"/>
            </a:pPr>
            <a:r>
              <a:rPr lang="en-US" dirty="0">
                <a:latin typeface="Gill Sans MT"/>
                <a:cs typeface="Gill Sans MT"/>
              </a:rPr>
              <a:t>  As a reminder, where is the only other solar system body that we know has liquid on the surface? </a:t>
            </a:r>
            <a:r>
              <a:rPr lang="en-US" i="1" dirty="0">
                <a:solidFill>
                  <a:srgbClr val="C00000"/>
                </a:solidFill>
                <a:latin typeface="Gill Sans MT"/>
                <a:cs typeface="Gill Sans MT"/>
              </a:rPr>
              <a:t>Saturn’s moon,</a:t>
            </a:r>
            <a:r>
              <a:rPr lang="en-US" i="1" baseline="0" dirty="0">
                <a:solidFill>
                  <a:srgbClr val="C00000"/>
                </a:solidFill>
                <a:latin typeface="Gill Sans MT"/>
                <a:cs typeface="Gill Sans MT"/>
              </a:rPr>
              <a:t> Titan</a:t>
            </a:r>
            <a:endParaRPr lang="en-US" i="1" dirty="0">
              <a:solidFill>
                <a:srgbClr val="C00000"/>
              </a:solidFill>
              <a:latin typeface="Gill Sans MT"/>
              <a:cs typeface="Gill Sans MT"/>
            </a:endParaRPr>
          </a:p>
          <a:p>
            <a:pPr marL="171450" indent="-171450">
              <a:buFont typeface="Arial" pitchFamily="34" charset="0"/>
              <a:buChar char="•"/>
            </a:pPr>
            <a:endParaRPr lang="en-US" dirty="0">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43</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This is another beautiful image of streams and rivers in Siberia in winter.</a:t>
            </a:r>
          </a:p>
          <a:p>
            <a:pPr marL="171450" indent="-171450">
              <a:buFont typeface="Arial" pitchFamily="34" charset="0"/>
              <a:buChar char="•"/>
            </a:pPr>
            <a:r>
              <a:rPr lang="en-US" dirty="0">
                <a:latin typeface="Gill Sans MT"/>
                <a:cs typeface="Gill Sans MT"/>
              </a:rPr>
              <a:t>Do you see all the squiggly lines? </a:t>
            </a:r>
            <a:r>
              <a:rPr lang="en-US" i="1" dirty="0">
                <a:solidFill>
                  <a:srgbClr val="C00000"/>
                </a:solidFill>
                <a:latin typeface="Gill Sans MT"/>
                <a:cs typeface="Gill Sans MT"/>
              </a:rPr>
              <a:t>Yes</a:t>
            </a:r>
          </a:p>
          <a:p>
            <a:pPr marL="171450" indent="-171450">
              <a:buFont typeface="Arial" pitchFamily="34" charset="0"/>
              <a:buChar char="•"/>
            </a:pPr>
            <a:r>
              <a:rPr lang="en-US" dirty="0">
                <a:latin typeface="Gill Sans MT"/>
                <a:cs typeface="Gill Sans MT"/>
              </a:rPr>
              <a:t>What are they? </a:t>
            </a:r>
            <a:r>
              <a:rPr lang="en-US" i="1" dirty="0">
                <a:solidFill>
                  <a:srgbClr val="C00000"/>
                </a:solidFill>
                <a:latin typeface="Gill Sans MT"/>
                <a:cs typeface="Gill Sans MT"/>
              </a:rPr>
              <a:t>Rivers and streams covered with snow and ice.</a:t>
            </a:r>
          </a:p>
          <a:p>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44</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45</a:t>
            </a:fld>
            <a:endParaRPr lang="en-US" dirty="0">
              <a:solidFill>
                <a:prstClr val="black"/>
              </a:solidFill>
            </a:endParaRPr>
          </a:p>
        </p:txBody>
      </p:sp>
      <p:sp>
        <p:nvSpPr>
          <p:cNvPr id="5" name="Notes Placeholder 2"/>
          <p:cNvSpPr>
            <a:spLocks noGrp="1"/>
          </p:cNvSpPr>
          <p:nvPr>
            <p:ph type="body" idx="1"/>
          </p:nvPr>
        </p:nvSpPr>
        <p:spPr>
          <a:xfrm>
            <a:off x="685800" y="4343400"/>
            <a:ext cx="5638800" cy="48006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Do you think all the images we’ve looked at are in “true-color,” meaning what your eyes see? </a:t>
            </a:r>
            <a:r>
              <a:rPr lang="en-US" i="1" dirty="0">
                <a:solidFill>
                  <a:srgbClr val="C00000"/>
                </a:solidFill>
                <a:latin typeface="Gill Sans MT"/>
                <a:cs typeface="Gill Sans MT"/>
              </a:rPr>
              <a:t>No</a:t>
            </a:r>
          </a:p>
          <a:p>
            <a:pPr marL="171450" indent="-171450">
              <a:buFont typeface="Arial" pitchFamily="34" charset="0"/>
              <a:buChar char="•"/>
            </a:pPr>
            <a:r>
              <a:rPr lang="en-US" dirty="0">
                <a:latin typeface="Gill Sans MT"/>
                <a:cs typeface="Gill Sans MT"/>
              </a:rPr>
              <a:t>Scientists use color as an important tool to understand planetary surfaces.</a:t>
            </a:r>
          </a:p>
          <a:p>
            <a:pPr marL="171450" indent="-171450">
              <a:buFont typeface="Arial" pitchFamily="34" charset="0"/>
              <a:buChar char="•"/>
            </a:pPr>
            <a:r>
              <a:rPr lang="en-US" dirty="0">
                <a:latin typeface="Gill Sans MT"/>
                <a:cs typeface="Gill Sans MT"/>
              </a:rPr>
              <a:t>Sometimes they use different types of light, such as infrared or ultraviolet, to take images.</a:t>
            </a:r>
          </a:p>
          <a:p>
            <a:pPr marL="171450" indent="-171450">
              <a:buFont typeface="Arial" pitchFamily="34" charset="0"/>
              <a:buChar char="•"/>
            </a:pPr>
            <a:r>
              <a:rPr lang="en-US" dirty="0">
                <a:latin typeface="Gill Sans MT"/>
                <a:cs typeface="Gill Sans MT"/>
              </a:rPr>
              <a:t>Sometimes they use various filters or color schematics to highlight certain features.</a:t>
            </a:r>
          </a:p>
          <a:p>
            <a:pPr marL="171450" indent="-171450">
              <a:buFont typeface="Arial" pitchFamily="34" charset="0"/>
              <a:buChar char="•"/>
            </a:pPr>
            <a:r>
              <a:rPr lang="en-US" dirty="0">
                <a:latin typeface="Gill Sans MT"/>
                <a:cs typeface="Gill Sans MT"/>
              </a:rPr>
              <a:t>The image of the Moon on the left is in black and white. The image on the right has been colorized to show the differences in surface composition.</a:t>
            </a:r>
          </a:p>
          <a:p>
            <a:pPr marL="171450" indent="-171450">
              <a:buFont typeface="Arial" pitchFamily="34" charset="0"/>
              <a:buChar char="•"/>
            </a:pPr>
            <a:r>
              <a:rPr lang="en-US" dirty="0">
                <a:latin typeface="Gill Sans MT"/>
                <a:cs typeface="Gill Sans MT"/>
              </a:rPr>
              <a:t>One way to think about this is to call it “translated” color - translated into visibl</a:t>
            </a:r>
            <a:r>
              <a:rPr lang="en-US" baseline="0" dirty="0">
                <a:latin typeface="Gill Sans MT"/>
                <a:cs typeface="Gill Sans MT"/>
              </a:rPr>
              <a:t>e colors that we can see. What else is often translated? </a:t>
            </a:r>
            <a:r>
              <a:rPr lang="en-US" i="1" baseline="0" dirty="0">
                <a:solidFill>
                  <a:srgbClr val="FF0000"/>
                </a:solidFill>
                <a:latin typeface="Gill Sans MT"/>
                <a:cs typeface="Gill Sans MT"/>
              </a:rPr>
              <a:t>Languages</a:t>
            </a:r>
            <a:endParaRPr lang="en-US" i="1" dirty="0">
              <a:solidFill>
                <a:srgbClr val="FF0000"/>
              </a:solidFill>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translated color processing used to create this lunar image is helpful for interpreting the surface soil composition. Areas appearing red generally correspond to the lunar highlands, while blue to orange shades indicate the ancient volcanic lava flow of a mare, or lunar sea. Bluer mare areas contain more titanium than do the orange regions. Mare Tranquillitatis, seen as a deep blue patch on the right, is richer in titanium than Mare Serenitatis, a slightly smaller circular area immediately adjacent to the upper left of Mare Tranquillitatis. Blue and orange areas covering much of the left side of the Moon in this view represent many separate lava flows in Oceanus Procellarum. The small purple areas found near the center are pyroclastic deposits formed by explosive volcanic eruptions. </a:t>
            </a:r>
            <a:r>
              <a:rPr lang="en-US" dirty="0">
                <a:latin typeface="Gill Sans MT"/>
                <a:cs typeface="Gill Sans MT"/>
                <a:hlinkClick r:id="rId3"/>
              </a:rPr>
              <a:t>http://photojournal.jpl.nasa.gov/catalog/PIA00132 </a:t>
            </a:r>
            <a:r>
              <a:rPr lang="en-US" dirty="0">
                <a:latin typeface="Gill Sans MT"/>
                <a:cs typeface="Gill Sans MT"/>
              </a:rPr>
              <a:t> </a:t>
            </a:r>
          </a:p>
        </p:txBody>
      </p:sp>
    </p:spTree>
    <p:extLst>
      <p:ext uri="{BB962C8B-B14F-4D97-AF65-F5344CB8AC3E}">
        <p14:creationId xmlns:p14="http://schemas.microsoft.com/office/powerpoint/2010/main" val="1061772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38800" cy="39624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Here are two recent images the Dawn spacecraft took of the large asteroid Vesta.</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The image on the left uses infrared filters and the image on the right uses color to represent different types of rock and minerals present.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What does color help</a:t>
            </a:r>
            <a:r>
              <a:rPr lang="en-US" baseline="0" dirty="0">
                <a:latin typeface="Gill Sans MT"/>
                <a:cs typeface="Gill Sans MT"/>
              </a:rPr>
              <a:t> us see when comparing these two images? </a:t>
            </a:r>
            <a:r>
              <a:rPr lang="en-US" i="1" baseline="0" dirty="0">
                <a:solidFill>
                  <a:srgbClr val="C00000"/>
                </a:solidFill>
                <a:latin typeface="Gill Sans MT"/>
                <a:cs typeface="Gill Sans MT"/>
              </a:rPr>
              <a:t>Encourage discussion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Scientists are using color to better understand the surface. </a:t>
            </a: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This image combines two separate views of the giant asteroid Vesta obtained by NASA's Dawn spacecraft. The images were taken by Dawn's framing camera. The far-left image uses near-infrared filters where red is used to represent 750 nanometers, green represents 920 nanometers and blue represents 980 nanometers. The image on the right is an image with colors assigned by scientists, representing different rock or mineral types on Vesta. The data reveal a world of many varied, well-separated layers and ingredients. The reddish color suggests a steep visible spectral slope, and areas of fresh landslides in the inner walls of the crater show deeper green colors. </a:t>
            </a:r>
          </a:p>
        </p:txBody>
      </p:sp>
      <p:sp>
        <p:nvSpPr>
          <p:cNvPr id="4" name="Slide Number Placeholder 3"/>
          <p:cNvSpPr>
            <a:spLocks noGrp="1"/>
          </p:cNvSpPr>
          <p:nvPr>
            <p:ph type="sldNum" sz="quarter" idx="10"/>
          </p:nvPr>
        </p:nvSpPr>
        <p:spPr/>
        <p:txBody>
          <a:bodyPr/>
          <a:lstStyle/>
          <a:p>
            <a:fld id="{AF47E3F5-B777-4886-8D0D-A4B1C2C64DEE}" type="slidenum">
              <a:rPr lang="en-US" smtClean="0"/>
              <a:pPr/>
              <a:t>46</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p:spPr>
        <p:txBody>
          <a:bodyPr/>
          <a:lstStyle/>
          <a:p>
            <a:r>
              <a:rPr lang="en-US" b="1" dirty="0">
                <a:latin typeface="Gill Sans MT"/>
                <a:cs typeface="Gill Sans MT"/>
              </a:rPr>
              <a:t>PRESENTATION NOTES: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In this case, the color represents minerals. The</a:t>
            </a:r>
            <a:r>
              <a:rPr lang="en-US" baseline="0" dirty="0">
                <a:latin typeface="Gill Sans MT"/>
                <a:cs typeface="Gill Sans MT"/>
              </a:rPr>
              <a:t> p</a:t>
            </a:r>
            <a:r>
              <a:rPr lang="en-US" dirty="0">
                <a:latin typeface="Gill Sans MT"/>
                <a:cs typeface="Gill Sans MT"/>
              </a:rPr>
              <a:t>itted terrain in the bottom of the crater contains </a:t>
            </a:r>
            <a:r>
              <a:rPr lang="en-US" kern="1200" dirty="0">
                <a:solidFill>
                  <a:schemeClr val="tx1"/>
                </a:solidFill>
                <a:latin typeface="Gill Sans MT"/>
                <a:cs typeface="Gill Sans MT"/>
              </a:rPr>
              <a:t>hydrated, carbon-rich minerals</a:t>
            </a:r>
            <a:r>
              <a:rPr lang="en-US" kern="1200" baseline="0" dirty="0">
                <a:solidFill>
                  <a:schemeClr val="tx1"/>
                </a:solidFill>
                <a:latin typeface="Gill Sans MT"/>
                <a:cs typeface="Gill Sans MT"/>
              </a:rPr>
              <a:t> - </a:t>
            </a:r>
            <a:r>
              <a:rPr lang="en-US" dirty="0">
                <a:latin typeface="Gill Sans MT"/>
                <a:cs typeface="Gill Sans MT"/>
              </a:rPr>
              <a:t>evidence that water once existed on the giant asteroid!</a:t>
            </a:r>
          </a:p>
          <a:p>
            <a:pPr marL="0" indent="0">
              <a:buFont typeface="Arial" pitchFamily="34" charset="0"/>
              <a:buNone/>
            </a:pPr>
            <a:endParaRPr lang="en-US" dirty="0">
              <a:latin typeface="Gill Sans MT"/>
              <a:cs typeface="Gill Sans MT"/>
            </a:endParaRPr>
          </a:p>
          <a:p>
            <a:r>
              <a:rPr lang="en-US" b="1" dirty="0">
                <a:latin typeface="Gill Sans MT"/>
                <a:cs typeface="Gill Sans MT"/>
              </a:rPr>
              <a:t>SCIENCE NOTES:</a:t>
            </a:r>
          </a:p>
          <a:p>
            <a:r>
              <a:rPr lang="en-US" b="0" i="0" kern="1200" dirty="0">
                <a:solidFill>
                  <a:schemeClr val="tx1"/>
                </a:solidFill>
                <a:effectLst/>
                <a:latin typeface="Gill Sans MT"/>
                <a:cs typeface="Gill Sans MT"/>
              </a:rPr>
              <a:t>This enhanced-color view from NASA's Dawn mission shows an unusual "pitted terrain" on the floor of Cornelia crater</a:t>
            </a:r>
            <a:r>
              <a:rPr lang="en-US" b="0" i="0" kern="1200" baseline="0" dirty="0">
                <a:solidFill>
                  <a:schemeClr val="tx1"/>
                </a:solidFill>
                <a:effectLst/>
                <a:latin typeface="Gill Sans MT"/>
                <a:cs typeface="Gill Sans MT"/>
              </a:rPr>
              <a:t> </a:t>
            </a:r>
            <a:r>
              <a:rPr lang="en-US" b="0" i="0" kern="1200" dirty="0">
                <a:solidFill>
                  <a:schemeClr val="tx1"/>
                </a:solidFill>
                <a:effectLst/>
                <a:latin typeface="Gill Sans MT"/>
                <a:cs typeface="Gill Sans MT"/>
              </a:rPr>
              <a:t>on the giant asteroid Vesta. A comparison</a:t>
            </a:r>
            <a:r>
              <a:rPr lang="en-US" b="0" i="0" kern="1200" baseline="0" dirty="0">
                <a:solidFill>
                  <a:schemeClr val="tx1"/>
                </a:solidFill>
                <a:effectLst/>
                <a:latin typeface="Gill Sans MT"/>
                <a:cs typeface="Gill Sans MT"/>
              </a:rPr>
              <a:t> with other craters shows that </a:t>
            </a:r>
            <a:r>
              <a:rPr lang="en-US" b="0" i="0" kern="1200" dirty="0">
                <a:solidFill>
                  <a:schemeClr val="tx1"/>
                </a:solidFill>
                <a:effectLst/>
                <a:latin typeface="Gill Sans MT"/>
                <a:cs typeface="Gill Sans MT"/>
              </a:rPr>
              <a:t>the physical properties or composition of the material in which these pits form is different from crater to crater.</a:t>
            </a:r>
          </a:p>
          <a:p>
            <a:endParaRPr lang="en-US" b="0" i="0" kern="1200" dirty="0">
              <a:solidFill>
                <a:schemeClr val="tx1"/>
              </a:solidFill>
              <a:effectLst/>
              <a:latin typeface="Gill Sans MT"/>
              <a:cs typeface="Gill Sans MT"/>
            </a:endParaRPr>
          </a:p>
          <a:p>
            <a:r>
              <a:rPr lang="en-US" b="0" i="0" kern="1200" dirty="0">
                <a:solidFill>
                  <a:schemeClr val="tx1"/>
                </a:solidFill>
                <a:effectLst/>
                <a:latin typeface="Gill Sans MT"/>
                <a:cs typeface="Gill Sans MT"/>
              </a:rPr>
              <a:t>Scientists think low-speed collisions with carbon-rich asteroids and meteoroids left hydrated minerals on Vesta's surface. It is thought that heat generated during later, high-speed collisions with asteroid belt rocks released water that was previously bound within the hydrated minerals. This water is thought to have explosively degassed into space, leaving behind pothole-like depressions as it escaped. </a:t>
            </a:r>
          </a:p>
          <a:p>
            <a:pPr marL="171450" indent="-171450">
              <a:buFont typeface="Arial" pitchFamily="34" charset="0"/>
              <a:buChar char="•"/>
            </a:pPr>
            <a:r>
              <a:rPr lang="en-US" dirty="0">
                <a:latin typeface="Gill Sans MT"/>
                <a:cs typeface="Gill Sans MT"/>
                <a:hlinkClick r:id="rId3"/>
              </a:rPr>
              <a:t>http://dawn.jpl.nasa.gov/multimedia/pitted_terrain_in_color.asp</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47</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Here is an image of Venus that has been color-coded to represent the elevation of different parts of the surface.</a:t>
            </a:r>
          </a:p>
          <a:p>
            <a:pPr marL="171450" indent="-171450">
              <a:buFont typeface="Arial" pitchFamily="34" charset="0"/>
              <a:buChar char="•"/>
            </a:pP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composite image was processed to improve contrast and to emphasize small features, and was color-coded to represent elevation.  </a:t>
            </a:r>
          </a:p>
          <a:p>
            <a:pPr marL="171450" indent="-171450">
              <a:buFont typeface="Arial" pitchFamily="34" charset="0"/>
              <a:buChar char="•"/>
            </a:pPr>
            <a:r>
              <a:rPr lang="en-US" dirty="0">
                <a:latin typeface="Gill Sans MT"/>
                <a:cs typeface="Gill Sans MT"/>
                <a:hlinkClick r:id="rId3"/>
              </a:rPr>
              <a:t>http://photojournal.jpl.nasa.gov/catalog/PIA00159</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48</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91200" cy="42672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Can anyone give me a definition of Value? </a:t>
            </a:r>
            <a:r>
              <a:rPr lang="en-US" i="1" dirty="0">
                <a:solidFill>
                  <a:srgbClr val="C00000"/>
                </a:solidFill>
                <a:latin typeface="Gill Sans MT"/>
                <a:cs typeface="Gill Sans MT"/>
              </a:rPr>
              <a:t>Value means the contrast between light and dark.</a:t>
            </a:r>
          </a:p>
          <a:p>
            <a:pPr marL="171450" indent="-171450">
              <a:buFont typeface="Arial" pitchFamily="34" charset="0"/>
              <a:buChar char="•"/>
            </a:pPr>
            <a:r>
              <a:rPr lang="en-US" dirty="0">
                <a:latin typeface="Gill Sans MT"/>
                <a:cs typeface="Gill Sans MT"/>
              </a:rPr>
              <a:t>Scientists use a similar concept called “albedo,” which is the measure of the reflectivity of a surface.</a:t>
            </a:r>
          </a:p>
          <a:p>
            <a:pPr marL="171450" indent="-171450">
              <a:buFont typeface="Arial" pitchFamily="34" charset="0"/>
              <a:buChar char="•"/>
            </a:pPr>
            <a:r>
              <a:rPr lang="en-US" dirty="0">
                <a:latin typeface="Gill Sans MT"/>
                <a:cs typeface="Gill Sans MT"/>
              </a:rPr>
              <a:t>These two images are details of the surface of Iapetus, a strange icy moon of Saturn.</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Left Image</a:t>
            </a:r>
          </a:p>
          <a:p>
            <a:pPr marL="171450" indent="-171450">
              <a:buFont typeface="Arial" pitchFamily="34" charset="0"/>
              <a:buChar char="•"/>
            </a:pPr>
            <a:r>
              <a:rPr lang="en-US" dirty="0">
                <a:latin typeface="Gill Sans MT"/>
                <a:cs typeface="Gill Sans MT"/>
              </a:rPr>
              <a:t>Dark material splatters the walls and floors of craters in the surreal, frozen wastelands of Iapetus. This image shows terrain in the transition region between the moon's dark leading hemisphere and its bright trailing hemisphere. The view was acquired during Cassini's only close flyby of the two-toned Saturn moon. </a:t>
            </a:r>
            <a:r>
              <a:rPr lang="en-US" dirty="0">
                <a:latin typeface="Gill Sans MT"/>
                <a:cs typeface="Gill Sans MT"/>
                <a:hlinkClick r:id="rId3"/>
              </a:rPr>
              <a:t>http://photojournal.jpl.nasa.gov/catalog/PIA08374</a:t>
            </a:r>
            <a:endParaRPr lang="en-US" dirty="0">
              <a:latin typeface="Gill Sans MT"/>
              <a:cs typeface="Gill Sans MT"/>
            </a:endParaRPr>
          </a:p>
          <a:p>
            <a:endParaRPr lang="en-US" dirty="0">
              <a:latin typeface="Gill Sans MT"/>
              <a:cs typeface="Gill Sans MT"/>
            </a:endParaRPr>
          </a:p>
          <a:p>
            <a:r>
              <a:rPr lang="en-US" b="1" dirty="0">
                <a:latin typeface="Gill Sans MT"/>
                <a:cs typeface="Gill Sans MT"/>
              </a:rPr>
              <a:t>Right image</a:t>
            </a:r>
          </a:p>
          <a:p>
            <a:pPr marL="171450" indent="-171450">
              <a:buFont typeface="Arial" pitchFamily="34" charset="0"/>
              <a:buChar char="•"/>
            </a:pPr>
            <a:r>
              <a:rPr lang="en-US" dirty="0">
                <a:latin typeface="Gill Sans MT"/>
                <a:cs typeface="Gill Sans MT"/>
              </a:rPr>
              <a:t>Cassini surveys a bright landscape coated by dark material on Iapetus. This image shows terrain in the transition region between the moon's dark leading hemisphere and its bright trailing hemisphere. The view was acquired during Cassini's only close flyby of the two-toned Saturn moon. </a:t>
            </a:r>
            <a:r>
              <a:rPr lang="en-US" dirty="0">
                <a:latin typeface="Gill Sans MT"/>
                <a:cs typeface="Gill Sans MT"/>
                <a:hlinkClick r:id="rId4"/>
              </a:rPr>
              <a:t>http://photojournal.jpl.nasa.gov/catalog/PIA08373</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49</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5</a:t>
            </a:fld>
            <a:endParaRPr lang="en-US" dirty="0"/>
          </a:p>
        </p:txBody>
      </p:sp>
      <p:sp>
        <p:nvSpPr>
          <p:cNvPr id="3" name="Notes Placeholder 2"/>
          <p:cNvSpPr>
            <a:spLocks noGrp="1"/>
          </p:cNvSpPr>
          <p:nvPr>
            <p:ph type="body" idx="1"/>
          </p:nvPr>
        </p:nvSpPr>
        <p:spPr/>
        <p:txBody>
          <a:bodyPr/>
          <a:lstStyle/>
          <a:p>
            <a:r>
              <a:rPr lang="en-US" b="1" dirty="0">
                <a:latin typeface="Gill Sans MT"/>
                <a:cs typeface="Gill Sans MT"/>
              </a:rPr>
              <a:t>PRESENTATION NOTES: </a:t>
            </a:r>
          </a:p>
          <a:p>
            <a:r>
              <a:rPr lang="en-US" dirty="0">
                <a:latin typeface="Gill Sans MT"/>
                <a:cs typeface="Gill Sans MT"/>
              </a:rPr>
              <a:t>Here are some artworks by the Aiellos inspired by Ganymede at the Denver Museum of Nature &amp; Science. Monica’s painting is 5’x10’ and Tyler’s steel sculpture is 5’ in diameter.</a:t>
            </a:r>
          </a:p>
          <a:p>
            <a:endParaRPr lang="en-US" dirty="0">
              <a:latin typeface="Gill Sans MT"/>
              <a:cs typeface="Gill Sans MT"/>
            </a:endParaRPr>
          </a:p>
          <a:p>
            <a:r>
              <a:rPr lang="en-US" dirty="0">
                <a:latin typeface="Gill Sans MT"/>
                <a:cs typeface="Gill Sans MT"/>
              </a:rPr>
              <a:t>Painting by Monica Aiello: </a:t>
            </a:r>
          </a:p>
          <a:p>
            <a:r>
              <a:rPr lang="en-US" i="1" dirty="0">
                <a:latin typeface="Gill Sans MT"/>
                <a:cs typeface="Gill Sans MT"/>
              </a:rPr>
              <a:t>The Flight of Ganymede</a:t>
            </a:r>
            <a:endParaRPr lang="en-US" dirty="0">
              <a:latin typeface="Gill Sans MT"/>
              <a:cs typeface="Gill Sans MT"/>
            </a:endParaRPr>
          </a:p>
          <a:p>
            <a:r>
              <a:rPr lang="en-US" dirty="0">
                <a:latin typeface="Gill Sans MT"/>
                <a:cs typeface="Gill Sans MT"/>
              </a:rPr>
              <a:t>Acrylic, ink, paper, fiber, on panel</a:t>
            </a:r>
          </a:p>
          <a:p>
            <a:r>
              <a:rPr lang="en-US" dirty="0">
                <a:latin typeface="Gill Sans MT"/>
                <a:cs typeface="Gill Sans MT"/>
              </a:rPr>
              <a:t>5’x10’</a:t>
            </a:r>
          </a:p>
          <a:p>
            <a:endParaRPr lang="en-US" dirty="0">
              <a:latin typeface="Gill Sans MT"/>
              <a:cs typeface="Gill Sans MT"/>
            </a:endParaRPr>
          </a:p>
          <a:p>
            <a:r>
              <a:rPr lang="en-US" dirty="0">
                <a:latin typeface="Gill Sans MT"/>
                <a:cs typeface="Gill Sans MT"/>
              </a:rPr>
              <a:t>Sculpture by Tyler Aiello:</a:t>
            </a:r>
          </a:p>
          <a:p>
            <a:r>
              <a:rPr lang="en-US" i="1" dirty="0">
                <a:latin typeface="Gill Sans MT"/>
                <a:cs typeface="Gill Sans MT"/>
              </a:rPr>
              <a:t>Sphere X</a:t>
            </a:r>
          </a:p>
          <a:p>
            <a:r>
              <a:rPr lang="en-US" dirty="0">
                <a:latin typeface="Gill Sans MT"/>
                <a:cs typeface="Gill Sans MT"/>
              </a:rPr>
              <a:t>Hand-forged steel</a:t>
            </a:r>
          </a:p>
          <a:p>
            <a:r>
              <a:rPr lang="en-US" dirty="0">
                <a:latin typeface="Gill Sans MT"/>
                <a:cs typeface="Gill Sans MT"/>
              </a:rPr>
              <a:t>5’ diameter</a:t>
            </a:r>
          </a:p>
          <a:p>
            <a:endParaRPr lang="en-US" dirty="0">
              <a:latin typeface="Gill Sans MT"/>
              <a:cs typeface="Gill Sans MT"/>
            </a:endParaRPr>
          </a:p>
          <a:p>
            <a:endParaRPr lang="en-US" dirty="0">
              <a:latin typeface="Gill Sans MT"/>
              <a:cs typeface="Gill Sans MT"/>
            </a:endParaRPr>
          </a:p>
        </p:txBody>
      </p:sp>
    </p:spTree>
    <p:extLst>
      <p:ext uri="{BB962C8B-B14F-4D97-AF65-F5344CB8AC3E}">
        <p14:creationId xmlns:p14="http://schemas.microsoft.com/office/powerpoint/2010/main" val="34657215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50</a:t>
            </a:fld>
            <a:endParaRPr lang="en-US" dirty="0">
              <a:solidFill>
                <a:prstClr val="black"/>
              </a:solidFill>
            </a:endParaRPr>
          </a:p>
        </p:txBody>
      </p:sp>
      <p:sp>
        <p:nvSpPr>
          <p:cNvPr id="5"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Iapetus has the most intense value contrast in the solar system.</a:t>
            </a:r>
          </a:p>
          <a:p>
            <a:pPr marL="628650" lvl="1" indent="-171450">
              <a:buFont typeface="Arial" pitchFamily="34" charset="0"/>
              <a:buChar char="•"/>
            </a:pPr>
            <a:r>
              <a:rPr lang="en-US" dirty="0">
                <a:latin typeface="Gill Sans MT"/>
                <a:cs typeface="Gill Sans MT"/>
              </a:rPr>
              <a:t>Half of its surface is bright white the other half is as dark as black velvet.</a:t>
            </a:r>
          </a:p>
          <a:p>
            <a:pPr marL="171450" indent="-171450">
              <a:buFont typeface="Arial" pitchFamily="34" charset="0"/>
              <a:buChar char="•"/>
            </a:pPr>
            <a:r>
              <a:rPr lang="en-US" dirty="0">
                <a:latin typeface="Gill Sans MT"/>
                <a:cs typeface="Gill Sans MT"/>
              </a:rPr>
              <a:t>Things that are bright white are very reflective;</a:t>
            </a:r>
            <a:r>
              <a:rPr lang="en-US" baseline="0" dirty="0">
                <a:latin typeface="Gill Sans MT"/>
                <a:cs typeface="Gill Sans MT"/>
              </a:rPr>
              <a:t> this </a:t>
            </a:r>
            <a:r>
              <a:rPr lang="en-US" dirty="0">
                <a:latin typeface="Gill Sans MT"/>
                <a:cs typeface="Gill Sans MT"/>
              </a:rPr>
              <a:t>often means they are composed of ice.</a:t>
            </a:r>
          </a:p>
          <a:p>
            <a:pPr marL="171450" indent="-171450">
              <a:buFont typeface="Arial" pitchFamily="34" charset="0"/>
              <a:buChar char="•"/>
            </a:pPr>
            <a:r>
              <a:rPr lang="en-US" dirty="0">
                <a:latin typeface="Gill Sans MT"/>
                <a:cs typeface="Gill Sans MT"/>
              </a:rPr>
              <a:t>Iapetus is still a mystery, and scientists are currently studying it and developing theories to explain its unusual terrain.</a:t>
            </a:r>
          </a:p>
          <a:p>
            <a:pPr marL="171450" indent="-171450">
              <a:buFont typeface="Arial" pitchFamily="34" charset="0"/>
              <a:buChar char="•"/>
            </a:pPr>
            <a:r>
              <a:rPr lang="en-US" dirty="0">
                <a:latin typeface="Gill Sans MT"/>
                <a:cs typeface="Gill Sans MT"/>
              </a:rPr>
              <a:t>What else do you see in Iapetus’ southern hemisphere? </a:t>
            </a:r>
            <a:r>
              <a:rPr lang="en-US" i="1" dirty="0">
                <a:solidFill>
                  <a:srgbClr val="C00000"/>
                </a:solidFill>
                <a:latin typeface="Gill Sans MT"/>
                <a:cs typeface="Gill Sans MT"/>
              </a:rPr>
              <a:t>A large circle/crater meaning a large impact</a:t>
            </a:r>
          </a:p>
          <a:p>
            <a:pPr marL="171450" indent="-171450">
              <a:buFont typeface="Arial" pitchFamily="34" charset="0"/>
              <a:buChar char="•"/>
            </a:pP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In many places, the dark material--thought to be composed of nitrogen-bearing organic compounds called cyanides, hydrated minerals and other carbonaceous minerals--appears to coat equator-facing slopes and crater floors. The distribution of this material and variations in the color of the bright material across the trailing hemisphere will be crucial clues to understanding the origin of Iapetus' peculiar bright-dark dual personality. </a:t>
            </a:r>
            <a:r>
              <a:rPr lang="en-US" dirty="0">
                <a:latin typeface="Gill Sans MT"/>
                <a:cs typeface="Gill Sans MT"/>
                <a:hlinkClick r:id="rId3"/>
              </a:rPr>
              <a:t>http://photojournal.jpl.nasa.gov/catalog/PIA08384</a:t>
            </a:r>
            <a:endParaRPr lang="en-US" b="1" dirty="0">
              <a:latin typeface="Gill Sans MT"/>
              <a:cs typeface="Gill Sans MT"/>
            </a:endParaRPr>
          </a:p>
        </p:txBody>
      </p:sp>
    </p:spTree>
    <p:extLst>
      <p:ext uri="{BB962C8B-B14F-4D97-AF65-F5344CB8AC3E}">
        <p14:creationId xmlns:p14="http://schemas.microsoft.com/office/powerpoint/2010/main" val="1061772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51</a:t>
            </a:fld>
            <a:endParaRPr lang="en-US" dirty="0">
              <a:solidFill>
                <a:prstClr val="black"/>
              </a:solidFill>
            </a:endParaRPr>
          </a:p>
        </p:txBody>
      </p:sp>
      <p:sp>
        <p:nvSpPr>
          <p:cNvPr id="5"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Enceladus is a small icy satellite of Saturn.</a:t>
            </a:r>
            <a:r>
              <a:rPr lang="en-US" baseline="0" dirty="0">
                <a:latin typeface="Gill Sans MT"/>
                <a:cs typeface="Gill Sans MT"/>
              </a:rPr>
              <a:t> I</a:t>
            </a:r>
            <a:r>
              <a:rPr lang="en-US" dirty="0">
                <a:latin typeface="Gill Sans MT"/>
                <a:cs typeface="Gill Sans MT"/>
              </a:rPr>
              <a:t>t is the brightest body in our solar system other than the Sun.</a:t>
            </a:r>
          </a:p>
          <a:p>
            <a:pPr marL="171450" indent="-171450">
              <a:buFont typeface="Arial" pitchFamily="34" charset="0"/>
              <a:buChar char="•"/>
            </a:pPr>
            <a:r>
              <a:rPr lang="en-US" dirty="0">
                <a:latin typeface="Gill Sans MT"/>
                <a:cs typeface="Gill Sans MT"/>
              </a:rPr>
              <a:t>It is bright white, so what do you think its surface is made of? </a:t>
            </a:r>
            <a:r>
              <a:rPr lang="en-US" i="1" dirty="0">
                <a:solidFill>
                  <a:srgbClr val="C00000"/>
                </a:solidFill>
                <a:latin typeface="Gill Sans MT"/>
                <a:cs typeface="Gill Sans MT"/>
              </a:rPr>
              <a:t>Ice</a:t>
            </a:r>
          </a:p>
          <a:p>
            <a:pPr marL="171450" indent="-171450">
              <a:buFont typeface="Arial" pitchFamily="34" charset="0"/>
              <a:buChar char="•"/>
            </a:pPr>
            <a:r>
              <a:rPr lang="en-US" dirty="0">
                <a:latin typeface="Gill Sans MT"/>
                <a:cs typeface="Gill Sans MT"/>
              </a:rPr>
              <a:t>Yes, It is made of almost pure water ice.</a:t>
            </a:r>
          </a:p>
          <a:p>
            <a:pPr marL="171450" indent="-171450">
              <a:buFont typeface="Arial" pitchFamily="34" charset="0"/>
              <a:buChar char="•"/>
            </a:pPr>
            <a:r>
              <a:rPr lang="en-US" dirty="0">
                <a:latin typeface="Gill Sans MT"/>
                <a:cs typeface="Gill Sans MT"/>
              </a:rPr>
              <a:t>What else do you see at the bottom of Enceladus?</a:t>
            </a:r>
            <a:r>
              <a:rPr lang="en-US" i="1" dirty="0">
                <a:solidFill>
                  <a:srgbClr val="C00000"/>
                </a:solidFill>
                <a:latin typeface="Gill Sans MT"/>
                <a:cs typeface="Gill Sans MT"/>
              </a:rPr>
              <a:t> Lines or cracks, tectonic features</a:t>
            </a:r>
          </a:p>
          <a:p>
            <a:pPr marL="171450" indent="-171450">
              <a:buFont typeface="Arial" pitchFamily="34" charset="0"/>
              <a:buChar char="•"/>
            </a:pPr>
            <a:r>
              <a:rPr lang="en-US" dirty="0">
                <a:latin typeface="Gill Sans MT"/>
                <a:cs typeface="Gill Sans MT"/>
              </a:rPr>
              <a:t>These are tectonic features called Tiger Strips. They are faults from which water geysers are erupting.</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A masterpiece of deep time and wrenching gravity, the tortured surface of Saturn's moon Enceladus and its fascinating ongoing geologic activity tell the story of the ancient and present struggles of one tiny world. The enhanced color view of Enceladus seen here is largely of the southern hemisphere and includes the south polar terrain at the bottom of the image. Ancient craters remain somewhat pristine in some locales, but have clearly relaxed in others. Northward-trending fractures, likely caused by a change in the moon's rate of rotation and the consequent flattening of the moon's shape, rip across the southern hemisphere. The south polar terrain is marked by a striking set of `blue' fractures and encircled by a conspicuous and continuous chain of folds and ridges, testament to the forces within Enceladus that have yet to be silenced. </a:t>
            </a:r>
            <a:r>
              <a:rPr lang="en-US" dirty="0">
                <a:latin typeface="Gill Sans MT"/>
                <a:cs typeface="Gill Sans MT"/>
                <a:hlinkClick r:id="rId3"/>
              </a:rPr>
              <a:t>http://photojournal.jpl.nasa.gov/catalog/PIA07800</a:t>
            </a:r>
            <a:endParaRPr lang="en-US" dirty="0">
              <a:latin typeface="Gill Sans MT"/>
              <a:cs typeface="Gill Sans MT"/>
            </a:endParaRPr>
          </a:p>
        </p:txBody>
      </p:sp>
    </p:spTree>
    <p:extLst>
      <p:ext uri="{BB962C8B-B14F-4D97-AF65-F5344CB8AC3E}">
        <p14:creationId xmlns:p14="http://schemas.microsoft.com/office/powerpoint/2010/main" val="1061772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4600" y="685800"/>
            <a:ext cx="4368800" cy="3276600"/>
          </a:xfrm>
        </p:spPr>
      </p:sp>
      <p:sp>
        <p:nvSpPr>
          <p:cNvPr id="3" name="Notes Placeholder 2"/>
          <p:cNvSpPr>
            <a:spLocks noGrp="1"/>
          </p:cNvSpPr>
          <p:nvPr>
            <p:ph type="body" idx="1"/>
          </p:nvPr>
        </p:nvSpPr>
        <p:spPr>
          <a:xfrm>
            <a:off x="685800" y="4191000"/>
            <a:ext cx="5486400" cy="4495800"/>
          </a:xfrm>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Looking at the texture of a planetary surface can give scientists clues as to its geologic story.</a:t>
            </a:r>
          </a:p>
          <a:p>
            <a:pPr marL="171450" indent="-171450">
              <a:buFont typeface="Arial" pitchFamily="34" charset="0"/>
              <a:buChar char="•"/>
            </a:pPr>
            <a:r>
              <a:rPr lang="en-US" dirty="0">
                <a:latin typeface="Gill Sans MT"/>
                <a:cs typeface="Gill Sans MT"/>
              </a:rPr>
              <a:t>This is Triton, an</a:t>
            </a:r>
            <a:r>
              <a:rPr lang="en-US" baseline="0" dirty="0">
                <a:latin typeface="Gill Sans MT"/>
                <a:cs typeface="Gill Sans MT"/>
              </a:rPr>
              <a:t> </a:t>
            </a:r>
            <a:r>
              <a:rPr lang="en-US" dirty="0">
                <a:latin typeface="Gill Sans MT"/>
                <a:cs typeface="Gill Sans MT"/>
              </a:rPr>
              <a:t>icy moon of Neptune, the seventh largest in the solar</a:t>
            </a:r>
            <a:r>
              <a:rPr lang="en-US" baseline="0" dirty="0">
                <a:latin typeface="Gill Sans MT"/>
                <a:cs typeface="Gill Sans MT"/>
              </a:rPr>
              <a:t> system</a:t>
            </a:r>
            <a:r>
              <a:rPr lang="en-US" dirty="0">
                <a:latin typeface="Gill Sans MT"/>
                <a:cs typeface="Gill Sans MT"/>
              </a:rPr>
              <a:t>.  </a:t>
            </a:r>
          </a:p>
          <a:p>
            <a:pPr marL="628650" lvl="1" indent="-171450">
              <a:buFont typeface="Arial" pitchFamily="34" charset="0"/>
              <a:buChar char="•"/>
            </a:pPr>
            <a:r>
              <a:rPr lang="en-US" dirty="0">
                <a:latin typeface="Gill Sans MT"/>
                <a:cs typeface="Gill Sans MT"/>
              </a:rPr>
              <a:t>Scientists figured something this far from the Sun and so cold would not have a lot of geologic activity.</a:t>
            </a:r>
          </a:p>
          <a:p>
            <a:pPr marL="628650" lvl="1" indent="-171450">
              <a:buFont typeface="Arial" pitchFamily="34" charset="0"/>
              <a:buChar char="•"/>
            </a:pPr>
            <a:r>
              <a:rPr lang="en-US" dirty="0">
                <a:latin typeface="Gill Sans MT"/>
                <a:cs typeface="Gill Sans MT"/>
              </a:rPr>
              <a:t>However, when they got images of Triton they saw this weird texture.</a:t>
            </a:r>
          </a:p>
          <a:p>
            <a:pPr marL="171450" indent="-171450">
              <a:buFont typeface="Arial" pitchFamily="34" charset="0"/>
              <a:buChar char="•"/>
            </a:pPr>
            <a:r>
              <a:rPr lang="en-US" dirty="0">
                <a:latin typeface="Gill Sans MT"/>
                <a:cs typeface="Gill Sans MT"/>
              </a:rPr>
              <a:t>What does Triton remind you of? </a:t>
            </a:r>
            <a:r>
              <a:rPr lang="en-US" i="1" dirty="0">
                <a:solidFill>
                  <a:srgbClr val="C00000"/>
                </a:solidFill>
                <a:latin typeface="Gill Sans MT"/>
                <a:cs typeface="Gill Sans MT"/>
              </a:rPr>
              <a:t>A cantaloupe</a:t>
            </a:r>
          </a:p>
          <a:p>
            <a:pPr marL="628650" lvl="1" indent="-171450">
              <a:buFont typeface="Arial" pitchFamily="34" charset="0"/>
              <a:buChar char="•"/>
            </a:pPr>
            <a:r>
              <a:rPr lang="en-US" dirty="0">
                <a:latin typeface="Gill Sans MT"/>
                <a:cs typeface="Gill Sans MT"/>
              </a:rPr>
              <a:t>The presence of this weird “cantaloupe” terrain, combined with a lack of craters, suggested that Triton was geologically active.</a:t>
            </a:r>
          </a:p>
          <a:p>
            <a:pPr marL="171450" indent="-171450">
              <a:buFont typeface="Arial" pitchFamily="34" charset="0"/>
              <a:buChar char="•"/>
            </a:pPr>
            <a:r>
              <a:rPr lang="en-US" dirty="0">
                <a:latin typeface="Gill Sans MT"/>
                <a:cs typeface="Gill Sans MT"/>
              </a:rPr>
              <a:t>And indeed scientists have found evidence of geysers and cryo-volcanoes -- ice volcanoes!</a:t>
            </a:r>
          </a:p>
          <a:p>
            <a:endParaRPr lang="en-US" b="1"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The surface of Triton is very rugged, scarred by rising blobs of ice, faults and volcanic pits and lava flows composed of water and other ices. The surface is also extremely young and sparsely cratered and could be geologically active today. </a:t>
            </a:r>
            <a:r>
              <a:rPr lang="en-US" dirty="0">
                <a:latin typeface="Gill Sans MT"/>
                <a:cs typeface="Gill Sans MT"/>
                <a:hlinkClick r:id="rId3"/>
              </a:rPr>
              <a:t>http://photojournal.jpl.nasa.gov/catalog/PIA12186</a:t>
            </a:r>
            <a:endParaRPr lang="en-US" dirty="0">
              <a:latin typeface="Gill Sans MT"/>
              <a:cs typeface="Gill Sans MT"/>
            </a:endParaRPr>
          </a:p>
          <a:p>
            <a:pPr marL="171450" indent="-171450">
              <a:buFont typeface="Arial" pitchFamily="34" charset="0"/>
              <a:buChar char="•"/>
            </a:pPr>
            <a:r>
              <a:rPr lang="en-US" dirty="0">
                <a:latin typeface="Gill Sans MT"/>
                <a:cs typeface="Gill Sans MT"/>
              </a:rPr>
              <a:t>The pinkish deposits constitute a vast south polar cap believed to contain methane ice, which would have reacted under sunlight to form pink or red compounds. The dark streaks overlying these pink ices are believed to be an icy and perhaps carbonaceous dust deposited from huge geyser-like plumes, some of which were found to be active during the Voyager 2 flyby.  </a:t>
            </a:r>
            <a:r>
              <a:rPr lang="en-US" dirty="0">
                <a:latin typeface="Gill Sans MT"/>
                <a:cs typeface="Gill Sans MT"/>
                <a:hlinkClick r:id="rId4"/>
              </a:rPr>
              <a:t>http://photojournal.jpl.nasa.gov/catalog/PIA00317</a:t>
            </a:r>
            <a:endParaRPr lang="en-US" dirty="0">
              <a:latin typeface="Gill Sans MT"/>
              <a:cs typeface="Gill Sans MT"/>
            </a:endParaRPr>
          </a:p>
          <a:p>
            <a:pPr marL="171450" indent="-171450">
              <a:buFont typeface="Arial" pitchFamily="34" charset="0"/>
              <a:buChar char="•"/>
            </a:pP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52</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One of the strangest most varied surfaces in all of the solar system is present on Uranus’ small moon Miranda.</a:t>
            </a:r>
          </a:p>
          <a:p>
            <a:pPr marL="171450" indent="-171450">
              <a:buFont typeface="Arial" pitchFamily="34" charset="0"/>
              <a:buChar char="•"/>
            </a:pPr>
            <a:r>
              <a:rPr lang="en-US" dirty="0">
                <a:latin typeface="Gill Sans MT"/>
                <a:cs typeface="Gill Sans MT"/>
              </a:rPr>
              <a:t>What do you see in the bottom of this image? </a:t>
            </a:r>
            <a:r>
              <a:rPr lang="en-US" i="1" dirty="0">
                <a:solidFill>
                  <a:srgbClr val="C00000"/>
                </a:solidFill>
                <a:latin typeface="Gill Sans MT"/>
                <a:cs typeface="Gill Sans MT"/>
              </a:rPr>
              <a:t>Huge straight lines, cracks, tectonics</a:t>
            </a:r>
          </a:p>
          <a:p>
            <a:pPr marL="171450" indent="-171450">
              <a:buFont typeface="Arial" pitchFamily="34" charset="0"/>
              <a:buChar char="•"/>
            </a:pPr>
            <a:r>
              <a:rPr lang="en-US" dirty="0">
                <a:latin typeface="Gill Sans MT"/>
                <a:cs typeface="Gill Sans MT"/>
              </a:rPr>
              <a:t>Scientists think Miranda was smashed apart in some collision and then came back together.</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Like Frankenstein's monster, Miranda looks like it was pieced together from parts that didn't quite merge properly. At about 500 km in diameter, it's only one-seventh as large as Earth's moon, a size that seems unlikely to support much tectonic activity. Yet Miranda sports one of the strangest and most varied landscapes among extraterrestrial bodies, including three large features known as "coronae," which are unique among known objects in our solar system. They are lightly cratered collections of ridges and valleys, separated from the more heavily cratered (and presumably older) terrain by sharp boundaries like mismatched patches on a moth-eaten coat. Miranda's giant fault canyons are as much as 12 times as deep as the Grand Canyon. Due to Miranda's low gravity and large cliffs, a rock dropped off the edge of the highest cliff would take a full 10 minutes to reach the foot of the cliff. </a:t>
            </a:r>
          </a:p>
          <a:p>
            <a:pPr marL="171450" indent="-171450">
              <a:buFont typeface="Arial" pitchFamily="34" charset="0"/>
              <a:buChar char="•"/>
            </a:pPr>
            <a:r>
              <a:rPr lang="en-US" dirty="0">
                <a:latin typeface="Gill Sans MT"/>
                <a:cs typeface="Gill Sans MT"/>
                <a:hlinkClick r:id="rId3"/>
              </a:rPr>
              <a:t>http://solarsystem.nasa.gov/planets/profile.cfm?Object=Miranda</a:t>
            </a:r>
            <a:br>
              <a:rPr lang="en-US" dirty="0">
                <a:latin typeface="Gill Sans MT"/>
                <a:cs typeface="Gill Sans MT"/>
              </a:rPr>
            </a:br>
            <a:br>
              <a:rPr lang="en-US" dirty="0">
                <a:latin typeface="Gill Sans MT"/>
                <a:cs typeface="Gill Sans MT"/>
              </a:rPr>
            </a:b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4145328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Recent and ongoing NASA missions have given us a close up look at the nucleus of comets.</a:t>
            </a:r>
          </a:p>
          <a:p>
            <a:pPr marL="171450" indent="-171450">
              <a:buFont typeface="Arial" pitchFamily="34" charset="0"/>
              <a:buChar char="•"/>
            </a:pPr>
            <a:r>
              <a:rPr lang="en-US" dirty="0">
                <a:latin typeface="Gill Sans MT"/>
                <a:cs typeface="Gill Sans MT"/>
              </a:rPr>
              <a:t>The surfaces of comets are fascinating and constantly changing.  As they approach the Sun, they heat up and shoot jets of ice, dust,</a:t>
            </a:r>
            <a:r>
              <a:rPr lang="en-US" baseline="0" dirty="0">
                <a:latin typeface="Gill Sans MT"/>
                <a:cs typeface="Gill Sans MT"/>
              </a:rPr>
              <a:t> and gases</a:t>
            </a:r>
            <a:r>
              <a:rPr lang="en-US" dirty="0">
                <a:latin typeface="Gill Sans MT"/>
                <a:cs typeface="Gill Sans MT"/>
              </a:rPr>
              <a:t> from their surfaces.</a:t>
            </a:r>
          </a:p>
          <a:p>
            <a:pPr marL="171450" indent="-171450">
              <a:buFontTx/>
              <a:buChar char="-"/>
            </a:pP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The Deep Impact/EPOXI Mission</a:t>
            </a:r>
          </a:p>
          <a:p>
            <a:pPr marL="171450" indent="-171450">
              <a:buFont typeface="Arial" pitchFamily="34" charset="0"/>
              <a:buChar char="•"/>
            </a:pPr>
            <a:r>
              <a:rPr lang="en-US" dirty="0">
                <a:latin typeface="Gill Sans MT"/>
                <a:cs typeface="Gill Sans MT"/>
              </a:rPr>
              <a:t>This image shows the nuclei of comets Tempel 1 and Hartley 2, both imaged by NASA's Deep Impact spacecraft.</a:t>
            </a:r>
            <a:r>
              <a:rPr lang="en-US" baseline="0" dirty="0">
                <a:latin typeface="Gill Sans MT"/>
                <a:cs typeface="Gill Sans MT"/>
              </a:rPr>
              <a:t> After its primary mission to impact Tempel 1, the spacecraft </a:t>
            </a:r>
            <a:r>
              <a:rPr lang="en-US" dirty="0">
                <a:latin typeface="Gill Sans MT"/>
                <a:cs typeface="Gill Sans MT"/>
              </a:rPr>
              <a:t>continued on to Hartley 2 as part of an extended mission known as EPOXI.</a:t>
            </a:r>
            <a:endParaRPr lang="en-US" b="1" dirty="0">
              <a:latin typeface="Gill Sans MT"/>
              <a:cs typeface="Gill Sans MT"/>
            </a:endParaRPr>
          </a:p>
          <a:p>
            <a:pPr marL="171450" indent="-171450" fontAlgn="base">
              <a:buFont typeface="Arial" pitchFamily="34" charset="0"/>
              <a:buChar char="•"/>
            </a:pPr>
            <a:r>
              <a:rPr lang="en-US" dirty="0">
                <a:latin typeface="Gill Sans MT"/>
                <a:cs typeface="Gill Sans MT"/>
                <a:hlinkClick r:id="rId3"/>
              </a:rPr>
              <a:t>http://www.nasa.gov/mission_pages/epoxi/index.html</a:t>
            </a:r>
            <a:br>
              <a:rPr lang="en-US" dirty="0">
                <a:latin typeface="Gill Sans MT"/>
                <a:cs typeface="Gill Sans MT"/>
              </a:rPr>
            </a:br>
            <a:br>
              <a:rPr lang="en-US" dirty="0">
                <a:latin typeface="Gill Sans MT"/>
                <a:cs typeface="Gill Sans MT"/>
              </a:rPr>
            </a:b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4145328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55</a:t>
            </a:fld>
            <a:endParaRPr lang="en-US" dirty="0">
              <a:solidFill>
                <a:prstClr val="black"/>
              </a:solidFill>
            </a:endParaRPr>
          </a:p>
        </p:txBody>
      </p:sp>
      <p:sp>
        <p:nvSpPr>
          <p:cNvPr id="8" name="Notes Placeholder 7"/>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A moon with one of the strangest textures in the solar system is Saturn’s small icy moon Hyperion.</a:t>
            </a:r>
          </a:p>
          <a:p>
            <a:pPr marL="628650" lvl="1" indent="-171450">
              <a:buFont typeface="Arial" pitchFamily="34" charset="0"/>
              <a:buChar char="•"/>
            </a:pPr>
            <a:r>
              <a:rPr lang="en-US" dirty="0">
                <a:latin typeface="Gill Sans MT"/>
                <a:cs typeface="Gill Sans MT"/>
              </a:rPr>
              <a:t>What does it look like to you? </a:t>
            </a:r>
            <a:r>
              <a:rPr lang="en-US" i="1" dirty="0">
                <a:solidFill>
                  <a:srgbClr val="C00000"/>
                </a:solidFill>
                <a:latin typeface="Gill Sans MT"/>
                <a:cs typeface="Gill Sans MT"/>
              </a:rPr>
              <a:t>A sponge, loofa</a:t>
            </a:r>
          </a:p>
          <a:p>
            <a:pPr marL="628650" lvl="1" indent="-171450">
              <a:buFont typeface="Arial" pitchFamily="34" charset="0"/>
              <a:buChar char="•"/>
            </a:pPr>
            <a:r>
              <a:rPr lang="en-US" dirty="0">
                <a:latin typeface="Gill Sans MT"/>
                <a:cs typeface="Gill Sans MT"/>
              </a:rPr>
              <a:t>Finding unusual things helps scientists to develop new theories as to how a world is formed. Scientists are still trying to understand Hyperion.</a:t>
            </a:r>
          </a:p>
          <a:p>
            <a:pPr marL="628650" lvl="1" indent="-171450">
              <a:buFont typeface="Arial" pitchFamily="34" charset="0"/>
              <a:buChar char="•"/>
            </a:pPr>
            <a:r>
              <a:rPr lang="en-US" dirty="0">
                <a:latin typeface="Gill Sans MT"/>
                <a:cs typeface="Gill Sans MT"/>
              </a:rPr>
              <a:t>Why is Hyperion lumpy and not shaped like a ball? </a:t>
            </a:r>
            <a:r>
              <a:rPr lang="en-US" i="1" dirty="0">
                <a:solidFill>
                  <a:srgbClr val="C00000"/>
                </a:solidFill>
                <a:latin typeface="Gill Sans MT"/>
                <a:cs typeface="Gill Sans MT"/>
              </a:rPr>
              <a:t>It does not have enough mass to pull itself into a spherical shape.</a:t>
            </a:r>
          </a:p>
          <a:p>
            <a:pPr marL="171450" indent="-171450">
              <a:buFont typeface="Arial" pitchFamily="34" charset="0"/>
              <a:buChar char="•"/>
            </a:pPr>
            <a:endParaRPr lang="en-US" dirty="0">
              <a:latin typeface="Gill Sans MT"/>
              <a:cs typeface="Gill Sans MT"/>
            </a:endParaRPr>
          </a:p>
          <a:p>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Cassini mission scientists think that Hyperion’s unusual appearance can be attributed to the fact that it has an unusually low density for such a large object, giving it weak surface gravity and high porosity. These characteristics help preserve the original shapes of Hyperion’s craters by limiting the amount of impact ejecta coating the moon’s surface. Impactors tend to make craters by compressing the surface material, rather than blasting it out. Further, Hyperion’s weak gravity, and correspondingly low escape velocity, means that what little ejecta is produced has a good chance of escaping the moon altogether. </a:t>
            </a:r>
            <a:r>
              <a:rPr lang="en-US" dirty="0">
                <a:latin typeface="Gill Sans MT"/>
                <a:cs typeface="Gill Sans MT"/>
                <a:hlinkClick r:id="rId3"/>
              </a:rPr>
              <a:t>http://photojournal.jpl.nasa.gov/catalog/PIA07740</a:t>
            </a:r>
            <a:endParaRPr lang="en-US" dirty="0">
              <a:latin typeface="Gill Sans MT"/>
              <a:cs typeface="Gill Sans MT"/>
            </a:endParaRPr>
          </a:p>
        </p:txBody>
      </p:sp>
    </p:spTree>
    <p:extLst>
      <p:ext uri="{BB962C8B-B14F-4D97-AF65-F5344CB8AC3E}">
        <p14:creationId xmlns:p14="http://schemas.microsoft.com/office/powerpoint/2010/main" val="1061772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marL="171450" indent="-171450">
              <a:buFont typeface="Arial" pitchFamily="34" charset="0"/>
              <a:buChar char="•"/>
            </a:pPr>
            <a:r>
              <a:rPr lang="en-US" dirty="0">
                <a:latin typeface="Gill Sans MT"/>
                <a:cs typeface="Gill Sans MT"/>
              </a:rPr>
              <a:t>We can combine what we know about the Elements of Art to start to understand complex geologic stories.</a:t>
            </a:r>
          </a:p>
          <a:p>
            <a:pPr marL="171450" indent="-171450">
              <a:buFont typeface="Arial" pitchFamily="34" charset="0"/>
              <a:buChar char="•"/>
            </a:pPr>
            <a:r>
              <a:rPr lang="en-US" dirty="0">
                <a:latin typeface="Gill Sans MT"/>
                <a:cs typeface="Gill Sans MT"/>
              </a:rPr>
              <a:t>What do you see here? </a:t>
            </a:r>
            <a:r>
              <a:rPr lang="en-US" i="1" dirty="0">
                <a:solidFill>
                  <a:srgbClr val="C00000"/>
                </a:solidFill>
                <a:latin typeface="Gill Sans MT"/>
                <a:cs typeface="Gill Sans MT"/>
              </a:rPr>
              <a:t>Encourage all discussion</a:t>
            </a:r>
          </a:p>
          <a:p>
            <a:pPr marL="628650" lvl="1" indent="-171450">
              <a:buFont typeface="Arial" pitchFamily="34" charset="0"/>
              <a:buChar char="•"/>
            </a:pPr>
            <a:r>
              <a:rPr lang="en-US" dirty="0">
                <a:latin typeface="Gill Sans MT"/>
                <a:cs typeface="Gill Sans MT"/>
              </a:rPr>
              <a:t>Lots of </a:t>
            </a:r>
            <a:r>
              <a:rPr lang="en-US" b="1" dirty="0">
                <a:latin typeface="Gill Sans MT"/>
                <a:cs typeface="Gill Sans MT"/>
              </a:rPr>
              <a:t>impact craters</a:t>
            </a:r>
            <a:r>
              <a:rPr lang="en-US" dirty="0">
                <a:latin typeface="Gill Sans MT"/>
                <a:cs typeface="Gill Sans MT"/>
              </a:rPr>
              <a:t>, some old, some newer, as indicated by what is on top and bottom.</a:t>
            </a:r>
          </a:p>
          <a:p>
            <a:pPr marL="628650" lvl="1" indent="-171450">
              <a:buFont typeface="Arial" pitchFamily="34" charset="0"/>
              <a:buChar char="•"/>
            </a:pPr>
            <a:r>
              <a:rPr lang="en-US" dirty="0">
                <a:latin typeface="Gill Sans MT"/>
                <a:cs typeface="Gill Sans MT"/>
              </a:rPr>
              <a:t>Large </a:t>
            </a:r>
            <a:r>
              <a:rPr lang="en-US" b="1" dirty="0">
                <a:latin typeface="Gill Sans MT"/>
                <a:cs typeface="Gill Sans MT"/>
              </a:rPr>
              <a:t>blobby shape </a:t>
            </a:r>
            <a:r>
              <a:rPr lang="en-US" dirty="0">
                <a:latin typeface="Gill Sans MT"/>
                <a:cs typeface="Gill Sans MT"/>
              </a:rPr>
              <a:t>in the middle of the image is an old </a:t>
            </a:r>
            <a:r>
              <a:rPr lang="en-US" b="1" dirty="0">
                <a:latin typeface="Gill Sans MT"/>
                <a:cs typeface="Gill Sans MT"/>
              </a:rPr>
              <a:t>volcanic basin</a:t>
            </a:r>
            <a:r>
              <a:rPr lang="en-US" dirty="0">
                <a:latin typeface="Gill Sans MT"/>
                <a:cs typeface="Gill Sans MT"/>
              </a:rPr>
              <a:t>. You know it’s older because it is covered in subsequent craters.</a:t>
            </a:r>
          </a:p>
          <a:p>
            <a:pPr marL="628650" lvl="1" indent="-171450">
              <a:buFont typeface="Arial" pitchFamily="34" charset="0"/>
              <a:buChar char="•"/>
            </a:pPr>
            <a:r>
              <a:rPr lang="en-US" b="1" dirty="0">
                <a:latin typeface="Gill Sans MT"/>
                <a:cs typeface="Gill Sans MT"/>
              </a:rPr>
              <a:t>Young ray craters </a:t>
            </a:r>
            <a:r>
              <a:rPr lang="en-US" dirty="0">
                <a:latin typeface="Gill Sans MT"/>
                <a:cs typeface="Gill Sans MT"/>
              </a:rPr>
              <a:t>have fresh bright ejecta.</a:t>
            </a:r>
          </a:p>
          <a:p>
            <a:pPr marL="628650" lvl="1" indent="-171450">
              <a:buFont typeface="Arial" pitchFamily="34" charset="0"/>
              <a:buChar char="•"/>
            </a:pPr>
            <a:r>
              <a:rPr lang="en-US" dirty="0">
                <a:latin typeface="Gill Sans MT"/>
                <a:cs typeface="Gill Sans MT"/>
              </a:rPr>
              <a:t>Lines on the image indicate tectonic activity. These are </a:t>
            </a:r>
            <a:r>
              <a:rPr lang="en-US" b="1" dirty="0">
                <a:latin typeface="Gill Sans MT"/>
                <a:cs typeface="Gill Sans MT"/>
              </a:rPr>
              <a:t>scarps</a:t>
            </a:r>
            <a:r>
              <a:rPr lang="en-US" dirty="0">
                <a:latin typeface="Gill Sans MT"/>
                <a:cs typeface="Gill Sans MT"/>
              </a:rPr>
              <a:t> or cliffs that formed when Mercury’s interior shrank in its past and its surface buckled.</a:t>
            </a:r>
          </a:p>
          <a:p>
            <a:pPr marL="457200" lvl="1" indent="0">
              <a:buFont typeface="Arial" pitchFamily="34" charset="0"/>
              <a:buNone/>
            </a:pPr>
            <a:endParaRPr lang="en-US" b="1" dirty="0">
              <a:latin typeface="Gill Sans MT"/>
              <a:cs typeface="Gill Sans MT"/>
            </a:endParaRPr>
          </a:p>
          <a:p>
            <a:pPr>
              <a:buFont typeface="Arial" pitchFamily="34" charset="0"/>
              <a:buNone/>
            </a:pPr>
            <a:r>
              <a:rPr lang="en-US" b="1" dirty="0">
                <a:latin typeface="Gill Sans MT"/>
                <a:cs typeface="Gill Sans MT"/>
              </a:rPr>
              <a:t>SCIENCE NOTES:</a:t>
            </a:r>
          </a:p>
          <a:p>
            <a:pPr marL="171450" indent="-171450">
              <a:buFont typeface="Arial" pitchFamily="34" charset="0"/>
              <a:buChar char="•"/>
            </a:pPr>
            <a:r>
              <a:rPr lang="en-US" dirty="0">
                <a:latin typeface="Gill Sans MT"/>
                <a:cs typeface="Gill Sans MT"/>
              </a:rPr>
              <a:t>During MESSENGER's second flyby of Mercury, the Mercury Dual Imaging System acquired a strip of high-resolution images using each of the Wide Angle Camera's 11 different color filters.  There is a detailed graphic and key located on the NASA site:</a:t>
            </a:r>
            <a:r>
              <a:rPr lang="en-US" baseline="0" dirty="0">
                <a:latin typeface="Gill Sans MT"/>
                <a:cs typeface="Gill Sans MT"/>
              </a:rPr>
              <a:t>  </a:t>
            </a:r>
            <a:r>
              <a:rPr lang="en-US" dirty="0">
                <a:latin typeface="Gill Sans MT"/>
                <a:cs typeface="Gill Sans MT"/>
                <a:hlinkClick r:id="rId3"/>
              </a:rPr>
              <a:t>http://photojournal.jpl.nasa.gov/catalog/PIA13823</a:t>
            </a: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56</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p>
          <a:p>
            <a:pPr indent="-171450">
              <a:buFont typeface="Arial" pitchFamily="34" charset="0"/>
              <a:buChar char="•"/>
            </a:pPr>
            <a:r>
              <a:rPr lang="en-US" dirty="0">
                <a:latin typeface="Gill Sans MT"/>
                <a:cs typeface="Gill Sans MT"/>
              </a:rPr>
              <a:t>Indeed, the thing that propels science and makes it so exciting are the things we DON’T know.</a:t>
            </a:r>
          </a:p>
          <a:p>
            <a:pPr indent="-171450">
              <a:buFont typeface="Arial" pitchFamily="34" charset="0"/>
              <a:buChar char="•"/>
            </a:pPr>
            <a:r>
              <a:rPr lang="en-US" dirty="0">
                <a:latin typeface="Gill Sans MT"/>
                <a:cs typeface="Gill Sans MT"/>
              </a:rPr>
              <a:t>For instance, what do you see in this image? </a:t>
            </a:r>
            <a:r>
              <a:rPr lang="en-US" i="1" dirty="0">
                <a:solidFill>
                  <a:srgbClr val="C00000"/>
                </a:solidFill>
                <a:latin typeface="Gill Sans MT"/>
                <a:cs typeface="Gill Sans MT"/>
              </a:rPr>
              <a:t>A cross of circles</a:t>
            </a:r>
          </a:p>
          <a:p>
            <a:pPr indent="-171450">
              <a:buFont typeface="Arial" pitchFamily="34" charset="0"/>
              <a:buChar char="•"/>
            </a:pPr>
            <a:r>
              <a:rPr lang="en-US" dirty="0">
                <a:latin typeface="Gill Sans MT"/>
                <a:cs typeface="Gill Sans MT"/>
              </a:rPr>
              <a:t>What could have caused this? </a:t>
            </a:r>
            <a:r>
              <a:rPr lang="en-US" i="1" dirty="0">
                <a:solidFill>
                  <a:srgbClr val="C00000"/>
                </a:solidFill>
                <a:latin typeface="Gill Sans MT"/>
                <a:cs typeface="Gill Sans MT"/>
              </a:rPr>
              <a:t>Encourage discussion even if theories are wrong</a:t>
            </a:r>
          </a:p>
          <a:p>
            <a:pPr indent="-171450">
              <a:buFont typeface="Arial" pitchFamily="34" charset="0"/>
              <a:buChar char="•"/>
            </a:pPr>
            <a:r>
              <a:rPr lang="en-US" dirty="0">
                <a:latin typeface="Gill Sans MT"/>
                <a:cs typeface="Gill Sans MT"/>
              </a:rPr>
              <a:t>Scientists do exactly what you just did. When they see something they don’t understand, they come up with ideas and hypotheses</a:t>
            </a:r>
            <a:r>
              <a:rPr lang="en-US" baseline="0" dirty="0">
                <a:latin typeface="Gill Sans MT"/>
                <a:cs typeface="Gill Sans MT"/>
              </a:rPr>
              <a:t> </a:t>
            </a:r>
            <a:r>
              <a:rPr lang="en-US" dirty="0">
                <a:latin typeface="Gill Sans MT"/>
                <a:cs typeface="Gill Sans MT"/>
              </a:rPr>
              <a:t>to explain what they are seeing.  Many ideas end up being tossed</a:t>
            </a:r>
            <a:r>
              <a:rPr lang="en-US" baseline="0" dirty="0">
                <a:latin typeface="Gill Sans MT"/>
                <a:cs typeface="Gill Sans MT"/>
              </a:rPr>
              <a:t> aside as new evidence arises</a:t>
            </a:r>
            <a:r>
              <a:rPr lang="en-US" dirty="0">
                <a:latin typeface="Gill Sans MT"/>
                <a:cs typeface="Gill Sans MT"/>
              </a:rPr>
              <a:t>, but it is through the process of asking questions that we come up with answers.</a:t>
            </a:r>
          </a:p>
          <a:p>
            <a:pPr indent="-171450">
              <a:buFont typeface="Arial" pitchFamily="34" charset="0"/>
              <a:buChar char="•"/>
            </a:pPr>
            <a:r>
              <a:rPr lang="en-US" dirty="0">
                <a:effectLst/>
              </a:rPr>
              <a:t>This image, a close-up</a:t>
            </a:r>
            <a:r>
              <a:rPr lang="en-US" baseline="0" dirty="0">
                <a:effectLst/>
              </a:rPr>
              <a:t> of </a:t>
            </a:r>
            <a:r>
              <a:rPr lang="en-US" dirty="0">
                <a:effectLst/>
              </a:rPr>
              <a:t>Stevenson crater, is known for </a:t>
            </a:r>
            <a:r>
              <a:rPr lang="en-US" b="0" dirty="0">
                <a:solidFill>
                  <a:schemeClr val="bg1"/>
                </a:solidFill>
                <a:effectLst/>
              </a:rPr>
              <a:t>the distinct</a:t>
            </a:r>
            <a:r>
              <a:rPr lang="en-US" b="0" baseline="0" dirty="0">
                <a:solidFill>
                  <a:schemeClr val="bg1"/>
                </a:solidFill>
                <a:effectLst/>
              </a:rPr>
              <a:t> X-shape </a:t>
            </a:r>
            <a:r>
              <a:rPr lang="en-US" b="0" dirty="0">
                <a:solidFill>
                  <a:schemeClr val="bg1"/>
                </a:solidFill>
                <a:effectLst/>
              </a:rPr>
              <a:t>made by the secondary crater chains</a:t>
            </a:r>
            <a:r>
              <a:rPr lang="en-US" b="0" baseline="0" dirty="0">
                <a:solidFill>
                  <a:schemeClr val="bg1"/>
                </a:solidFill>
                <a:effectLst/>
              </a:rPr>
              <a:t> crisscrossing</a:t>
            </a:r>
            <a:r>
              <a:rPr lang="en-US" b="0" dirty="0">
                <a:solidFill>
                  <a:schemeClr val="bg1"/>
                </a:solidFill>
                <a:effectLst/>
              </a:rPr>
              <a:t> </a:t>
            </a:r>
            <a:r>
              <a:rPr lang="en-US" dirty="0">
                <a:effectLst/>
              </a:rPr>
              <a:t>its floor, the result of falling </a:t>
            </a:r>
            <a:r>
              <a:rPr lang="en-US" dirty="0" err="1">
                <a:effectLst/>
              </a:rPr>
              <a:t>ejecta</a:t>
            </a:r>
            <a:r>
              <a:rPr lang="en-US" dirty="0">
                <a:effectLst/>
              </a:rPr>
              <a:t> from two primary impacts outside the field of view.</a:t>
            </a:r>
            <a:br>
              <a:rPr lang="en-US" dirty="0">
                <a:effectLst/>
              </a:rPr>
            </a:br>
            <a:endParaRPr lang="en-US" dirty="0">
              <a:latin typeface="Gill Sans MT"/>
              <a:cs typeface="Gill Sans MT"/>
            </a:endParaRPr>
          </a:p>
          <a:p>
            <a:r>
              <a:rPr lang="en-US" b="1" dirty="0">
                <a:latin typeface="Gill Sans MT"/>
                <a:cs typeface="Gill Sans MT"/>
              </a:rPr>
              <a:t>SCIENCE NOTES:</a:t>
            </a:r>
          </a:p>
          <a:p>
            <a:r>
              <a:rPr lang="en-US" b="1" dirty="0">
                <a:latin typeface="Gill Sans MT"/>
                <a:cs typeface="Gill Sans MT"/>
              </a:rPr>
              <a:t>X Marks the Spot</a:t>
            </a:r>
          </a:p>
          <a:p>
            <a:r>
              <a:rPr lang="en-US" dirty="0">
                <a:latin typeface="Gill Sans MT"/>
                <a:cs typeface="Gill Sans MT"/>
              </a:rPr>
              <a:t>This image was taken using the Mercury Dual Imaging System (MDIS) pivot and Narrow Angle Camera (NAC) on April 24, 2011.</a:t>
            </a:r>
          </a:p>
          <a:p>
            <a:pPr marL="171450" indent="-171450">
              <a:buFont typeface="Arial" pitchFamily="34" charset="0"/>
              <a:buChar char="•"/>
            </a:pPr>
            <a:r>
              <a:rPr lang="en-US" dirty="0">
                <a:latin typeface="Gill Sans MT"/>
                <a:cs typeface="Gill Sans MT"/>
                <a:hlinkClick r:id="rId3"/>
              </a:rPr>
              <a:t>http://www.nasa.gov/mission_pages/messenger/multimedia/messenger_orbit_image20110428_1.html</a:t>
            </a:r>
            <a:endParaRPr lang="en-US" dirty="0">
              <a:latin typeface="Gill Sans MT"/>
              <a:cs typeface="Gill Sans MT"/>
            </a:endParaRPr>
          </a:p>
          <a:p>
            <a:pPr marL="171450" indent="-171450">
              <a:buFont typeface="Arial" pitchFamily="34" charset="0"/>
              <a:buChar char="•"/>
            </a:pPr>
            <a:endParaRPr lang="en-US" b="1"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57</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7E3F5-B777-4886-8D0D-A4B1C2C64DEE}" type="slidenum">
              <a:rPr lang="en-US" smtClean="0"/>
              <a:pPr/>
              <a:t>58</a:t>
            </a:fld>
            <a:endParaRPr lang="en-US" dirty="0"/>
          </a:p>
        </p:txBody>
      </p:sp>
    </p:spTree>
    <p:extLst>
      <p:ext uri="{BB962C8B-B14F-4D97-AF65-F5344CB8AC3E}">
        <p14:creationId xmlns:p14="http://schemas.microsoft.com/office/powerpoint/2010/main" val="148702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r>
              <a:rPr lang="en-US" dirty="0">
                <a:latin typeface="Tw Cen MT" pitchFamily="34" charset="0"/>
              </a:rPr>
              <a:t>In the program package, you will receive a host of tools to implement this program in your classrooms:</a:t>
            </a:r>
          </a:p>
          <a:p>
            <a:endParaRPr lang="en-US" dirty="0">
              <a:latin typeface="Tw Cen MT" pitchFamily="34" charset="0"/>
            </a:endParaRPr>
          </a:p>
          <a:p>
            <a:pPr marL="171450" indent="-171450">
              <a:lnSpc>
                <a:spcPts val="1200"/>
              </a:lnSpc>
              <a:buFont typeface="Arial" pitchFamily="34" charset="0"/>
              <a:buChar char="•"/>
            </a:pPr>
            <a:r>
              <a:rPr lang="en-US" b="1" dirty="0">
                <a:latin typeface="Tw Cen MT" pitchFamily="34" charset="0"/>
              </a:rPr>
              <a:t>PowerPoint Presentation: </a:t>
            </a:r>
            <a:r>
              <a:rPr lang="en-US" dirty="0">
                <a:latin typeface="Tw Cen MT" pitchFamily="34" charset="0"/>
              </a:rPr>
              <a:t>for in class presentation</a:t>
            </a:r>
          </a:p>
          <a:p>
            <a:pPr marL="171450" indent="-171450">
              <a:lnSpc>
                <a:spcPts val="1200"/>
              </a:lnSpc>
              <a:buFont typeface="Arial" pitchFamily="34" charset="0"/>
              <a:buChar char="•"/>
            </a:pPr>
            <a:endParaRPr lang="en-US" dirty="0">
              <a:latin typeface="Tw Cen MT" pitchFamily="34" charset="0"/>
            </a:endParaRPr>
          </a:p>
          <a:p>
            <a:pPr marL="171450" indent="-171450">
              <a:lnSpc>
                <a:spcPts val="1200"/>
              </a:lnSpc>
              <a:buFont typeface="Arial" pitchFamily="34" charset="0"/>
              <a:buChar char="•"/>
            </a:pPr>
            <a:r>
              <a:rPr lang="en-US" b="1" dirty="0">
                <a:latin typeface="Tw Cen MT" pitchFamily="34" charset="0"/>
              </a:rPr>
              <a:t>Easy to follow presentation notes and science notes: </a:t>
            </a:r>
            <a:r>
              <a:rPr lang="en-US" dirty="0">
                <a:latin typeface="Tw Cen MT" pitchFamily="34" charset="0"/>
              </a:rPr>
              <a:t>for expanded content</a:t>
            </a:r>
          </a:p>
          <a:p>
            <a:pPr>
              <a:lnSpc>
                <a:spcPts val="1200"/>
              </a:lnSpc>
            </a:pPr>
            <a:endParaRPr lang="en-US" dirty="0">
              <a:latin typeface="Tw Cen MT" pitchFamily="34" charset="0"/>
            </a:endParaRPr>
          </a:p>
          <a:p>
            <a:pPr marL="171450" indent="-171450">
              <a:lnSpc>
                <a:spcPts val="1200"/>
              </a:lnSpc>
              <a:buFont typeface="Arial" pitchFamily="34" charset="0"/>
              <a:buChar char="•"/>
            </a:pPr>
            <a:r>
              <a:rPr lang="en-US" b="1" dirty="0">
                <a:latin typeface="Tw Cen MT" pitchFamily="34" charset="0"/>
              </a:rPr>
              <a:t>Correlates with current and recent missions: </a:t>
            </a:r>
            <a:r>
              <a:rPr lang="en-US" dirty="0">
                <a:latin typeface="Tw Cen MT" pitchFamily="34" charset="0"/>
              </a:rPr>
              <a:t>to excite students about space exploration</a:t>
            </a:r>
          </a:p>
          <a:p>
            <a:pPr>
              <a:lnSpc>
                <a:spcPts val="1200"/>
              </a:lnSpc>
            </a:pPr>
            <a:endParaRPr lang="en-US" b="1" dirty="0">
              <a:latin typeface="Tw Cen MT" pitchFamily="34" charset="0"/>
            </a:endParaRPr>
          </a:p>
          <a:p>
            <a:pPr marL="171450" indent="-171450">
              <a:lnSpc>
                <a:spcPts val="1200"/>
              </a:lnSpc>
              <a:buFont typeface="Arial" pitchFamily="34" charset="0"/>
              <a:buChar char="•"/>
            </a:pPr>
            <a:r>
              <a:rPr lang="en-US" b="1" dirty="0">
                <a:latin typeface="Gill Sans MT"/>
                <a:cs typeface="Gill Sans MT"/>
              </a:rPr>
              <a:t>Scalable</a:t>
            </a:r>
            <a:r>
              <a:rPr lang="en-US" b="1" dirty="0">
                <a:latin typeface="Tw Cen MT" pitchFamily="34" charset="0"/>
              </a:rPr>
              <a:t> for K-12 students…and beyond</a:t>
            </a:r>
          </a:p>
          <a:p>
            <a:pPr>
              <a:lnSpc>
                <a:spcPts val="1200"/>
              </a:lnSpc>
            </a:pPr>
            <a:endParaRPr lang="en-US" b="1" dirty="0">
              <a:latin typeface="Tw Cen MT" pitchFamily="34" charset="0"/>
            </a:endParaRPr>
          </a:p>
          <a:p>
            <a:pPr marL="171450" indent="-171450">
              <a:lnSpc>
                <a:spcPts val="1200"/>
              </a:lnSpc>
              <a:buFont typeface="Arial" pitchFamily="34" charset="0"/>
              <a:buChar char="•"/>
            </a:pPr>
            <a:r>
              <a:rPr lang="en-US" b="1" dirty="0">
                <a:latin typeface="Tw Cen MT" pitchFamily="34" charset="0"/>
              </a:rPr>
              <a:t>Art Activity to reinforce concepts: </a:t>
            </a:r>
            <a:r>
              <a:rPr lang="en-US" dirty="0">
                <a:latin typeface="Tw Cen MT" pitchFamily="34" charset="0"/>
              </a:rPr>
              <a:t>we will be doing this activity later today</a:t>
            </a:r>
          </a:p>
          <a:p>
            <a:pPr marL="171450" indent="-171450">
              <a:lnSpc>
                <a:spcPts val="1200"/>
              </a:lnSpc>
              <a:buFont typeface="Arial" pitchFamily="34" charset="0"/>
              <a:buChar char="•"/>
            </a:pPr>
            <a:endParaRPr lang="en-US" b="1" dirty="0">
              <a:latin typeface="Tw Cen MT" pitchFamily="34" charset="0"/>
            </a:endParaRPr>
          </a:p>
          <a:p>
            <a:pPr marL="171450" indent="-171450">
              <a:lnSpc>
                <a:spcPts val="1200"/>
              </a:lnSpc>
              <a:buFont typeface="Arial" pitchFamily="34" charset="0"/>
              <a:buChar char="•"/>
            </a:pPr>
            <a:r>
              <a:rPr lang="en-US" b="1" dirty="0">
                <a:latin typeface="Tw Cen MT" pitchFamily="34" charset="0"/>
              </a:rPr>
              <a:t>Beautiful NASA images to print: </a:t>
            </a:r>
            <a:r>
              <a:rPr lang="en-US" dirty="0">
                <a:latin typeface="Tw Cen MT" pitchFamily="34" charset="0"/>
              </a:rPr>
              <a:t>for use with the art activity</a:t>
            </a:r>
          </a:p>
          <a:p>
            <a:pPr marL="171450" indent="-171450">
              <a:lnSpc>
                <a:spcPts val="1200"/>
              </a:lnSpc>
              <a:buFont typeface="Arial" pitchFamily="34" charset="0"/>
              <a:buChar char="•"/>
            </a:pPr>
            <a:endParaRPr lang="en-US" b="1" dirty="0">
              <a:latin typeface="Tw Cen MT" pitchFamily="34" charset="0"/>
            </a:endParaRPr>
          </a:p>
          <a:p>
            <a:pPr marL="171450" indent="-171450">
              <a:lnSpc>
                <a:spcPts val="1200"/>
              </a:lnSpc>
              <a:buFont typeface="Arial" pitchFamily="34" charset="0"/>
              <a:buChar char="•"/>
            </a:pPr>
            <a:r>
              <a:rPr lang="en-US" b="1" dirty="0">
                <a:latin typeface="Tw Cen MT" pitchFamily="34" charset="0"/>
              </a:rPr>
              <a:t>1 day or 2 day program: </a:t>
            </a:r>
            <a:r>
              <a:rPr lang="en-US" dirty="0">
                <a:latin typeface="Tw Cen MT" pitchFamily="34" charset="0"/>
              </a:rPr>
              <a:t>program is flexible for age/time requirements</a:t>
            </a:r>
          </a:p>
          <a:p>
            <a:pPr marL="171450" indent="-171450">
              <a:lnSpc>
                <a:spcPts val="1200"/>
              </a:lnSpc>
              <a:buFont typeface="Arial" pitchFamily="34" charset="0"/>
              <a:buChar char="•"/>
            </a:pPr>
            <a:endParaRPr lang="en-US" b="1" dirty="0">
              <a:latin typeface="Tw Cen MT" pitchFamily="34" charset="0"/>
            </a:endParaRPr>
          </a:p>
          <a:p>
            <a:pPr marL="171450" indent="-171450">
              <a:lnSpc>
                <a:spcPts val="1200"/>
              </a:lnSpc>
              <a:buFont typeface="Arial" pitchFamily="34" charset="0"/>
              <a:buChar char="•"/>
            </a:pPr>
            <a:r>
              <a:rPr lang="en-US" b="1" dirty="0">
                <a:latin typeface="Tw Cen MT" pitchFamily="34" charset="0"/>
              </a:rPr>
              <a:t>In-depth Educator Guide: </a:t>
            </a:r>
            <a:r>
              <a:rPr lang="en-US" dirty="0">
                <a:latin typeface="Tw Cen MT" pitchFamily="34" charset="0"/>
              </a:rPr>
              <a:t>walks teachers through the program/activity</a:t>
            </a:r>
          </a:p>
          <a:p>
            <a:pPr marL="171450" indent="-171450">
              <a:lnSpc>
                <a:spcPts val="1200"/>
              </a:lnSpc>
              <a:buFont typeface="Arial" pitchFamily="34" charset="0"/>
              <a:buChar char="•"/>
            </a:pPr>
            <a:endParaRPr lang="en-US" b="1" dirty="0">
              <a:latin typeface="Tw Cen MT" pitchFamily="34" charset="0"/>
            </a:endParaRPr>
          </a:p>
          <a:p>
            <a:pPr marL="171450" indent="-171450">
              <a:lnSpc>
                <a:spcPts val="1200"/>
              </a:lnSpc>
              <a:buFont typeface="Arial" pitchFamily="34" charset="0"/>
              <a:buChar char="•"/>
            </a:pPr>
            <a:r>
              <a:rPr lang="en-US" b="1" dirty="0">
                <a:latin typeface="Tw Cen MT" pitchFamily="34" charset="0"/>
              </a:rPr>
              <a:t>Works in both art &amp; science class: </a:t>
            </a:r>
            <a:r>
              <a:rPr lang="en-US" dirty="0">
                <a:latin typeface="Tw Cen MT" pitchFamily="34" charset="0"/>
              </a:rPr>
              <a:t>as well as general elementary education</a:t>
            </a:r>
          </a:p>
          <a:p>
            <a:pPr marL="171450" indent="-171450">
              <a:lnSpc>
                <a:spcPts val="1200"/>
              </a:lnSpc>
              <a:buFont typeface="Arial" pitchFamily="34" charset="0"/>
              <a:buChar char="•"/>
            </a:pPr>
            <a:endParaRPr lang="en-US" b="1" dirty="0">
              <a:latin typeface="Tw Cen MT" pitchFamily="34" charset="0"/>
            </a:endParaRPr>
          </a:p>
          <a:p>
            <a:pPr marL="171450" indent="-171450">
              <a:lnSpc>
                <a:spcPts val="1200"/>
              </a:lnSpc>
              <a:buFont typeface="Arial" pitchFamily="34" charset="0"/>
              <a:buChar char="•"/>
            </a:pPr>
            <a:r>
              <a:rPr lang="en-US" b="1" dirty="0">
                <a:latin typeface="Tw Cen MT" pitchFamily="34" charset="0"/>
              </a:rPr>
              <a:t>Proven success with both youth and adults: </a:t>
            </a:r>
            <a:r>
              <a:rPr lang="en-US" dirty="0">
                <a:latin typeface="Tw Cen MT" pitchFamily="34" charset="0"/>
              </a:rPr>
              <a:t>iterations of the program have been taught in schools, universities, &amp; museums</a:t>
            </a:r>
          </a:p>
          <a:p>
            <a:endParaRPr lang="en-US" b="1"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6</a:t>
            </a:fld>
            <a:endParaRPr lang="en-US" dirty="0"/>
          </a:p>
        </p:txBody>
      </p:sp>
    </p:spTree>
    <p:extLst>
      <p:ext uri="{BB962C8B-B14F-4D97-AF65-F5344CB8AC3E}">
        <p14:creationId xmlns:p14="http://schemas.microsoft.com/office/powerpoint/2010/main" val="363993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NOTES</a:t>
            </a:r>
            <a:r>
              <a:rPr lang="en-US" b="1" baseline="0" dirty="0">
                <a:latin typeface="Gill Sans MT"/>
                <a:cs typeface="Gill Sans MT"/>
              </a:rPr>
              <a:t>: </a:t>
            </a:r>
          </a:p>
          <a:p>
            <a:r>
              <a:rPr lang="en-US" i="1" baseline="0" dirty="0">
                <a:latin typeface="Gill Sans MT"/>
                <a:cs typeface="Gill Sans MT"/>
              </a:rPr>
              <a:t>Suggestion: On the board or chart paper, record what the students already know about the structure of the solar system to inform you of their background knowledge and </a:t>
            </a:r>
            <a:r>
              <a:rPr lang="en-US" i="1" dirty="0">
                <a:latin typeface="Gill Sans MT"/>
                <a:cs typeface="Gill Sans MT"/>
              </a:rPr>
              <a:t>promote </a:t>
            </a:r>
            <a:r>
              <a:rPr lang="en-US" i="1" baseline="0" dirty="0">
                <a:latin typeface="Gill Sans MT"/>
                <a:cs typeface="Gill Sans MT"/>
              </a:rPr>
              <a:t>discussion. A </a:t>
            </a:r>
            <a:r>
              <a:rPr lang="en-US" b="1" i="1" baseline="0" dirty="0">
                <a:latin typeface="Gill Sans MT"/>
                <a:cs typeface="Gill Sans MT"/>
              </a:rPr>
              <a:t>KWL</a:t>
            </a:r>
            <a:r>
              <a:rPr lang="en-US" i="1" baseline="0" dirty="0">
                <a:latin typeface="Gill Sans MT"/>
                <a:cs typeface="Gill Sans MT"/>
              </a:rPr>
              <a:t> chart can be great here – three columns, what we </a:t>
            </a:r>
            <a:r>
              <a:rPr lang="en-US" b="1" i="1" baseline="0" dirty="0">
                <a:latin typeface="Gill Sans MT"/>
                <a:cs typeface="Gill Sans MT"/>
              </a:rPr>
              <a:t>Know</a:t>
            </a:r>
            <a:r>
              <a:rPr lang="en-US" i="1" baseline="0" dirty="0">
                <a:latin typeface="Gill Sans MT"/>
                <a:cs typeface="Gill Sans MT"/>
              </a:rPr>
              <a:t>, what we </a:t>
            </a:r>
            <a:r>
              <a:rPr lang="en-US" b="1" i="1" baseline="0" dirty="0">
                <a:latin typeface="Gill Sans MT"/>
                <a:cs typeface="Gill Sans MT"/>
              </a:rPr>
              <a:t>Wonder</a:t>
            </a:r>
            <a:r>
              <a:rPr lang="en-US" i="1" baseline="0" dirty="0">
                <a:latin typeface="Gill Sans MT"/>
                <a:cs typeface="Gill Sans MT"/>
              </a:rPr>
              <a:t>, what we have </a:t>
            </a:r>
            <a:r>
              <a:rPr lang="en-US" b="1" i="1" baseline="0" dirty="0">
                <a:latin typeface="Gill Sans MT"/>
                <a:cs typeface="Gill Sans MT"/>
              </a:rPr>
              <a:t>Learned</a:t>
            </a:r>
            <a:r>
              <a:rPr lang="en-US" i="1" baseline="0" dirty="0">
                <a:latin typeface="Gill Sans MT"/>
                <a:cs typeface="Gill Sans MT"/>
              </a:rPr>
              <a:t>. If you have students who are younger or more reticent to speak, having small groups of kids develop their own KWL before opening a larger whole class discussion is an effective way to draw out your students’ background knowledge while engaging them in the activity.</a:t>
            </a:r>
            <a:endParaRPr lang="en-US" baseline="0" dirty="0">
              <a:latin typeface="Gill Sans MT"/>
              <a:cs typeface="Gill Sans MT"/>
            </a:endParaRPr>
          </a:p>
          <a:p>
            <a:endParaRPr lang="en-US" baseline="0" dirty="0">
              <a:latin typeface="Gill Sans MT"/>
              <a:cs typeface="Gill Sans M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Gill Sans MT"/>
                <a:cs typeface="Gill Sans MT"/>
              </a:rPr>
              <a:t>Start by discussing what we already know about our solar system.</a:t>
            </a:r>
            <a:r>
              <a:rPr lang="en-US" dirty="0">
                <a:latin typeface="Gill Sans MT"/>
                <a:cs typeface="Gill Sans MT"/>
              </a:rPr>
              <a:t> </a:t>
            </a:r>
            <a:r>
              <a:rPr lang="en-US" i="1" dirty="0">
                <a:latin typeface="Gill Sans MT"/>
                <a:cs typeface="Gill Sans MT"/>
              </a:rPr>
              <a:t>Recommendation: L</a:t>
            </a:r>
            <a:r>
              <a:rPr lang="en-US" i="1" baseline="0" dirty="0">
                <a:latin typeface="Gill Sans MT"/>
                <a:cs typeface="Gill Sans MT"/>
              </a:rPr>
              <a:t>eave this portion of the </a:t>
            </a:r>
            <a:r>
              <a:rPr lang="en-US" b="0" i="1" baseline="0" dirty="0">
                <a:latin typeface="Gill Sans MT"/>
                <a:cs typeface="Gill Sans MT"/>
              </a:rPr>
              <a:t>p</a:t>
            </a:r>
            <a:r>
              <a:rPr lang="en-US" b="0" i="1" dirty="0">
                <a:latin typeface="Gill Sans MT"/>
                <a:cs typeface="Gill Sans MT"/>
              </a:rPr>
              <a:t>resentation</a:t>
            </a:r>
            <a:r>
              <a:rPr lang="en-US" b="1" baseline="0" dirty="0">
                <a:latin typeface="Gill Sans MT"/>
                <a:cs typeface="Gill Sans MT"/>
              </a:rPr>
              <a:t> </a:t>
            </a:r>
            <a:r>
              <a:rPr lang="en-US" i="1" baseline="0" dirty="0">
                <a:latin typeface="Gill Sans MT"/>
                <a:cs typeface="Gill Sans MT"/>
              </a:rPr>
              <a:t>open-ended, building from wherever the students begin. The subsequent slides can be used as cues, and the notes include question prompts to keep students</a:t>
            </a:r>
            <a:r>
              <a:rPr lang="en-US" i="1" dirty="0">
                <a:latin typeface="Gill Sans MT"/>
                <a:cs typeface="Gill Sans MT"/>
              </a:rPr>
              <a:t> engaged in the discussion. Feel free to adjust the</a:t>
            </a:r>
            <a:r>
              <a:rPr lang="en-US" i="1" baseline="0" dirty="0">
                <a:latin typeface="Gill Sans MT"/>
                <a:cs typeface="Gill Sans MT"/>
              </a:rPr>
              <a:t> </a:t>
            </a:r>
            <a:r>
              <a:rPr lang="en-US" i="1" dirty="0">
                <a:latin typeface="Gill Sans MT"/>
                <a:cs typeface="Gill Sans MT"/>
              </a:rPr>
              <a:t>presentation to</a:t>
            </a:r>
            <a:r>
              <a:rPr lang="en-US" i="1" baseline="0" dirty="0">
                <a:latin typeface="Gill Sans MT"/>
                <a:cs typeface="Gill Sans MT"/>
              </a:rPr>
              <a:t> make it</a:t>
            </a:r>
            <a:r>
              <a:rPr lang="en-US" i="1" dirty="0">
                <a:latin typeface="Gill Sans MT"/>
                <a:cs typeface="Gill Sans MT"/>
              </a:rPr>
              <a:t> appropriate for your students. Indicators of the answer categories teachers should be looking for are highlighted in red.  </a:t>
            </a:r>
            <a:endParaRPr lang="en-US" baseline="0" dirty="0">
              <a:latin typeface="Gill Sans MT"/>
              <a:cs typeface="Gill Sans MT"/>
            </a:endParaRPr>
          </a:p>
          <a:p>
            <a:endParaRPr lang="en-US" baseline="0" dirty="0">
              <a:latin typeface="Gill Sans MT"/>
              <a:cs typeface="Gill Sans MT"/>
            </a:endParaRPr>
          </a:p>
          <a:p>
            <a:pPr marL="171450" indent="-171450">
              <a:buFont typeface="Arial" pitchFamily="34" charset="0"/>
              <a:buChar char="•"/>
            </a:pPr>
            <a:r>
              <a:rPr lang="en-US" baseline="0" dirty="0">
                <a:latin typeface="Gill Sans MT"/>
                <a:cs typeface="Gill Sans MT"/>
              </a:rPr>
              <a:t>Ask</a:t>
            </a:r>
            <a:r>
              <a:rPr lang="en-US" dirty="0">
                <a:latin typeface="Gill Sans MT"/>
                <a:cs typeface="Gill Sans MT"/>
              </a:rPr>
              <a:t> students what is at the center of the solar system: </a:t>
            </a:r>
            <a:r>
              <a:rPr lang="en-US" i="1" dirty="0">
                <a:solidFill>
                  <a:srgbClr val="FF0000"/>
                </a:solidFill>
                <a:latin typeface="Gill Sans MT"/>
                <a:cs typeface="Gill Sans MT"/>
              </a:rPr>
              <a:t>The Sun</a:t>
            </a:r>
          </a:p>
          <a:p>
            <a:pPr marL="171450" indent="-171450">
              <a:buFont typeface="Arial" pitchFamily="34" charset="0"/>
              <a:buChar char="•"/>
            </a:pPr>
            <a:endParaRPr lang="en-US" dirty="0">
              <a:latin typeface="Gill Sans MT"/>
              <a:cs typeface="Gill Sans MT"/>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i="0" baseline="0" dirty="0">
                <a:solidFill>
                  <a:srgbClr val="C00000"/>
                </a:solidFill>
                <a:latin typeface="Gill Sans MT"/>
                <a:cs typeface="Gill Sans MT"/>
              </a:rPr>
              <a:t>[Note: The illustration is an artistic interpretation; scale and distance are not accurate.]</a:t>
            </a:r>
          </a:p>
          <a:p>
            <a:pPr marL="171450" indent="-171450">
              <a:buFont typeface="Arial" pitchFamily="34" charset="0"/>
              <a:buChar char="•"/>
            </a:pPr>
            <a:endParaRPr lang="en-US" dirty="0">
              <a:latin typeface="Gill Sans MT"/>
              <a:cs typeface="Gill Sans MT"/>
            </a:endParaRPr>
          </a:p>
          <a:p>
            <a:pPr marL="0" indent="0">
              <a:buFont typeface="Arial" pitchFamily="34" charset="0"/>
              <a:buNone/>
            </a:pPr>
            <a:endParaRPr lang="en-US" dirty="0">
              <a:latin typeface="Gill Sans MT"/>
              <a:cs typeface="Gill Sans MT"/>
            </a:endParaRPr>
          </a:p>
          <a:p>
            <a:endParaRPr lang="en-US" dirty="0">
              <a:latin typeface="Gill Sans MT"/>
              <a:cs typeface="Gill Sans MT"/>
            </a:endParaRPr>
          </a:p>
          <a:p>
            <a:r>
              <a:rPr lang="en-US" dirty="0">
                <a:latin typeface="Gill Sans MT"/>
                <a:cs typeface="Gill Sans MT"/>
              </a:rPr>
              <a:t> </a:t>
            </a:r>
          </a:p>
          <a:p>
            <a:pPr marL="171450" indent="-171450">
              <a:buFont typeface="Arial" pitchFamily="34" charset="0"/>
              <a:buChar char="•"/>
            </a:pPr>
            <a:endParaRPr lang="en-US" baseline="0"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7</a:t>
            </a:fld>
            <a:endParaRPr lang="en-US" dirty="0"/>
          </a:p>
        </p:txBody>
      </p:sp>
    </p:spTree>
    <p:extLst>
      <p:ext uri="{BB962C8B-B14F-4D97-AF65-F5344CB8AC3E}">
        <p14:creationId xmlns:p14="http://schemas.microsoft.com/office/powerpoint/2010/main" val="237582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a:t>
            </a:r>
            <a:r>
              <a:rPr lang="en-US" b="1" baseline="0" dirty="0">
                <a:latin typeface="Gill Sans MT"/>
                <a:cs typeface="Gill Sans MT"/>
              </a:rPr>
              <a:t> </a:t>
            </a:r>
            <a:r>
              <a:rPr lang="en-US" b="1" dirty="0">
                <a:latin typeface="Gill Sans MT"/>
                <a:cs typeface="Gill Sans MT"/>
              </a:rPr>
              <a:t>NOTES:</a:t>
            </a:r>
          </a:p>
          <a:p>
            <a:endParaRPr lang="en-US" b="1" dirty="0">
              <a:latin typeface="Gill Sans MT"/>
              <a:cs typeface="Gill Sans MT"/>
            </a:endParaRPr>
          </a:p>
          <a:p>
            <a:r>
              <a:rPr lang="en-US" b="1" dirty="0">
                <a:latin typeface="Gill Sans MT"/>
                <a:cs typeface="Gill Sans MT"/>
              </a:rPr>
              <a:t>Possible Question Prompts: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Gill Sans MT"/>
                <a:cs typeface="Gill Sans MT"/>
              </a:rPr>
              <a:t>Anyone recognize these</a:t>
            </a:r>
            <a:r>
              <a:rPr lang="en-US" baseline="0" dirty="0">
                <a:latin typeface="Gill Sans MT"/>
                <a:cs typeface="Gill Sans MT"/>
              </a:rPr>
              <a:t>? </a:t>
            </a:r>
            <a:r>
              <a:rPr lang="en-US" dirty="0">
                <a:latin typeface="Gill Sans MT"/>
                <a:cs typeface="Gill Sans MT"/>
              </a:rPr>
              <a:t>Give</a:t>
            </a:r>
            <a:r>
              <a:rPr lang="en-US" baseline="0" dirty="0">
                <a:latin typeface="Gill Sans MT"/>
                <a:cs typeface="Gill Sans MT"/>
              </a:rPr>
              <a:t> me a name of one of </a:t>
            </a:r>
            <a:r>
              <a:rPr lang="en-US" dirty="0">
                <a:latin typeface="Gill Sans MT"/>
                <a:cs typeface="Gill Sans MT"/>
              </a:rPr>
              <a:t>the inner planets. </a:t>
            </a:r>
            <a:r>
              <a:rPr lang="en-US" i="1" dirty="0">
                <a:solidFill>
                  <a:srgbClr val="C00000"/>
                </a:solidFill>
                <a:latin typeface="Gill Sans MT"/>
                <a:cs typeface="Gill Sans MT"/>
              </a:rPr>
              <a:t>Mercury, Venus, Earth, Mars</a:t>
            </a:r>
          </a:p>
          <a:p>
            <a:pPr marL="171450" indent="-171450">
              <a:buFont typeface="Arial" pitchFamily="34" charset="0"/>
              <a:buChar char="•"/>
            </a:pPr>
            <a:r>
              <a:rPr lang="en-US" baseline="0" dirty="0">
                <a:latin typeface="Gill Sans MT"/>
                <a:cs typeface="Gill Sans MT"/>
              </a:rPr>
              <a:t>Scientists talk about the inner solar system and the outer solar system – have you heard of that? Where do you think the boundary could be – and why?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i="0" baseline="0" dirty="0">
                <a:latin typeface="Gill Sans MT"/>
                <a:cs typeface="Gill Sans MT"/>
              </a:rPr>
              <a:t>Or for older students: What</a:t>
            </a:r>
            <a:r>
              <a:rPr lang="en-US" i="0" dirty="0">
                <a:latin typeface="Gill Sans MT"/>
                <a:cs typeface="Gill Sans MT"/>
              </a:rPr>
              <a:t> are the inner planets called? </a:t>
            </a:r>
            <a:r>
              <a:rPr lang="en-US" i="0" baseline="0" dirty="0">
                <a:latin typeface="Gill Sans MT"/>
                <a:cs typeface="Gill Sans MT"/>
              </a:rPr>
              <a:t> </a:t>
            </a:r>
            <a:r>
              <a:rPr lang="en-US" i="1" baseline="0" dirty="0">
                <a:solidFill>
                  <a:srgbClr val="C00000"/>
                </a:solidFill>
                <a:latin typeface="Gill Sans MT"/>
                <a:cs typeface="Gill Sans MT"/>
              </a:rPr>
              <a:t>Terrestrial Planets</a:t>
            </a:r>
          </a:p>
          <a:p>
            <a:pPr marL="171450" indent="-171450">
              <a:buFont typeface="Arial" pitchFamily="34" charset="0"/>
              <a:buChar char="•"/>
            </a:pPr>
            <a:r>
              <a:rPr lang="en-US" i="0" baseline="0" dirty="0">
                <a:latin typeface="Gill Sans MT"/>
                <a:cs typeface="Gill Sans MT"/>
              </a:rPr>
              <a:t>Why are the inner planets called “terrestrial”</a:t>
            </a:r>
            <a:r>
              <a:rPr lang="en-US" i="0" dirty="0">
                <a:latin typeface="Gill Sans MT"/>
                <a:cs typeface="Gill Sans MT"/>
              </a:rPr>
              <a:t> </a:t>
            </a:r>
            <a:r>
              <a:rPr lang="en-US" i="0" baseline="0" dirty="0">
                <a:latin typeface="Gill Sans MT"/>
                <a:cs typeface="Gill Sans MT"/>
              </a:rPr>
              <a:t>planets? </a:t>
            </a:r>
            <a:r>
              <a:rPr lang="en-US" i="1" dirty="0">
                <a:solidFill>
                  <a:srgbClr val="C00000"/>
                </a:solidFill>
                <a:latin typeface="Gill Sans MT"/>
                <a:cs typeface="Gill Sans MT"/>
              </a:rPr>
              <a:t>Because they have rocky surfaces</a:t>
            </a:r>
            <a:r>
              <a:rPr lang="en-US" i="0" baseline="0" dirty="0">
                <a:latin typeface="Gill Sans MT"/>
                <a:cs typeface="Gill Sans MT"/>
              </a:rPr>
              <a:t> </a:t>
            </a:r>
          </a:p>
          <a:p>
            <a:pPr marL="171450" indent="-171450">
              <a:buFont typeface="Arial" pitchFamily="34" charset="0"/>
              <a:buChar char="•"/>
            </a:pPr>
            <a:r>
              <a:rPr lang="en-US" baseline="0" dirty="0">
                <a:latin typeface="Gill Sans MT"/>
                <a:cs typeface="Gill Sans MT"/>
              </a:rPr>
              <a:t>What does “terrestrial” mean – any ideas? Why might they call it that? </a:t>
            </a:r>
            <a:r>
              <a:rPr lang="en-US" i="1" baseline="0" dirty="0">
                <a:solidFill>
                  <a:srgbClr val="C00000"/>
                </a:solidFill>
                <a:latin typeface="Gill Sans MT"/>
                <a:cs typeface="Gill Sans MT"/>
              </a:rPr>
              <a:t>Encourage discussion about rocky surfaces and</a:t>
            </a:r>
            <a:r>
              <a:rPr lang="en-US" i="1" dirty="0">
                <a:solidFill>
                  <a:srgbClr val="C00000"/>
                </a:solidFill>
                <a:latin typeface="Gill Sans MT"/>
                <a:cs typeface="Gill Sans MT"/>
              </a:rPr>
              <a:t> geology</a:t>
            </a:r>
            <a:endParaRPr lang="en-US" i="1" baseline="0" dirty="0">
              <a:solidFill>
                <a:srgbClr val="C00000"/>
              </a:solidFill>
              <a:latin typeface="Gill Sans MT"/>
              <a:cs typeface="Gill Sans MT"/>
            </a:endParaRPr>
          </a:p>
          <a:p>
            <a:pPr marL="171450" lvl="1" indent="-171450">
              <a:buFont typeface="Arial" pitchFamily="34" charset="0"/>
              <a:buChar char="•"/>
            </a:pPr>
            <a:r>
              <a:rPr lang="en-US" dirty="0">
                <a:latin typeface="Gill Sans MT"/>
                <a:cs typeface="Gill Sans MT"/>
              </a:rPr>
              <a:t>What do you notice about their surfaces? </a:t>
            </a:r>
            <a:r>
              <a:rPr lang="en-US" i="1" dirty="0">
                <a:solidFill>
                  <a:srgbClr val="C00000"/>
                </a:solidFill>
                <a:latin typeface="Gill Sans MT"/>
                <a:cs typeface="Gill Sans MT"/>
              </a:rPr>
              <a:t>Encourage any answers to get them thinking</a:t>
            </a:r>
            <a:endParaRPr lang="en-US" i="0" baseline="0" dirty="0">
              <a:solidFill>
                <a:srgbClr val="C00000"/>
              </a:solidFill>
              <a:latin typeface="Gill Sans MT"/>
              <a:cs typeface="Gill Sans MT"/>
            </a:endParaRPr>
          </a:p>
          <a:p>
            <a:pPr marL="171450" indent="-171450">
              <a:buFont typeface="Arial" pitchFamily="34" charset="0"/>
              <a:buChar char="•"/>
            </a:pPr>
            <a:r>
              <a:rPr lang="en-US" i="0" baseline="0" dirty="0">
                <a:latin typeface="Gill Sans MT"/>
                <a:cs typeface="Gill Sans MT"/>
              </a:rPr>
              <a:t>Do they have geologic processes we can see on their surfaces? </a:t>
            </a:r>
            <a:r>
              <a:rPr lang="en-US" i="1" baseline="0" dirty="0">
                <a:solidFill>
                  <a:srgbClr val="C00000"/>
                </a:solidFill>
                <a:latin typeface="Gill Sans MT"/>
                <a:cs typeface="Gill Sans MT"/>
              </a:rPr>
              <a:t>Examples: moving atmosphere, signs of cratering, tectonics – fault lines, etc.</a:t>
            </a:r>
          </a:p>
          <a:p>
            <a:endParaRPr lang="en-US" i="1" dirty="0">
              <a:solidFill>
                <a:srgbClr val="C00000"/>
              </a:solidFill>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8</a:t>
            </a:fld>
            <a:endParaRPr lang="en-US" dirty="0"/>
          </a:p>
        </p:txBody>
      </p:sp>
    </p:spTree>
    <p:extLst>
      <p:ext uri="{BB962C8B-B14F-4D97-AF65-F5344CB8AC3E}">
        <p14:creationId xmlns:p14="http://schemas.microsoft.com/office/powerpoint/2010/main" val="343792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a:cs typeface="Gill Sans MT"/>
              </a:rPr>
              <a:t>PRESENTATION </a:t>
            </a:r>
            <a:r>
              <a:rPr lang="en-US" b="1" baseline="0" dirty="0">
                <a:latin typeface="Gill Sans MT"/>
                <a:cs typeface="Gill Sans MT"/>
              </a:rPr>
              <a:t>NOTES:</a:t>
            </a:r>
          </a:p>
          <a:p>
            <a:pPr marL="171450" indent="-171450">
              <a:buFont typeface="Arial" pitchFamily="34" charset="0"/>
              <a:buChar char="•"/>
            </a:pPr>
            <a:r>
              <a:rPr lang="en-US" baseline="0" dirty="0">
                <a:latin typeface="Gill Sans MT"/>
                <a:cs typeface="Gill Sans MT"/>
              </a:rPr>
              <a:t>What are the four large outer planets? </a:t>
            </a:r>
            <a:r>
              <a:rPr lang="en-US" i="1" baseline="0" dirty="0">
                <a:solidFill>
                  <a:srgbClr val="C00000"/>
                </a:solidFill>
                <a:latin typeface="Gill Sans MT"/>
                <a:cs typeface="Gill Sans MT"/>
              </a:rPr>
              <a:t>Jupiter, Saturn, Uranus, Neptune</a:t>
            </a:r>
          </a:p>
          <a:p>
            <a:pPr marL="171450" indent="-171450">
              <a:buFont typeface="Arial" pitchFamily="34" charset="0"/>
              <a:buChar char="•"/>
            </a:pPr>
            <a:r>
              <a:rPr lang="en-US" baseline="0" dirty="0">
                <a:latin typeface="Gill Sans MT"/>
                <a:cs typeface="Gill Sans MT"/>
              </a:rPr>
              <a:t>Why are these planets called “gas giants”? </a:t>
            </a:r>
            <a:r>
              <a:rPr lang="en-US" i="1" baseline="0" dirty="0">
                <a:solidFill>
                  <a:srgbClr val="C00000"/>
                </a:solidFill>
                <a:latin typeface="Gill Sans MT"/>
                <a:cs typeface="Gill Sans MT"/>
              </a:rPr>
              <a:t>Because their surfaces are made of thick atmospheres –  they may have a dense, molten, core of rocky materials, but they are mostly hydrogen and helium; Neptune and Uranus are sometimes known as ice giants since they are primarily icy worlds made of water, ammonia and methane.</a:t>
            </a:r>
          </a:p>
          <a:p>
            <a:pPr marL="171450" indent="-171450">
              <a:buFont typeface="Arial" pitchFamily="34" charset="0"/>
              <a:buChar char="•"/>
            </a:pPr>
            <a:r>
              <a:rPr lang="en-US" i="0" baseline="0" dirty="0">
                <a:latin typeface="Gill Sans MT"/>
                <a:cs typeface="Gill Sans MT"/>
              </a:rPr>
              <a:t>Can we see geologic process at work on their surfaces? </a:t>
            </a:r>
            <a:r>
              <a:rPr lang="en-US" i="1" baseline="0" dirty="0">
                <a:solidFill>
                  <a:srgbClr val="C00000"/>
                </a:solidFill>
                <a:latin typeface="Gill Sans MT"/>
                <a:cs typeface="Gill Sans MT"/>
              </a:rPr>
              <a:t>No</a:t>
            </a:r>
          </a:p>
          <a:p>
            <a:pPr marL="171450" indent="-171450">
              <a:buFont typeface="Arial" pitchFamily="34" charset="0"/>
              <a:buChar char="•"/>
            </a:pPr>
            <a:r>
              <a:rPr lang="en-US" dirty="0">
                <a:latin typeface="Gill Sans MT"/>
                <a:cs typeface="Gill Sans MT"/>
              </a:rPr>
              <a:t>We are going to be focusing on geologic</a:t>
            </a:r>
            <a:r>
              <a:rPr lang="en-US" baseline="0" dirty="0">
                <a:latin typeface="Gill Sans MT"/>
                <a:cs typeface="Gill Sans MT"/>
              </a:rPr>
              <a:t> processes we can see on the surface, so gas giants won’t be much in the picture. However, we will be looking at their marvelous moons!</a:t>
            </a:r>
            <a:endParaRPr lang="en-US" dirty="0">
              <a:latin typeface="Gill Sans MT"/>
              <a:cs typeface="Gill Sans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9</a:t>
            </a:fld>
            <a:endParaRPr lang="en-US" dirty="0"/>
          </a:p>
        </p:txBody>
      </p:sp>
    </p:spTree>
    <p:extLst>
      <p:ext uri="{BB962C8B-B14F-4D97-AF65-F5344CB8AC3E}">
        <p14:creationId xmlns:p14="http://schemas.microsoft.com/office/powerpoint/2010/main" val="1166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B43CE-D676-4B45-8A31-41A01D8DBA53}" type="datetimeFigureOut">
              <a:rPr lang="en-US" smtClean="0"/>
              <a:pPr/>
              <a:t>10/30/18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6333E-A8F2-406C-8BEB-B294184F501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lanetarymissions.nasa.gov/art-and-the-cosmic-connec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1.bp.blogspot.com/-PfMyIGmYx8M/TcRDuEXyuII/AAAAAAAAKPM/NfBdcBGDu_M/s1600/wow.jpg"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hyperlink" Target="https://planetarymissions.nasa.gov/art-and-the-cosmic-connection"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52400"/>
            <a:ext cx="8458200" cy="685800"/>
          </a:xfrm>
        </p:spPr>
        <p:txBody>
          <a:bodyPr>
            <a:normAutofit fontScale="85000" lnSpcReduction="20000"/>
          </a:bodyPr>
          <a:lstStyle/>
          <a:p>
            <a:pPr algn="r"/>
            <a:r>
              <a:rPr lang="en-US" sz="4400" spc="300" dirty="0">
                <a:latin typeface="Helvetica"/>
                <a:cs typeface="Helvetica"/>
              </a:rPr>
              <a:t>ART</a:t>
            </a:r>
            <a:r>
              <a:rPr lang="en-US" sz="3600" spc="300" dirty="0">
                <a:latin typeface="Tw Cen MT" pitchFamily="34" charset="0"/>
              </a:rPr>
              <a:t> </a:t>
            </a:r>
            <a:r>
              <a:rPr lang="en-US" sz="5400" spc="300" dirty="0">
                <a:solidFill>
                  <a:srgbClr val="009AD0"/>
                </a:solidFill>
                <a:latin typeface="Garamond"/>
                <a:cs typeface="Garamond"/>
              </a:rPr>
              <a:t>&amp;</a:t>
            </a:r>
            <a:r>
              <a:rPr lang="en-US" sz="3600" spc="300" dirty="0">
                <a:latin typeface="Tw Cen MT" pitchFamily="34" charset="0"/>
              </a:rPr>
              <a:t> </a:t>
            </a:r>
            <a:r>
              <a:rPr lang="en-US" spc="300" dirty="0">
                <a:latin typeface="Helvetica Neue"/>
                <a:cs typeface="Helvetica Neue"/>
              </a:rPr>
              <a:t>THE COSMIC CONNECTION</a:t>
            </a:r>
          </a:p>
        </p:txBody>
      </p:sp>
      <p:sp>
        <p:nvSpPr>
          <p:cNvPr id="7" name="Subtitle 2"/>
          <p:cNvSpPr txBox="1">
            <a:spLocks/>
          </p:cNvSpPr>
          <p:nvPr/>
        </p:nvSpPr>
        <p:spPr>
          <a:xfrm>
            <a:off x="304800" y="914400"/>
            <a:ext cx="8458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200" dirty="0">
                <a:solidFill>
                  <a:schemeClr val="tx1"/>
                </a:solidFill>
                <a:latin typeface="Trebuchet MS" pitchFamily="34" charset="0"/>
              </a:rPr>
              <a:t>Viewing NASA Images Through the Elements of Art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24000"/>
            <a:ext cx="8229600" cy="4114800"/>
          </a:xfrm>
          <a:prstGeom prst="rect">
            <a:avLst/>
          </a:prstGeom>
        </p:spPr>
      </p:pic>
      <p:sp>
        <p:nvSpPr>
          <p:cNvPr id="8" name="Subtitle 2"/>
          <p:cNvSpPr txBox="1">
            <a:spLocks/>
          </p:cNvSpPr>
          <p:nvPr/>
        </p:nvSpPr>
        <p:spPr>
          <a:xfrm>
            <a:off x="304800" y="5791200"/>
            <a:ext cx="8458200" cy="114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1400" b="1" dirty="0">
                <a:solidFill>
                  <a:schemeClr val="tx1"/>
                </a:solidFill>
                <a:latin typeface="Trebuchet MS" pitchFamily="34" charset="0"/>
              </a:rPr>
              <a:t>Created by Monica &amp; Tyler Aiello, Planetary Artists and Educators</a:t>
            </a:r>
            <a:endParaRPr lang="en-US" sz="1400" b="1" i="1" dirty="0">
              <a:solidFill>
                <a:schemeClr val="tx1"/>
              </a:solidFill>
              <a:latin typeface="Trebuchet MS" pitchFamily="34" charset="0"/>
            </a:endParaRPr>
          </a:p>
          <a:p>
            <a:pPr algn="r"/>
            <a:r>
              <a:rPr lang="en-US" sz="1400" b="1" dirty="0">
                <a:solidFill>
                  <a:schemeClr val="tx1"/>
                </a:solidFill>
                <a:latin typeface="Trebuchet MS" pitchFamily="34" charset="0"/>
              </a:rPr>
              <a:t>For NASA’s Discovery and New Frontiers Programs</a:t>
            </a:r>
          </a:p>
          <a:p>
            <a:pPr algn="r"/>
            <a:r>
              <a:rPr lang="en-US" sz="1400" b="1" dirty="0">
                <a:solidFill>
                  <a:srgbClr val="009AD0"/>
                </a:solidFill>
                <a:latin typeface="Trebuchet MS" panose="020B0703020202090204" pitchFamily="34" charset="0"/>
                <a:hlinkClick r:id="rId4">
                  <a:extLst>
                    <a:ext uri="{A12FA001-AC4F-418D-AE19-62706E023703}">
                      <ahyp:hlinkClr xmlns:ahyp="http://schemas.microsoft.com/office/drawing/2018/hyperlinkcolor" val="tx"/>
                    </a:ext>
                  </a:extLst>
                </a:hlinkClick>
              </a:rPr>
              <a:t>https://planetarymissions.nasa.gov/art-and-the-cosmic-connectio</a:t>
            </a:r>
            <a:r>
              <a:rPr lang="en-US" sz="1400" b="1" dirty="0">
                <a:solidFill>
                  <a:srgbClr val="009AD0"/>
                </a:solidFill>
                <a:latin typeface="Trebuchet MS" panose="020B0703020202090204" pitchFamily="34" charset="0"/>
                <a:hlinkClick r:id="rId4">
                  <a:extLst>
                    <a:ext uri="{A12FA001-AC4F-418D-AE19-62706E023703}">
                      <ahyp:hlinkClr xmlns:ahyp="http://schemas.microsoft.com/office/drawing/2018/hyperlinkcolor" val="tx"/>
                    </a:ext>
                  </a:extLst>
                </a:hlinkClick>
              </a:rPr>
              <a:t>n</a:t>
            </a:r>
            <a:endParaRPr lang="en-US" sz="1400" b="1" dirty="0">
              <a:solidFill>
                <a:srgbClr val="00B0F0"/>
              </a:solidFill>
              <a:latin typeface="Trebuchet MS" pitchFamily="34" charset="0"/>
            </a:endParaRPr>
          </a:p>
          <a:p>
            <a:pPr algn="r"/>
            <a:endParaRPr lang="en-US" sz="1600" b="1" dirty="0">
              <a:solidFill>
                <a:srgbClr val="FF0000"/>
              </a:solidFill>
              <a:latin typeface="Tw Cen MT"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715000" y="65532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86" y="838200"/>
            <a:ext cx="7837714" cy="5486400"/>
          </a:xfrm>
          <a:prstGeom prst="rect">
            <a:avLst/>
          </a:prstGeom>
        </p:spPr>
      </p:pic>
      <p:sp>
        <p:nvSpPr>
          <p:cNvPr id="10"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w Cen MT" pitchFamily="34" charset="0"/>
              </a:rPr>
              <a:t>SMALL BODIES: Moons</a:t>
            </a:r>
          </a:p>
        </p:txBody>
      </p:sp>
    </p:spTree>
    <p:extLst>
      <p:ext uri="{BB962C8B-B14F-4D97-AF65-F5344CB8AC3E}">
        <p14:creationId xmlns:p14="http://schemas.microsoft.com/office/powerpoint/2010/main" val="60873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09600"/>
            <a:ext cx="7935488" cy="6099974"/>
          </a:xfrm>
          <a:prstGeom prst="rect">
            <a:avLst/>
          </a:prstGeom>
        </p:spPr>
      </p:pic>
      <p:sp>
        <p:nvSpPr>
          <p:cNvPr id="6"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SMALL BODIES: The Asteroid Belt </a:t>
            </a:r>
          </a:p>
        </p:txBody>
      </p:sp>
      <p:sp>
        <p:nvSpPr>
          <p:cNvPr id="5" name="TextBox 4"/>
          <p:cNvSpPr txBox="1"/>
          <p:nvPr/>
        </p:nvSpPr>
        <p:spPr>
          <a:xfrm>
            <a:off x="5410200" y="6248400"/>
            <a:ext cx="914400" cy="2616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100" dirty="0">
                <a:solidFill>
                  <a:schemeClr val="bg1"/>
                </a:solidFill>
              </a:rPr>
              <a:t>ooooooo</a:t>
            </a:r>
          </a:p>
        </p:txBody>
      </p:sp>
      <p:pic>
        <p:nvPicPr>
          <p:cNvPr id="3" name="Picture 2" descr="itokawa image013.jpg"/>
          <p:cNvPicPr>
            <a:picLocks noChangeAspect="1"/>
          </p:cNvPicPr>
          <p:nvPr/>
        </p:nvPicPr>
        <p:blipFill rotWithShape="1">
          <a:blip r:embed="rId4" cstate="print">
            <a:extLst>
              <a:ext uri="{28A0092B-C50C-407E-A947-70E740481C1C}">
                <a14:useLocalDpi xmlns:a14="http://schemas.microsoft.com/office/drawing/2010/main" val="0"/>
              </a:ext>
            </a:extLst>
          </a:blip>
          <a:srcRect l="69697" t="15051" r="6955" b="12766"/>
          <a:stretch/>
        </p:blipFill>
        <p:spPr>
          <a:xfrm>
            <a:off x="5715001" y="6324601"/>
            <a:ext cx="76200" cy="58730"/>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67426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47850"/>
            <a:ext cx="5616589" cy="6661538"/>
          </a:xfrm>
          <a:prstGeom prst="rect">
            <a:avLst/>
          </a:prstGeom>
        </p:spPr>
      </p:pic>
      <p:sp>
        <p:nvSpPr>
          <p:cNvPr id="10" name="Subtitle 2"/>
          <p:cNvSpPr txBox="1">
            <a:spLocks/>
          </p:cNvSpPr>
          <p:nvPr/>
        </p:nvSpPr>
        <p:spPr>
          <a:xfrm>
            <a:off x="228600" y="2286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SMALL BODIES: Comets</a:t>
            </a:r>
          </a:p>
        </p:txBody>
      </p:sp>
      <p:sp>
        <p:nvSpPr>
          <p:cNvPr id="7" name="Subtitle 2"/>
          <p:cNvSpPr txBox="1">
            <a:spLocks/>
          </p:cNvSpPr>
          <p:nvPr/>
        </p:nvSpPr>
        <p:spPr>
          <a:xfrm>
            <a:off x="4018885" y="6110785"/>
            <a:ext cx="3886200" cy="381000"/>
          </a:xfrm>
          <a:prstGeom prst="rect">
            <a:avLst/>
          </a:prstGeom>
        </p:spPr>
        <p:txBody>
          <a:bodyPr vert="horz" lIns="91440" tIns="45720" rIns="91440" bIns="45720" rtlCol="0">
            <a:noAutofit/>
          </a:bodyPr>
          <a:lstStyle/>
          <a:p>
            <a:pPr algn="r">
              <a:spcBef>
                <a:spcPct val="20000"/>
              </a:spcBef>
              <a:buFont typeface="Arial" pitchFamily="34" charset="0"/>
              <a:buNone/>
              <a:defRPr/>
            </a:pPr>
            <a:r>
              <a:rPr lang="en-US" sz="1100" b="1" dirty="0">
                <a:solidFill>
                  <a:srgbClr val="009AD0"/>
                </a:solidFill>
                <a:latin typeface="Gill Sans MT" pitchFamily="34" charset="0"/>
              </a:rPr>
              <a:t>WISE infrared telescope image of Comet Sliding Spring</a:t>
            </a:r>
          </a:p>
          <a:p>
            <a:pPr algn="r">
              <a:spcBef>
                <a:spcPct val="20000"/>
              </a:spcBef>
              <a:buFont typeface="Arial" pitchFamily="34" charset="0"/>
              <a:buNone/>
              <a:defRPr/>
            </a:pPr>
            <a:r>
              <a:rPr lang="en-US" sz="1100" dirty="0">
                <a:solidFill>
                  <a:srgbClr val="009AD0"/>
                </a:solidFill>
                <a:latin typeface="Gill Sans MT" pitchFamily="34" charset="0"/>
              </a:rPr>
              <a:t>CREDIT: NASA</a:t>
            </a:r>
          </a:p>
        </p:txBody>
      </p:sp>
      <p:pic>
        <p:nvPicPr>
          <p:cNvPr id="8" name="Picture 7" descr="http://ucsdnews.ucsd.edu/graphics/images/CometWild2_l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838200"/>
            <a:ext cx="6681337" cy="5858027"/>
          </a:xfrm>
          <a:prstGeom prst="rect">
            <a:avLst/>
          </a:prstGeom>
          <a:noFill/>
          <a:ln w="3175">
            <a:noFill/>
          </a:ln>
          <a:effectLst>
            <a:glow rad="63500">
              <a:schemeClr val="accent5">
                <a:satMod val="175000"/>
                <a:alpha val="40000"/>
              </a:schemeClr>
            </a:glow>
            <a:outerShdw blurRad="50800" dist="38100" dir="2700000" algn="tl" rotWithShape="0">
              <a:prstClr val="black">
                <a:alpha val="40000"/>
              </a:prstClr>
            </a:outerShdw>
          </a:effectLst>
        </p:spPr>
      </p:pic>
      <p:sp>
        <p:nvSpPr>
          <p:cNvPr id="9" name="Subtitle 2"/>
          <p:cNvSpPr txBox="1">
            <a:spLocks/>
          </p:cNvSpPr>
          <p:nvPr/>
        </p:nvSpPr>
        <p:spPr>
          <a:xfrm>
            <a:off x="1295400" y="6110785"/>
            <a:ext cx="3494094" cy="381000"/>
          </a:xfrm>
          <a:prstGeom prst="rect">
            <a:avLst/>
          </a:prstGeom>
        </p:spPr>
        <p:txBody>
          <a:bodyPr vert="horz" lIns="91440" tIns="45720" rIns="91440" bIns="45720" rtlCol="0">
            <a:noAutofit/>
          </a:bodyPr>
          <a:lstStyle/>
          <a:p>
            <a:pPr>
              <a:spcBef>
                <a:spcPct val="20000"/>
              </a:spcBef>
              <a:buFont typeface="Arial" pitchFamily="34" charset="0"/>
              <a:buNone/>
              <a:defRPr/>
            </a:pPr>
            <a:r>
              <a:rPr lang="en-US" sz="1400" b="1" dirty="0">
                <a:solidFill>
                  <a:srgbClr val="009AD0"/>
                </a:solidFill>
                <a:latin typeface="Gill Sans MT" pitchFamily="34" charset="0"/>
              </a:rPr>
              <a:t>Nucleus of Comet Wild 2</a:t>
            </a:r>
          </a:p>
          <a:p>
            <a:pPr>
              <a:spcBef>
                <a:spcPct val="20000"/>
              </a:spcBef>
              <a:buFont typeface="Arial" pitchFamily="34" charset="0"/>
              <a:buNone/>
              <a:defRPr/>
            </a:pPr>
            <a:r>
              <a:rPr lang="en-US" sz="1100" dirty="0">
                <a:solidFill>
                  <a:srgbClr val="009AD0"/>
                </a:solidFill>
                <a:latin typeface="Gill Sans MT" pitchFamily="34" charset="0"/>
              </a:rPr>
              <a:t>CREDIT: NASA/JPL-Caltech/Univ. of Washington</a:t>
            </a:r>
          </a:p>
        </p:txBody>
      </p:sp>
    </p:spTree>
    <p:extLst>
      <p:ext uri="{BB962C8B-B14F-4D97-AF65-F5344CB8AC3E}">
        <p14:creationId xmlns:p14="http://schemas.microsoft.com/office/powerpoint/2010/main" val="41848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endParaRPr lang="en-US" sz="1200" dirty="0">
              <a:solidFill>
                <a:prstClr val="white">
                  <a:tint val="75000"/>
                </a:prstClr>
              </a:solidFill>
              <a:latin typeface="Gill Sans MT" pitchFamily="34" charset="0"/>
            </a:endParaRPr>
          </a:p>
        </p:txBody>
      </p:sp>
      <p:sp>
        <p:nvSpPr>
          <p:cNvPr id="10"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What happened to Pluto?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2909"/>
            <a:ext cx="6189664" cy="5883244"/>
          </a:xfrm>
          <a:prstGeom prst="rect">
            <a:avLst/>
          </a:prstGeom>
        </p:spPr>
      </p:pic>
      <p:sp>
        <p:nvSpPr>
          <p:cNvPr id="5" name="TextBox 4"/>
          <p:cNvSpPr txBox="1"/>
          <p:nvPr/>
        </p:nvSpPr>
        <p:spPr>
          <a:xfrm>
            <a:off x="6477000" y="4267200"/>
            <a:ext cx="2362200" cy="1785104"/>
          </a:xfrm>
          <a:prstGeom prst="rect">
            <a:avLst/>
          </a:prstGeom>
          <a:noFill/>
        </p:spPr>
        <p:txBody>
          <a:bodyPr wrap="square" rtlCol="0">
            <a:spAutoFit/>
          </a:bodyPr>
          <a:lstStyle/>
          <a:p>
            <a:r>
              <a:rPr lang="en-US" sz="2200" dirty="0">
                <a:solidFill>
                  <a:srgbClr val="FF0000"/>
                </a:solidFill>
                <a:latin typeface="Trebuchet MS" pitchFamily="34" charset="0"/>
              </a:rPr>
              <a:t>Notice some have moons - We now know of 5 moons orbiting Pluto!</a:t>
            </a:r>
            <a:endParaRPr lang="en-US" sz="2200" dirty="0">
              <a:latin typeface="Trebuchet MS" pitchFamily="34" charset="0"/>
            </a:endParaRPr>
          </a:p>
        </p:txBody>
      </p:sp>
      <p:sp>
        <p:nvSpPr>
          <p:cNvPr id="2" name="TextBox 1"/>
          <p:cNvSpPr txBox="1"/>
          <p:nvPr/>
        </p:nvSpPr>
        <p:spPr>
          <a:xfrm>
            <a:off x="152400" y="3429000"/>
            <a:ext cx="175260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200" dirty="0">
                <a:solidFill>
                  <a:srgbClr val="FFFCD8"/>
                </a:solidFill>
              </a:rPr>
              <a:t>Eris</a:t>
            </a:r>
          </a:p>
          <a:p>
            <a:endParaRPr lang="en-US" dirty="0"/>
          </a:p>
        </p:txBody>
      </p:sp>
      <p:sp>
        <p:nvSpPr>
          <p:cNvPr id="8" name="TextBox 7"/>
          <p:cNvSpPr txBox="1"/>
          <p:nvPr/>
        </p:nvSpPr>
        <p:spPr>
          <a:xfrm>
            <a:off x="4419600" y="3429000"/>
            <a:ext cx="175260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200" dirty="0">
                <a:solidFill>
                  <a:srgbClr val="FFFCD8"/>
                </a:solidFill>
              </a:rPr>
              <a:t>Makemake</a:t>
            </a:r>
          </a:p>
          <a:p>
            <a:endParaRPr lang="en-US" dirty="0"/>
          </a:p>
        </p:txBody>
      </p:sp>
      <p:sp>
        <p:nvSpPr>
          <p:cNvPr id="9" name="TextBox 8"/>
          <p:cNvSpPr txBox="1"/>
          <p:nvPr/>
        </p:nvSpPr>
        <p:spPr>
          <a:xfrm>
            <a:off x="152400" y="5334000"/>
            <a:ext cx="175260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200" dirty="0">
                <a:solidFill>
                  <a:srgbClr val="FFFCD8"/>
                </a:solidFill>
              </a:rPr>
              <a:t>Haumea</a:t>
            </a:r>
          </a:p>
          <a:p>
            <a:endParaRPr lang="en-US" dirty="0"/>
          </a:p>
        </p:txBody>
      </p:sp>
    </p:spTree>
    <p:extLst>
      <p:ext uri="{BB962C8B-B14F-4D97-AF65-F5344CB8AC3E}">
        <p14:creationId xmlns:p14="http://schemas.microsoft.com/office/powerpoint/2010/main" val="119985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ubtitle 2"/>
          <p:cNvSpPr txBox="1">
            <a:spLocks/>
          </p:cNvSpPr>
          <p:nvPr/>
        </p:nvSpPr>
        <p:spPr>
          <a:xfrm>
            <a:off x="5867400" y="4114800"/>
            <a:ext cx="3505200" cy="2209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ROBOTIC PHOTOGRAPHERS</a:t>
            </a:r>
          </a:p>
        </p:txBody>
      </p:sp>
      <p:sp>
        <p:nvSpPr>
          <p:cNvPr id="9"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NASA/JHUAPL/CIW</a:t>
            </a:r>
          </a:p>
        </p:txBody>
      </p:sp>
    </p:spTree>
    <p:extLst>
      <p:ext uri="{BB962C8B-B14F-4D97-AF65-F5344CB8AC3E}">
        <p14:creationId xmlns:p14="http://schemas.microsoft.com/office/powerpoint/2010/main" val="401134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28600" y="152400"/>
            <a:ext cx="83820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GEOLOGY &amp; THE ELEMENTS OF ART</a:t>
            </a:r>
          </a:p>
        </p:txBody>
      </p:sp>
      <p:sp>
        <p:nvSpPr>
          <p:cNvPr id="5" name="Subtitle 2"/>
          <p:cNvSpPr txBox="1">
            <a:spLocks/>
          </p:cNvSpPr>
          <p:nvPr/>
        </p:nvSpPr>
        <p:spPr>
          <a:xfrm>
            <a:off x="5943600" y="6362700"/>
            <a:ext cx="3048000" cy="457200"/>
          </a:xfrm>
          <a:prstGeom prst="rect">
            <a:avLst/>
          </a:prstGeom>
        </p:spPr>
        <p:txBody>
          <a:bodyPr vert="horz" lIns="91440" tIns="45720" rIns="91440" bIns="45720" rtlCol="0">
            <a:noAutofit/>
          </a:bodyPr>
          <a:lstStyle/>
          <a:p>
            <a:pPr>
              <a:lnSpc>
                <a:spcPts val="1500"/>
              </a:lnSpc>
              <a:spcBef>
                <a:spcPct val="20000"/>
              </a:spcBef>
              <a:buFont typeface="Arial" pitchFamily="34" charset="0"/>
              <a:buNone/>
              <a:defRPr/>
            </a:pPr>
            <a:r>
              <a:rPr lang="en-US" sz="1400" b="1" dirty="0">
                <a:solidFill>
                  <a:prstClr val="white">
                    <a:tint val="75000"/>
                  </a:prstClr>
                </a:solidFill>
                <a:latin typeface="Gill Sans MT" pitchFamily="34" charset="0"/>
              </a:rPr>
              <a:t>GIANT ASTEROID VESTA  </a:t>
            </a:r>
          </a:p>
          <a:p>
            <a:pPr>
              <a:lnSpc>
                <a:spcPts val="1500"/>
              </a:lnSpc>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NASA/JPL-Caltech/UCLA/MPS/DLR/IDA</a:t>
            </a:r>
            <a:endParaRPr lang="en-US" sz="1100" dirty="0">
              <a:solidFill>
                <a:prstClr val="white">
                  <a:tint val="75000"/>
                </a:prstClr>
              </a:solidFill>
              <a:latin typeface="Gill Sans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 y="942870"/>
            <a:ext cx="5120640" cy="5486400"/>
          </a:xfrm>
          <a:prstGeom prst="rect">
            <a:avLst/>
          </a:prstGeom>
        </p:spPr>
      </p:pic>
      <p:sp>
        <p:nvSpPr>
          <p:cNvPr id="9" name="TextBox 8"/>
          <p:cNvSpPr txBox="1"/>
          <p:nvPr/>
        </p:nvSpPr>
        <p:spPr>
          <a:xfrm>
            <a:off x="6324600" y="1143000"/>
            <a:ext cx="1066800" cy="492443"/>
          </a:xfrm>
          <a:prstGeom prst="rect">
            <a:avLst/>
          </a:prstGeom>
          <a:noFill/>
        </p:spPr>
        <p:txBody>
          <a:bodyPr wrap="square" rtlCol="0">
            <a:spAutoFit/>
          </a:bodyPr>
          <a:lstStyle/>
          <a:p>
            <a:r>
              <a:rPr lang="en-US" sz="2600" dirty="0">
                <a:latin typeface="Trebuchet MS" pitchFamily="34" charset="0"/>
              </a:rPr>
              <a:t>- LINE</a:t>
            </a:r>
          </a:p>
        </p:txBody>
      </p:sp>
      <p:sp>
        <p:nvSpPr>
          <p:cNvPr id="10" name="TextBox 9"/>
          <p:cNvSpPr txBox="1"/>
          <p:nvPr/>
        </p:nvSpPr>
        <p:spPr>
          <a:xfrm>
            <a:off x="6324600" y="2143780"/>
            <a:ext cx="1371600" cy="492443"/>
          </a:xfrm>
          <a:prstGeom prst="rect">
            <a:avLst/>
          </a:prstGeom>
          <a:noFill/>
        </p:spPr>
        <p:txBody>
          <a:bodyPr wrap="square" rtlCol="0">
            <a:spAutoFit/>
          </a:bodyPr>
          <a:lstStyle/>
          <a:p>
            <a:r>
              <a:rPr lang="en-US" sz="2600" dirty="0">
                <a:latin typeface="Trebuchet MS" pitchFamily="34" charset="0"/>
              </a:rPr>
              <a:t>- SHAPE</a:t>
            </a:r>
          </a:p>
        </p:txBody>
      </p:sp>
      <p:sp>
        <p:nvSpPr>
          <p:cNvPr id="11" name="TextBox 10"/>
          <p:cNvSpPr txBox="1"/>
          <p:nvPr/>
        </p:nvSpPr>
        <p:spPr>
          <a:xfrm>
            <a:off x="6324600" y="3144560"/>
            <a:ext cx="1828800" cy="523220"/>
          </a:xfrm>
          <a:prstGeom prst="rect">
            <a:avLst/>
          </a:prstGeom>
          <a:noFill/>
        </p:spPr>
        <p:txBody>
          <a:bodyPr wrap="square" rtlCol="0">
            <a:spAutoFit/>
          </a:bodyPr>
          <a:lstStyle/>
          <a:p>
            <a:r>
              <a:rPr lang="en-US" sz="2800" dirty="0">
                <a:latin typeface="Tw Cen MT" pitchFamily="34" charset="0"/>
              </a:rPr>
              <a:t>- </a:t>
            </a:r>
            <a:r>
              <a:rPr lang="en-US" sz="2600" dirty="0">
                <a:latin typeface="Trebuchet MS" pitchFamily="34" charset="0"/>
              </a:rPr>
              <a:t>COLOR</a:t>
            </a:r>
          </a:p>
        </p:txBody>
      </p:sp>
      <p:sp>
        <p:nvSpPr>
          <p:cNvPr id="12" name="TextBox 11"/>
          <p:cNvSpPr txBox="1"/>
          <p:nvPr/>
        </p:nvSpPr>
        <p:spPr>
          <a:xfrm>
            <a:off x="6248400" y="4201180"/>
            <a:ext cx="1447800" cy="492443"/>
          </a:xfrm>
          <a:prstGeom prst="rect">
            <a:avLst/>
          </a:prstGeom>
          <a:noFill/>
        </p:spPr>
        <p:txBody>
          <a:bodyPr wrap="square" rtlCol="0">
            <a:spAutoFit/>
          </a:bodyPr>
          <a:lstStyle/>
          <a:p>
            <a:r>
              <a:rPr lang="en-US" sz="2600" dirty="0">
                <a:latin typeface="Trebuchet MS" pitchFamily="34" charset="0"/>
              </a:rPr>
              <a:t>- VALUE</a:t>
            </a:r>
          </a:p>
        </p:txBody>
      </p:sp>
      <p:sp>
        <p:nvSpPr>
          <p:cNvPr id="13" name="TextBox 12"/>
          <p:cNvSpPr txBox="1"/>
          <p:nvPr/>
        </p:nvSpPr>
        <p:spPr>
          <a:xfrm>
            <a:off x="6248400" y="5191780"/>
            <a:ext cx="1905000" cy="492443"/>
          </a:xfrm>
          <a:prstGeom prst="rect">
            <a:avLst/>
          </a:prstGeom>
          <a:noFill/>
        </p:spPr>
        <p:txBody>
          <a:bodyPr wrap="square" rtlCol="0">
            <a:spAutoFit/>
          </a:bodyPr>
          <a:lstStyle/>
          <a:p>
            <a:r>
              <a:rPr lang="en-US" sz="2600" dirty="0">
                <a:latin typeface="Trebuchet MS" pitchFamily="34" charset="0"/>
              </a:rPr>
              <a:t>- TEXTURE</a:t>
            </a:r>
          </a:p>
        </p:txBody>
      </p:sp>
    </p:spTree>
    <p:extLst>
      <p:ext uri="{BB962C8B-B14F-4D97-AF65-F5344CB8AC3E}">
        <p14:creationId xmlns:p14="http://schemas.microsoft.com/office/powerpoint/2010/main" val="9923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ater.jpg"/>
          <p:cNvPicPr>
            <a:picLocks noChangeAspect="1"/>
          </p:cNvPicPr>
          <p:nvPr/>
        </p:nvPicPr>
        <p:blipFill>
          <a:blip r:embed="rId3" cstate="print"/>
          <a:stretch>
            <a:fillRect/>
          </a:stretch>
        </p:blipFill>
        <p:spPr>
          <a:xfrm>
            <a:off x="4800600" y="990600"/>
            <a:ext cx="3048000" cy="4572000"/>
          </a:xfrm>
          <a:prstGeom prst="rect">
            <a:avLst/>
          </a:prstGeom>
        </p:spPr>
      </p:pic>
      <p:sp>
        <p:nvSpPr>
          <p:cNvPr id="4" name="Oval 3"/>
          <p:cNvSpPr/>
          <p:nvPr/>
        </p:nvSpPr>
        <p:spPr>
          <a:xfrm>
            <a:off x="1524000" y="2057400"/>
            <a:ext cx="1981200" cy="1905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838200" y="4001869"/>
            <a:ext cx="3581400" cy="523220"/>
          </a:xfrm>
          <a:prstGeom prst="rect">
            <a:avLst/>
          </a:prstGeom>
          <a:noFill/>
        </p:spPr>
        <p:txBody>
          <a:bodyPr wrap="square" rtlCol="0">
            <a:spAutoFit/>
          </a:bodyPr>
          <a:lstStyle/>
          <a:p>
            <a:pPr algn="ctr"/>
            <a:r>
              <a:rPr lang="en-US" sz="2800" dirty="0">
                <a:solidFill>
                  <a:prstClr val="white"/>
                </a:solidFill>
                <a:latin typeface="Trebuchet MS" pitchFamily="34" charset="0"/>
              </a:rPr>
              <a:t>Circle - Craters</a:t>
            </a:r>
          </a:p>
        </p:txBody>
      </p:sp>
      <p:sp>
        <p:nvSpPr>
          <p:cNvPr id="7" name="Subtitle 2"/>
          <p:cNvSpPr>
            <a:spLocks noGrp="1"/>
          </p:cNvSpPr>
          <p:nvPr>
            <p:ph type="subTitle" idx="1"/>
          </p:nvPr>
        </p:nvSpPr>
        <p:spPr>
          <a:xfrm>
            <a:off x="152400" y="152400"/>
            <a:ext cx="3657600" cy="533400"/>
          </a:xfrm>
        </p:spPr>
        <p:txBody>
          <a:bodyPr>
            <a:noAutofit/>
          </a:bodyPr>
          <a:lstStyle/>
          <a:p>
            <a:pPr algn="l"/>
            <a:r>
              <a:rPr lang="en-US" sz="2800" dirty="0">
                <a:solidFill>
                  <a:srgbClr val="FF0000"/>
                </a:solidFill>
                <a:latin typeface="Trebuchet MS" pitchFamily="34" charset="0"/>
              </a:rPr>
              <a:t>SHAPE</a:t>
            </a:r>
            <a:r>
              <a:rPr lang="en-US" dirty="0">
                <a:solidFill>
                  <a:srgbClr val="FF0000"/>
                </a:solidFill>
                <a:latin typeface="Tw Cen MT" pitchFamily="34" charset="0"/>
              </a:rPr>
              <a:t> </a:t>
            </a:r>
          </a:p>
        </p:txBody>
      </p:sp>
      <p:sp>
        <p:nvSpPr>
          <p:cNvPr id="8" name="Subtitle 2"/>
          <p:cNvSpPr txBox="1">
            <a:spLocks/>
          </p:cNvSpPr>
          <p:nvPr/>
        </p:nvSpPr>
        <p:spPr>
          <a:xfrm>
            <a:off x="5486400" y="6172200"/>
            <a:ext cx="3429000" cy="609600"/>
          </a:xfrm>
          <a:prstGeom prst="rect">
            <a:avLst/>
          </a:prstGeom>
        </p:spPr>
        <p:txBody>
          <a:bodyPr vert="horz" lIns="91440" tIns="45720" rIns="91440" bIns="45720" rtlCol="0">
            <a:normAutofit lnSpcReduction="10000"/>
          </a:bodyPr>
          <a:lstStyle/>
          <a:p>
            <a:pPr algn="r">
              <a:spcBef>
                <a:spcPct val="20000"/>
              </a:spcBef>
              <a:buFont typeface="Arial" pitchFamily="34" charset="0"/>
              <a:buNone/>
              <a:defRPr/>
            </a:pPr>
            <a:r>
              <a:rPr lang="en-US" sz="1400" b="1" dirty="0">
                <a:solidFill>
                  <a:prstClr val="white">
                    <a:tint val="75000"/>
                  </a:prstClr>
                </a:solidFill>
                <a:latin typeface="Gill Sans MT" pitchFamily="34" charset="0"/>
              </a:rPr>
              <a:t>MARS</a:t>
            </a:r>
            <a:r>
              <a:rPr lang="en-US" sz="2200" b="1" dirty="0">
                <a:solidFill>
                  <a:prstClr val="white">
                    <a:tint val="75000"/>
                  </a:prstClr>
                </a:solidFill>
                <a:latin typeface="Gill Sans MT" pitchFamily="34" charset="0"/>
              </a:rPr>
              <a:t>  </a:t>
            </a:r>
          </a:p>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10451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52400" y="152400"/>
            <a:ext cx="4114800" cy="685800"/>
          </a:xfrm>
        </p:spPr>
        <p:txBody>
          <a:bodyPr>
            <a:normAutofit/>
          </a:bodyPr>
          <a:lstStyle/>
          <a:p>
            <a:pPr algn="l"/>
            <a:r>
              <a:rPr lang="en-US" sz="2600" dirty="0">
                <a:latin typeface="Trebuchet MS" pitchFamily="34" charset="0"/>
              </a:rPr>
              <a:t>CIRCLES: Mercury</a:t>
            </a:r>
          </a:p>
        </p:txBody>
      </p:sp>
      <p:sp>
        <p:nvSpPr>
          <p:cNvPr id="7" name="Subtitle 2"/>
          <p:cNvSpPr txBox="1">
            <a:spLocks/>
          </p:cNvSpPr>
          <p:nvPr/>
        </p:nvSpPr>
        <p:spPr>
          <a:xfrm>
            <a:off x="2057400" y="6553200"/>
            <a:ext cx="7010400" cy="381000"/>
          </a:xfrm>
          <a:prstGeom prst="rect">
            <a:avLst/>
          </a:prstGeom>
        </p:spPr>
        <p:txBody>
          <a:bodyPr vert="horz" lIns="91440" tIns="45720" rIns="91440" bIns="45720" rtlCol="0">
            <a:no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 NASA/JHUAPL/CIW</a:t>
            </a:r>
            <a:endParaRPr lang="en-US" sz="1100" dirty="0">
              <a:solidFill>
                <a:prstClr val="white">
                  <a:tint val="75000"/>
                </a:prstClr>
              </a:solidFill>
              <a:latin typeface="Gill Sans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85" y="627626"/>
            <a:ext cx="8954115" cy="5486400"/>
          </a:xfrm>
          <a:prstGeom prst="rect">
            <a:avLst/>
          </a:prstGeom>
        </p:spPr>
      </p:pic>
    </p:spTree>
    <p:extLst>
      <p:ext uri="{BB962C8B-B14F-4D97-AF65-F5344CB8AC3E}">
        <p14:creationId xmlns:p14="http://schemas.microsoft.com/office/powerpoint/2010/main" val="2636352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4114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MERCURY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762000"/>
            <a:ext cx="5454253" cy="5486400"/>
          </a:xfrm>
          <a:prstGeom prst="rect">
            <a:avLst/>
          </a:prstGeom>
        </p:spPr>
      </p:pic>
      <p:sp>
        <p:nvSpPr>
          <p:cNvPr id="8" name="Subtitle 2"/>
          <p:cNvSpPr txBox="1">
            <a:spLocks/>
          </p:cNvSpPr>
          <p:nvPr/>
        </p:nvSpPr>
        <p:spPr>
          <a:xfrm>
            <a:off x="2057400" y="6553200"/>
            <a:ext cx="7010400" cy="381000"/>
          </a:xfrm>
          <a:prstGeom prst="rect">
            <a:avLst/>
          </a:prstGeom>
        </p:spPr>
        <p:txBody>
          <a:bodyPr vert="horz" lIns="91440" tIns="45720" rIns="91440" bIns="45720" rtlCol="0">
            <a:no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 NASA/JHUAPL/CIW</a:t>
            </a:r>
            <a:endParaRPr lang="en-US" sz="1100" dirty="0">
              <a:solidFill>
                <a:prstClr val="white">
                  <a:tint val="75000"/>
                </a:prstClr>
              </a:solidFill>
              <a:latin typeface="Gill Sans MT"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763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MANY TYPES OF CRATERS: Venus vs. Ganymede  </a:t>
            </a:r>
          </a:p>
        </p:txBody>
      </p:sp>
      <p:sp>
        <p:nvSpPr>
          <p:cNvPr id="6" name="Subtitle 2"/>
          <p:cNvSpPr txBox="1">
            <a:spLocks/>
          </p:cNvSpPr>
          <p:nvPr/>
        </p:nvSpPr>
        <p:spPr>
          <a:xfrm>
            <a:off x="710084" y="5867400"/>
            <a:ext cx="3099916" cy="6096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400" b="1" dirty="0">
                <a:solidFill>
                  <a:prstClr val="white">
                    <a:tint val="75000"/>
                  </a:prstClr>
                </a:solidFill>
                <a:latin typeface="Gill Sans MT" pitchFamily="34" charset="0"/>
              </a:rPr>
              <a:t>VENUS’s DICKINSON CRATER </a:t>
            </a:r>
          </a:p>
          <a:p>
            <a:pP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a:t>
            </a:r>
            <a:endParaRPr lang="en-US" sz="1100" dirty="0">
              <a:solidFill>
                <a:prstClr val="white">
                  <a:tint val="75000"/>
                </a:prstClr>
              </a:solidFill>
              <a:latin typeface="Gill Sans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219200"/>
            <a:ext cx="3873149" cy="4572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219200"/>
            <a:ext cx="3381657" cy="4572000"/>
          </a:xfrm>
          <a:prstGeom prst="rect">
            <a:avLst/>
          </a:prstGeom>
        </p:spPr>
      </p:pic>
      <p:sp>
        <p:nvSpPr>
          <p:cNvPr id="8" name="Subtitle 2"/>
          <p:cNvSpPr txBox="1">
            <a:spLocks/>
          </p:cNvSpPr>
          <p:nvPr/>
        </p:nvSpPr>
        <p:spPr>
          <a:xfrm>
            <a:off x="4800600" y="5867400"/>
            <a:ext cx="3581400" cy="5334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400" b="1" dirty="0">
                <a:solidFill>
                  <a:prstClr val="white">
                    <a:tint val="75000"/>
                  </a:prstClr>
                </a:solidFill>
                <a:latin typeface="Gill Sans MT" pitchFamily="34" charset="0"/>
              </a:rPr>
              <a:t>JUPITER’s MOON, GANYMEDE </a:t>
            </a:r>
          </a:p>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NASA/JPL/USGS </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368127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990600"/>
            <a:ext cx="4023360" cy="5029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440" y="990600"/>
            <a:ext cx="4023360" cy="5029200"/>
          </a:xfrm>
          <a:prstGeom prst="rect">
            <a:avLst/>
          </a:prstGeom>
        </p:spPr>
      </p:pic>
      <p:sp>
        <p:nvSpPr>
          <p:cNvPr id="7"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SCIENCE INSPIRES ART</a:t>
            </a:r>
          </a:p>
        </p:txBody>
      </p:sp>
      <p:sp>
        <p:nvSpPr>
          <p:cNvPr id="9" name="Subtitle 2"/>
          <p:cNvSpPr txBox="1">
            <a:spLocks/>
          </p:cNvSpPr>
          <p:nvPr/>
        </p:nvSpPr>
        <p:spPr>
          <a:xfrm>
            <a:off x="4114800" y="6172200"/>
            <a:ext cx="4757057"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600" dirty="0">
                <a:latin typeface="Trebuchet MS" pitchFamily="34" charset="0"/>
              </a:rPr>
              <a:t>MONICA &amp; TYLER AIELLO</a:t>
            </a:r>
          </a:p>
        </p:txBody>
      </p:sp>
    </p:spTree>
    <p:extLst>
      <p:ext uri="{BB962C8B-B14F-4D97-AF65-F5344CB8AC3E}">
        <p14:creationId xmlns:p14="http://schemas.microsoft.com/office/powerpoint/2010/main" val="329990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57200"/>
            <a:ext cx="6400800" cy="6400800"/>
          </a:xfrm>
          <a:prstGeom prst="rect">
            <a:avLst/>
          </a:prstGeom>
        </p:spPr>
      </p:pic>
      <p:sp>
        <p:nvSpPr>
          <p:cNvPr id="6"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MIMAS: The Death Star Moon</a:t>
            </a:r>
          </a:p>
        </p:txBody>
      </p:sp>
      <p:sp>
        <p:nvSpPr>
          <p:cNvPr id="7" name="Subtitle 2"/>
          <p:cNvSpPr txBox="1">
            <a:spLocks/>
          </p:cNvSpPr>
          <p:nvPr/>
        </p:nvSpPr>
        <p:spPr>
          <a:xfrm>
            <a:off x="6172200" y="6248400"/>
            <a:ext cx="2743200" cy="6858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400" b="1" dirty="0">
                <a:solidFill>
                  <a:prstClr val="white">
                    <a:tint val="75000"/>
                  </a:prstClr>
                </a:solidFill>
                <a:latin typeface="Gill Sans MT" pitchFamily="34" charset="0"/>
              </a:rPr>
              <a:t>SATURN’s MIMAS  </a:t>
            </a:r>
          </a:p>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NASA/JPL/SSI</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964131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COUNTING CRATERS: The Moon vs. Mars  </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NASA/JPL/Malin Space Science Systems </a:t>
            </a:r>
            <a:endParaRPr lang="en-US" sz="1100" dirty="0">
              <a:solidFill>
                <a:prstClr val="white">
                  <a:tint val="75000"/>
                </a:prstClr>
              </a:solidFill>
              <a:latin typeface="Gill Sans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71600"/>
            <a:ext cx="4114800" cy="4114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219200"/>
            <a:ext cx="4572000" cy="4572000"/>
          </a:xfrm>
          <a:prstGeom prst="rect">
            <a:avLst/>
          </a:prstGeom>
        </p:spPr>
      </p:pic>
      <p:sp>
        <p:nvSpPr>
          <p:cNvPr id="8" name="Subtitle 2"/>
          <p:cNvSpPr txBox="1">
            <a:spLocks/>
          </p:cNvSpPr>
          <p:nvPr/>
        </p:nvSpPr>
        <p:spPr>
          <a:xfrm>
            <a:off x="118905" y="6553200"/>
            <a:ext cx="8153400"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NASA/GSFC/Arizona State University</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3425214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dawn.jpl.nasa.gov/multimedia/images/imageoftheday/201109/092111_044_full.jpg"/>
          <p:cNvPicPr>
            <a:picLocks noChangeAspect="1" noChangeArrowheads="1"/>
          </p:cNvPicPr>
          <p:nvPr/>
        </p:nvPicPr>
        <p:blipFill>
          <a:blip r:embed="rId3" cstate="print"/>
          <a:srcRect/>
          <a:stretch>
            <a:fillRect/>
          </a:stretch>
        </p:blipFill>
        <p:spPr bwMode="auto">
          <a:xfrm>
            <a:off x="2286000" y="0"/>
            <a:ext cx="6858000" cy="6858000"/>
          </a:xfrm>
          <a:prstGeom prst="rect">
            <a:avLst/>
          </a:prstGeom>
          <a:noFill/>
        </p:spPr>
      </p:pic>
      <p:sp>
        <p:nvSpPr>
          <p:cNvPr id="6" name="Subtitle 2"/>
          <p:cNvSpPr txBox="1">
            <a:spLocks/>
          </p:cNvSpPr>
          <p:nvPr/>
        </p:nvSpPr>
        <p:spPr>
          <a:xfrm>
            <a:off x="304800" y="6477000"/>
            <a:ext cx="4495800"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NASA/JPL-Caltech/UCLA/MPS/DLR/IDA</a:t>
            </a:r>
            <a:endParaRPr lang="en-US" sz="1100" dirty="0">
              <a:solidFill>
                <a:prstClr val="white">
                  <a:tint val="75000"/>
                </a:prstClr>
              </a:solidFill>
              <a:latin typeface="Gill Sans MT" pitchFamily="34" charset="0"/>
            </a:endParaRPr>
          </a:p>
        </p:txBody>
      </p:sp>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GIANT ASTEROID VESTA</a:t>
            </a:r>
          </a:p>
        </p:txBody>
      </p:sp>
      <p:pic>
        <p:nvPicPr>
          <p:cNvPr id="5" name="Picture 4" descr="Vesta.jpg"/>
          <p:cNvPicPr>
            <a:picLocks noChangeAspect="1"/>
          </p:cNvPicPr>
          <p:nvPr/>
        </p:nvPicPr>
        <p:blipFill rotWithShape="1">
          <a:blip r:embed="rId4" cstate="print">
            <a:extLst>
              <a:ext uri="{28A0092B-C50C-407E-A947-70E740481C1C}">
                <a14:useLocalDpi xmlns:a14="http://schemas.microsoft.com/office/drawing/2010/main" val="0"/>
              </a:ext>
            </a:extLst>
          </a:blip>
          <a:srcRect l="10286" r="8469"/>
          <a:stretch/>
        </p:blipFill>
        <p:spPr>
          <a:xfrm>
            <a:off x="228600" y="1295400"/>
            <a:ext cx="4271715" cy="3945298"/>
          </a:xfrm>
          <a:prstGeom prst="rect">
            <a:avLst/>
          </a:prstGeom>
        </p:spPr>
      </p:pic>
    </p:spTree>
    <p:extLst>
      <p:ext uri="{BB962C8B-B14F-4D97-AF65-F5344CB8AC3E}">
        <p14:creationId xmlns:p14="http://schemas.microsoft.com/office/powerpoint/2010/main" val="133829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VENUS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pic>
        <p:nvPicPr>
          <p:cNvPr id="7" name="Picture 6" descr="pancake domes.jpg"/>
          <p:cNvPicPr>
            <a:picLocks noChangeAspect="1"/>
          </p:cNvPicPr>
          <p:nvPr/>
        </p:nvPicPr>
        <p:blipFill>
          <a:blip r:embed="rId3" cstate="print"/>
          <a:stretch>
            <a:fillRect/>
          </a:stretch>
        </p:blipFill>
        <p:spPr>
          <a:xfrm>
            <a:off x="1600200" y="457200"/>
            <a:ext cx="6133795" cy="5943600"/>
          </a:xfrm>
          <a:prstGeom prst="rect">
            <a:avLst/>
          </a:prstGeom>
        </p:spPr>
      </p:pic>
    </p:spTree>
    <p:extLst>
      <p:ext uri="{BB962C8B-B14F-4D97-AF65-F5344CB8AC3E}">
        <p14:creationId xmlns:p14="http://schemas.microsoft.com/office/powerpoint/2010/main" val="202231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ympus Mons.jpg"/>
          <p:cNvPicPr>
            <a:picLocks noChangeAspect="1"/>
          </p:cNvPicPr>
          <p:nvPr/>
        </p:nvPicPr>
        <p:blipFill>
          <a:blip r:embed="rId3" cstate="print"/>
          <a:stretch>
            <a:fillRect/>
          </a:stretch>
        </p:blipFill>
        <p:spPr>
          <a:xfrm>
            <a:off x="4267200" y="1371600"/>
            <a:ext cx="3955085" cy="3657600"/>
          </a:xfrm>
          <a:prstGeom prst="rect">
            <a:avLst/>
          </a:prstGeom>
        </p:spPr>
      </p:pic>
      <p:sp>
        <p:nvSpPr>
          <p:cNvPr id="6" name="Freeform 5"/>
          <p:cNvSpPr/>
          <p:nvPr/>
        </p:nvSpPr>
        <p:spPr>
          <a:xfrm>
            <a:off x="1447800" y="2057400"/>
            <a:ext cx="2227034" cy="2086828"/>
          </a:xfrm>
          <a:custGeom>
            <a:avLst/>
            <a:gdLst>
              <a:gd name="connsiteX0" fmla="*/ 272561 w 2227034"/>
              <a:gd name="connsiteY0" fmla="*/ 301989 h 2086828"/>
              <a:gd name="connsiteX1" fmla="*/ 272561 w 2227034"/>
              <a:gd name="connsiteY1" fmla="*/ 301989 h 2086828"/>
              <a:gd name="connsiteX2" fmla="*/ 281354 w 2227034"/>
              <a:gd name="connsiteY2" fmla="*/ 161312 h 2086828"/>
              <a:gd name="connsiteX3" fmla="*/ 290146 w 2227034"/>
              <a:gd name="connsiteY3" fmla="*/ 134935 h 2086828"/>
              <a:gd name="connsiteX4" fmla="*/ 360484 w 2227034"/>
              <a:gd name="connsiteY4" fmla="*/ 55804 h 2086828"/>
              <a:gd name="connsiteX5" fmla="*/ 386861 w 2227034"/>
              <a:gd name="connsiteY5" fmla="*/ 38220 h 2086828"/>
              <a:gd name="connsiteX6" fmla="*/ 430823 w 2227034"/>
              <a:gd name="connsiteY6" fmla="*/ 29428 h 2086828"/>
              <a:gd name="connsiteX7" fmla="*/ 457200 w 2227034"/>
              <a:gd name="connsiteY7" fmla="*/ 20635 h 2086828"/>
              <a:gd name="connsiteX8" fmla="*/ 536331 w 2227034"/>
              <a:gd name="connsiteY8" fmla="*/ 3051 h 2086828"/>
              <a:gd name="connsiteX9" fmla="*/ 562707 w 2227034"/>
              <a:gd name="connsiteY9" fmla="*/ 11843 h 2086828"/>
              <a:gd name="connsiteX10" fmla="*/ 615461 w 2227034"/>
              <a:gd name="connsiteY10" fmla="*/ 73389 h 2086828"/>
              <a:gd name="connsiteX11" fmla="*/ 641838 w 2227034"/>
              <a:gd name="connsiteY11" fmla="*/ 90974 h 2086828"/>
              <a:gd name="connsiteX12" fmla="*/ 694592 w 2227034"/>
              <a:gd name="connsiteY12" fmla="*/ 196481 h 2086828"/>
              <a:gd name="connsiteX13" fmla="*/ 747346 w 2227034"/>
              <a:gd name="connsiteY13" fmla="*/ 231651 h 2086828"/>
              <a:gd name="connsiteX14" fmla="*/ 817684 w 2227034"/>
              <a:gd name="connsiteY14" fmla="*/ 222858 h 2086828"/>
              <a:gd name="connsiteX15" fmla="*/ 923192 w 2227034"/>
              <a:gd name="connsiteY15" fmla="*/ 205274 h 2086828"/>
              <a:gd name="connsiteX16" fmla="*/ 1011115 w 2227034"/>
              <a:gd name="connsiteY16" fmla="*/ 152520 h 2086828"/>
              <a:gd name="connsiteX17" fmla="*/ 1072661 w 2227034"/>
              <a:gd name="connsiteY17" fmla="*/ 126143 h 2086828"/>
              <a:gd name="connsiteX18" fmla="*/ 1143000 w 2227034"/>
              <a:gd name="connsiteY18" fmla="*/ 99766 h 2086828"/>
              <a:gd name="connsiteX19" fmla="*/ 1336431 w 2227034"/>
              <a:gd name="connsiteY19" fmla="*/ 117351 h 2086828"/>
              <a:gd name="connsiteX20" fmla="*/ 1371600 w 2227034"/>
              <a:gd name="connsiteY20" fmla="*/ 134935 h 2086828"/>
              <a:gd name="connsiteX21" fmla="*/ 1441938 w 2227034"/>
              <a:gd name="connsiteY21" fmla="*/ 161312 h 2086828"/>
              <a:gd name="connsiteX22" fmla="*/ 1468315 w 2227034"/>
              <a:gd name="connsiteY22" fmla="*/ 178897 h 2086828"/>
              <a:gd name="connsiteX23" fmla="*/ 1468315 w 2227034"/>
              <a:gd name="connsiteY23" fmla="*/ 275612 h 2086828"/>
              <a:gd name="connsiteX24" fmla="*/ 1477107 w 2227034"/>
              <a:gd name="connsiteY24" fmla="*/ 389912 h 2086828"/>
              <a:gd name="connsiteX25" fmla="*/ 1547446 w 2227034"/>
              <a:gd name="connsiteY25" fmla="*/ 451458 h 2086828"/>
              <a:gd name="connsiteX26" fmla="*/ 1591407 w 2227034"/>
              <a:gd name="connsiteY26" fmla="*/ 477835 h 2086828"/>
              <a:gd name="connsiteX27" fmla="*/ 1670538 w 2227034"/>
              <a:gd name="connsiteY27" fmla="*/ 495420 h 2086828"/>
              <a:gd name="connsiteX28" fmla="*/ 1732084 w 2227034"/>
              <a:gd name="connsiteY28" fmla="*/ 486628 h 2086828"/>
              <a:gd name="connsiteX29" fmla="*/ 1758461 w 2227034"/>
              <a:gd name="connsiteY29" fmla="*/ 469043 h 2086828"/>
              <a:gd name="connsiteX30" fmla="*/ 1872761 w 2227034"/>
              <a:gd name="connsiteY30" fmla="*/ 477835 h 2086828"/>
              <a:gd name="connsiteX31" fmla="*/ 1925515 w 2227034"/>
              <a:gd name="connsiteY31" fmla="*/ 495420 h 2086828"/>
              <a:gd name="connsiteX32" fmla="*/ 1995854 w 2227034"/>
              <a:gd name="connsiteY32" fmla="*/ 513004 h 2086828"/>
              <a:gd name="connsiteX33" fmla="*/ 2031023 w 2227034"/>
              <a:gd name="connsiteY33" fmla="*/ 539381 h 2086828"/>
              <a:gd name="connsiteX34" fmla="*/ 2057400 w 2227034"/>
              <a:gd name="connsiteY34" fmla="*/ 548174 h 2086828"/>
              <a:gd name="connsiteX35" fmla="*/ 2118946 w 2227034"/>
              <a:gd name="connsiteY35" fmla="*/ 583343 h 2086828"/>
              <a:gd name="connsiteX36" fmla="*/ 2154115 w 2227034"/>
              <a:gd name="connsiteY36" fmla="*/ 636097 h 2086828"/>
              <a:gd name="connsiteX37" fmla="*/ 2145323 w 2227034"/>
              <a:gd name="connsiteY37" fmla="*/ 741604 h 2086828"/>
              <a:gd name="connsiteX38" fmla="*/ 2110154 w 2227034"/>
              <a:gd name="connsiteY38" fmla="*/ 785566 h 2086828"/>
              <a:gd name="connsiteX39" fmla="*/ 2066192 w 2227034"/>
              <a:gd name="connsiteY39" fmla="*/ 829528 h 2086828"/>
              <a:gd name="connsiteX40" fmla="*/ 2057400 w 2227034"/>
              <a:gd name="connsiteY40" fmla="*/ 864697 h 2086828"/>
              <a:gd name="connsiteX41" fmla="*/ 2039815 w 2227034"/>
              <a:gd name="connsiteY41" fmla="*/ 891074 h 2086828"/>
              <a:gd name="connsiteX42" fmla="*/ 2066192 w 2227034"/>
              <a:gd name="connsiteY42" fmla="*/ 1058128 h 2086828"/>
              <a:gd name="connsiteX43" fmla="*/ 2092569 w 2227034"/>
              <a:gd name="connsiteY43" fmla="*/ 1093297 h 2086828"/>
              <a:gd name="connsiteX44" fmla="*/ 2136531 w 2227034"/>
              <a:gd name="connsiteY44" fmla="*/ 1146051 h 2086828"/>
              <a:gd name="connsiteX45" fmla="*/ 2198077 w 2227034"/>
              <a:gd name="connsiteY45" fmla="*/ 1225181 h 2086828"/>
              <a:gd name="connsiteX46" fmla="*/ 2206869 w 2227034"/>
              <a:gd name="connsiteY46" fmla="*/ 1251558 h 2086828"/>
              <a:gd name="connsiteX47" fmla="*/ 2224454 w 2227034"/>
              <a:gd name="connsiteY47" fmla="*/ 1277935 h 2086828"/>
              <a:gd name="connsiteX48" fmla="*/ 2215661 w 2227034"/>
              <a:gd name="connsiteY48" fmla="*/ 1471366 h 2086828"/>
              <a:gd name="connsiteX49" fmla="*/ 2198077 w 2227034"/>
              <a:gd name="connsiteY49" fmla="*/ 1559289 h 2086828"/>
              <a:gd name="connsiteX50" fmla="*/ 2171700 w 2227034"/>
              <a:gd name="connsiteY50" fmla="*/ 1682381 h 2086828"/>
              <a:gd name="connsiteX51" fmla="*/ 2162907 w 2227034"/>
              <a:gd name="connsiteY51" fmla="*/ 1708758 h 2086828"/>
              <a:gd name="connsiteX52" fmla="*/ 2136531 w 2227034"/>
              <a:gd name="connsiteY52" fmla="*/ 1735135 h 2086828"/>
              <a:gd name="connsiteX53" fmla="*/ 2118946 w 2227034"/>
              <a:gd name="connsiteY53" fmla="*/ 1761512 h 2086828"/>
              <a:gd name="connsiteX54" fmla="*/ 2039815 w 2227034"/>
              <a:gd name="connsiteY54" fmla="*/ 1831851 h 2086828"/>
              <a:gd name="connsiteX55" fmla="*/ 2013438 w 2227034"/>
              <a:gd name="connsiteY55" fmla="*/ 1840643 h 2086828"/>
              <a:gd name="connsiteX56" fmla="*/ 1907931 w 2227034"/>
              <a:gd name="connsiteY56" fmla="*/ 1831851 h 2086828"/>
              <a:gd name="connsiteX57" fmla="*/ 1855177 w 2227034"/>
              <a:gd name="connsiteY57" fmla="*/ 1814266 h 2086828"/>
              <a:gd name="connsiteX58" fmla="*/ 1714500 w 2227034"/>
              <a:gd name="connsiteY58" fmla="*/ 1831851 h 2086828"/>
              <a:gd name="connsiteX59" fmla="*/ 1688123 w 2227034"/>
              <a:gd name="connsiteY59" fmla="*/ 1849435 h 2086828"/>
              <a:gd name="connsiteX60" fmla="*/ 1652954 w 2227034"/>
              <a:gd name="connsiteY60" fmla="*/ 1858228 h 2086828"/>
              <a:gd name="connsiteX61" fmla="*/ 1573823 w 2227034"/>
              <a:gd name="connsiteY61" fmla="*/ 1884604 h 2086828"/>
              <a:gd name="connsiteX62" fmla="*/ 1547446 w 2227034"/>
              <a:gd name="connsiteY62" fmla="*/ 1893397 h 2086828"/>
              <a:gd name="connsiteX63" fmla="*/ 1512277 w 2227034"/>
              <a:gd name="connsiteY63" fmla="*/ 1910981 h 2086828"/>
              <a:gd name="connsiteX64" fmla="*/ 1415561 w 2227034"/>
              <a:gd name="connsiteY64" fmla="*/ 1998904 h 2086828"/>
              <a:gd name="connsiteX65" fmla="*/ 1380392 w 2227034"/>
              <a:gd name="connsiteY65" fmla="*/ 2025281 h 2086828"/>
              <a:gd name="connsiteX66" fmla="*/ 1318846 w 2227034"/>
              <a:gd name="connsiteY66" fmla="*/ 2042866 h 2086828"/>
              <a:gd name="connsiteX67" fmla="*/ 1266092 w 2227034"/>
              <a:gd name="connsiteY67" fmla="*/ 2060451 h 2086828"/>
              <a:gd name="connsiteX68" fmla="*/ 1178169 w 2227034"/>
              <a:gd name="connsiteY68" fmla="*/ 2078035 h 2086828"/>
              <a:gd name="connsiteX69" fmla="*/ 1134207 w 2227034"/>
              <a:gd name="connsiteY69" fmla="*/ 2086828 h 2086828"/>
              <a:gd name="connsiteX70" fmla="*/ 747346 w 2227034"/>
              <a:gd name="connsiteY70" fmla="*/ 2078035 h 2086828"/>
              <a:gd name="connsiteX71" fmla="*/ 729761 w 2227034"/>
              <a:gd name="connsiteY71" fmla="*/ 2042866 h 2086828"/>
              <a:gd name="connsiteX72" fmla="*/ 694592 w 2227034"/>
              <a:gd name="connsiteY72" fmla="*/ 1981320 h 2086828"/>
              <a:gd name="connsiteX73" fmla="*/ 668215 w 2227034"/>
              <a:gd name="connsiteY73" fmla="*/ 1919774 h 2086828"/>
              <a:gd name="connsiteX74" fmla="*/ 659423 w 2227034"/>
              <a:gd name="connsiteY74" fmla="*/ 1884604 h 2086828"/>
              <a:gd name="connsiteX75" fmla="*/ 606669 w 2227034"/>
              <a:gd name="connsiteY75" fmla="*/ 1787889 h 2086828"/>
              <a:gd name="connsiteX76" fmla="*/ 580292 w 2227034"/>
              <a:gd name="connsiteY76" fmla="*/ 1717551 h 2086828"/>
              <a:gd name="connsiteX77" fmla="*/ 553915 w 2227034"/>
              <a:gd name="connsiteY77" fmla="*/ 1691174 h 2086828"/>
              <a:gd name="connsiteX78" fmla="*/ 527538 w 2227034"/>
              <a:gd name="connsiteY78" fmla="*/ 1656004 h 2086828"/>
              <a:gd name="connsiteX79" fmla="*/ 501161 w 2227034"/>
              <a:gd name="connsiteY79" fmla="*/ 1638420 h 2086828"/>
              <a:gd name="connsiteX80" fmla="*/ 430823 w 2227034"/>
              <a:gd name="connsiteY80" fmla="*/ 1603251 h 2086828"/>
              <a:gd name="connsiteX81" fmla="*/ 369277 w 2227034"/>
              <a:gd name="connsiteY81" fmla="*/ 1585666 h 2086828"/>
              <a:gd name="connsiteX82" fmla="*/ 228600 w 2227034"/>
              <a:gd name="connsiteY82" fmla="*/ 1568081 h 2086828"/>
              <a:gd name="connsiteX83" fmla="*/ 175846 w 2227034"/>
              <a:gd name="connsiteY83" fmla="*/ 1541704 h 2086828"/>
              <a:gd name="connsiteX84" fmla="*/ 114300 w 2227034"/>
              <a:gd name="connsiteY84" fmla="*/ 1462574 h 2086828"/>
              <a:gd name="connsiteX85" fmla="*/ 87923 w 2227034"/>
              <a:gd name="connsiteY85" fmla="*/ 1436197 h 2086828"/>
              <a:gd name="connsiteX86" fmla="*/ 79131 w 2227034"/>
              <a:gd name="connsiteY86" fmla="*/ 1401028 h 2086828"/>
              <a:gd name="connsiteX87" fmla="*/ 61546 w 2227034"/>
              <a:gd name="connsiteY87" fmla="*/ 1365858 h 2086828"/>
              <a:gd name="connsiteX88" fmla="*/ 52754 w 2227034"/>
              <a:gd name="connsiteY88" fmla="*/ 1339481 h 2086828"/>
              <a:gd name="connsiteX89" fmla="*/ 61546 w 2227034"/>
              <a:gd name="connsiteY89" fmla="*/ 1304312 h 2086828"/>
              <a:gd name="connsiteX90" fmla="*/ 87923 w 2227034"/>
              <a:gd name="connsiteY90" fmla="*/ 1251558 h 2086828"/>
              <a:gd name="connsiteX91" fmla="*/ 114300 w 2227034"/>
              <a:gd name="connsiteY91" fmla="*/ 1233974 h 2086828"/>
              <a:gd name="connsiteX92" fmla="*/ 149469 w 2227034"/>
              <a:gd name="connsiteY92" fmla="*/ 1181220 h 2086828"/>
              <a:gd name="connsiteX93" fmla="*/ 167054 w 2227034"/>
              <a:gd name="connsiteY93" fmla="*/ 1154843 h 2086828"/>
              <a:gd name="connsiteX94" fmla="*/ 219807 w 2227034"/>
              <a:gd name="connsiteY94" fmla="*/ 1102089 h 2086828"/>
              <a:gd name="connsiteX95" fmla="*/ 237392 w 2227034"/>
              <a:gd name="connsiteY95" fmla="*/ 1049335 h 2086828"/>
              <a:gd name="connsiteX96" fmla="*/ 219807 w 2227034"/>
              <a:gd name="connsiteY96" fmla="*/ 935035 h 2086828"/>
              <a:gd name="connsiteX97" fmla="*/ 202223 w 2227034"/>
              <a:gd name="connsiteY97" fmla="*/ 864697 h 2086828"/>
              <a:gd name="connsiteX98" fmla="*/ 193431 w 2227034"/>
              <a:gd name="connsiteY98" fmla="*/ 838320 h 2086828"/>
              <a:gd name="connsiteX99" fmla="*/ 175846 w 2227034"/>
              <a:gd name="connsiteY99" fmla="*/ 811943 h 2086828"/>
              <a:gd name="connsiteX100" fmla="*/ 131884 w 2227034"/>
              <a:gd name="connsiteY100" fmla="*/ 732812 h 2086828"/>
              <a:gd name="connsiteX101" fmla="*/ 105507 w 2227034"/>
              <a:gd name="connsiteY101" fmla="*/ 706435 h 2086828"/>
              <a:gd name="connsiteX102" fmla="*/ 70338 w 2227034"/>
              <a:gd name="connsiteY102" fmla="*/ 644889 h 2086828"/>
              <a:gd name="connsiteX103" fmla="*/ 52754 w 2227034"/>
              <a:gd name="connsiteY103" fmla="*/ 618512 h 2086828"/>
              <a:gd name="connsiteX104" fmla="*/ 43961 w 2227034"/>
              <a:gd name="connsiteY104" fmla="*/ 592135 h 2086828"/>
              <a:gd name="connsiteX105" fmla="*/ 8792 w 2227034"/>
              <a:gd name="connsiteY105" fmla="*/ 513004 h 2086828"/>
              <a:gd name="connsiteX106" fmla="*/ 0 w 2227034"/>
              <a:gd name="connsiteY106" fmla="*/ 486628 h 2086828"/>
              <a:gd name="connsiteX107" fmla="*/ 8792 w 2227034"/>
              <a:gd name="connsiteY107" fmla="*/ 284404 h 2086828"/>
              <a:gd name="connsiteX108" fmla="*/ 17584 w 2227034"/>
              <a:gd name="connsiteY108" fmla="*/ 258028 h 2086828"/>
              <a:gd name="connsiteX109" fmla="*/ 43961 w 2227034"/>
              <a:gd name="connsiteY109" fmla="*/ 187689 h 2086828"/>
              <a:gd name="connsiteX110" fmla="*/ 61546 w 2227034"/>
              <a:gd name="connsiteY110" fmla="*/ 161312 h 2086828"/>
              <a:gd name="connsiteX111" fmla="*/ 87923 w 2227034"/>
              <a:gd name="connsiteY111" fmla="*/ 143728 h 2086828"/>
              <a:gd name="connsiteX112" fmla="*/ 149469 w 2227034"/>
              <a:gd name="connsiteY112" fmla="*/ 82181 h 2086828"/>
              <a:gd name="connsiteX113" fmla="*/ 175846 w 2227034"/>
              <a:gd name="connsiteY113" fmla="*/ 64597 h 2086828"/>
              <a:gd name="connsiteX114" fmla="*/ 237392 w 2227034"/>
              <a:gd name="connsiteY114" fmla="*/ 108558 h 20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27034" h="2086828">
                <a:moveTo>
                  <a:pt x="272561" y="301989"/>
                </a:moveTo>
                <a:lnTo>
                  <a:pt x="272561" y="301989"/>
                </a:lnTo>
                <a:cubicBezTo>
                  <a:pt x="275492" y="255097"/>
                  <a:pt x="276435" y="208038"/>
                  <a:pt x="281354" y="161312"/>
                </a:cubicBezTo>
                <a:cubicBezTo>
                  <a:pt x="282324" y="152095"/>
                  <a:pt x="285645" y="143037"/>
                  <a:pt x="290146" y="134935"/>
                </a:cubicBezTo>
                <a:cubicBezTo>
                  <a:pt x="319008" y="82983"/>
                  <a:pt x="318417" y="85852"/>
                  <a:pt x="360484" y="55804"/>
                </a:cubicBezTo>
                <a:cubicBezTo>
                  <a:pt x="369083" y="49662"/>
                  <a:pt x="376967" y="41930"/>
                  <a:pt x="386861" y="38220"/>
                </a:cubicBezTo>
                <a:cubicBezTo>
                  <a:pt x="400854" y="32973"/>
                  <a:pt x="416325" y="33053"/>
                  <a:pt x="430823" y="29428"/>
                </a:cubicBezTo>
                <a:cubicBezTo>
                  <a:pt x="439814" y="27180"/>
                  <a:pt x="448153" y="22646"/>
                  <a:pt x="457200" y="20635"/>
                </a:cubicBezTo>
                <a:cubicBezTo>
                  <a:pt x="550054" y="0"/>
                  <a:pt x="476947" y="22845"/>
                  <a:pt x="536331" y="3051"/>
                </a:cubicBezTo>
                <a:cubicBezTo>
                  <a:pt x="545123" y="5982"/>
                  <a:pt x="554996" y="6702"/>
                  <a:pt x="562707" y="11843"/>
                </a:cubicBezTo>
                <a:cubicBezTo>
                  <a:pt x="591419" y="30984"/>
                  <a:pt x="591083" y="49011"/>
                  <a:pt x="615461" y="73389"/>
                </a:cubicBezTo>
                <a:cubicBezTo>
                  <a:pt x="622933" y="80861"/>
                  <a:pt x="633046" y="85112"/>
                  <a:pt x="641838" y="90974"/>
                </a:cubicBezTo>
                <a:cubicBezTo>
                  <a:pt x="651869" y="121067"/>
                  <a:pt x="665374" y="177002"/>
                  <a:pt x="694592" y="196481"/>
                </a:cubicBezTo>
                <a:lnTo>
                  <a:pt x="747346" y="231651"/>
                </a:lnTo>
                <a:cubicBezTo>
                  <a:pt x="770792" y="228720"/>
                  <a:pt x="794317" y="226363"/>
                  <a:pt x="817684" y="222858"/>
                </a:cubicBezTo>
                <a:cubicBezTo>
                  <a:pt x="852944" y="217569"/>
                  <a:pt x="923192" y="205274"/>
                  <a:pt x="923192" y="205274"/>
                </a:cubicBezTo>
                <a:cubicBezTo>
                  <a:pt x="980017" y="186331"/>
                  <a:pt x="924262" y="207790"/>
                  <a:pt x="1011115" y="152520"/>
                </a:cubicBezTo>
                <a:cubicBezTo>
                  <a:pt x="1051216" y="127001"/>
                  <a:pt x="1036224" y="141759"/>
                  <a:pt x="1072661" y="126143"/>
                </a:cubicBezTo>
                <a:cubicBezTo>
                  <a:pt x="1137031" y="98556"/>
                  <a:pt x="1078159" y="115976"/>
                  <a:pt x="1143000" y="99766"/>
                </a:cubicBezTo>
                <a:cubicBezTo>
                  <a:pt x="1207477" y="105628"/>
                  <a:pt x="1272441" y="107506"/>
                  <a:pt x="1336431" y="117351"/>
                </a:cubicBezTo>
                <a:cubicBezTo>
                  <a:pt x="1349385" y="119344"/>
                  <a:pt x="1359623" y="129612"/>
                  <a:pt x="1371600" y="134935"/>
                </a:cubicBezTo>
                <a:cubicBezTo>
                  <a:pt x="1403148" y="148956"/>
                  <a:pt x="1412931" y="151643"/>
                  <a:pt x="1441938" y="161312"/>
                </a:cubicBezTo>
                <a:cubicBezTo>
                  <a:pt x="1450730" y="167174"/>
                  <a:pt x="1461714" y="170645"/>
                  <a:pt x="1468315" y="178897"/>
                </a:cubicBezTo>
                <a:cubicBezTo>
                  <a:pt x="1487656" y="203073"/>
                  <a:pt x="1470412" y="258838"/>
                  <a:pt x="1468315" y="275612"/>
                </a:cubicBezTo>
                <a:cubicBezTo>
                  <a:pt x="1471246" y="313712"/>
                  <a:pt x="1470065" y="352354"/>
                  <a:pt x="1477107" y="389912"/>
                </a:cubicBezTo>
                <a:cubicBezTo>
                  <a:pt x="1482297" y="417593"/>
                  <a:pt x="1534135" y="442987"/>
                  <a:pt x="1547446" y="451458"/>
                </a:cubicBezTo>
                <a:cubicBezTo>
                  <a:pt x="1561863" y="460633"/>
                  <a:pt x="1574828" y="473690"/>
                  <a:pt x="1591407" y="477835"/>
                </a:cubicBezTo>
                <a:cubicBezTo>
                  <a:pt x="1641075" y="490253"/>
                  <a:pt x="1614727" y="484258"/>
                  <a:pt x="1670538" y="495420"/>
                </a:cubicBezTo>
                <a:cubicBezTo>
                  <a:pt x="1691053" y="492489"/>
                  <a:pt x="1712234" y="492583"/>
                  <a:pt x="1732084" y="486628"/>
                </a:cubicBezTo>
                <a:cubicBezTo>
                  <a:pt x="1742205" y="483592"/>
                  <a:pt x="1747914" y="469702"/>
                  <a:pt x="1758461" y="469043"/>
                </a:cubicBezTo>
                <a:cubicBezTo>
                  <a:pt x="1796599" y="466659"/>
                  <a:pt x="1834661" y="474904"/>
                  <a:pt x="1872761" y="477835"/>
                </a:cubicBezTo>
                <a:cubicBezTo>
                  <a:pt x="1890346" y="483697"/>
                  <a:pt x="1907692" y="490328"/>
                  <a:pt x="1925515" y="495420"/>
                </a:cubicBezTo>
                <a:cubicBezTo>
                  <a:pt x="1948753" y="502059"/>
                  <a:pt x="1995854" y="513004"/>
                  <a:pt x="1995854" y="513004"/>
                </a:cubicBezTo>
                <a:cubicBezTo>
                  <a:pt x="2007577" y="521796"/>
                  <a:pt x="2018300" y="532111"/>
                  <a:pt x="2031023" y="539381"/>
                </a:cubicBezTo>
                <a:cubicBezTo>
                  <a:pt x="2039070" y="543979"/>
                  <a:pt x="2048881" y="544523"/>
                  <a:pt x="2057400" y="548174"/>
                </a:cubicBezTo>
                <a:cubicBezTo>
                  <a:pt x="2088638" y="561562"/>
                  <a:pt x="2092453" y="565681"/>
                  <a:pt x="2118946" y="583343"/>
                </a:cubicBezTo>
                <a:cubicBezTo>
                  <a:pt x="2130669" y="600928"/>
                  <a:pt x="2155870" y="615036"/>
                  <a:pt x="2154115" y="636097"/>
                </a:cubicBezTo>
                <a:cubicBezTo>
                  <a:pt x="2151184" y="671266"/>
                  <a:pt x="2155281" y="707747"/>
                  <a:pt x="2145323" y="741604"/>
                </a:cubicBezTo>
                <a:cubicBezTo>
                  <a:pt x="2140028" y="759608"/>
                  <a:pt x="2121414" y="770553"/>
                  <a:pt x="2110154" y="785566"/>
                </a:cubicBezTo>
                <a:cubicBezTo>
                  <a:pt x="2080847" y="824642"/>
                  <a:pt x="2107222" y="802174"/>
                  <a:pt x="2066192" y="829528"/>
                </a:cubicBezTo>
                <a:cubicBezTo>
                  <a:pt x="2063261" y="841251"/>
                  <a:pt x="2062160" y="853590"/>
                  <a:pt x="2057400" y="864697"/>
                </a:cubicBezTo>
                <a:cubicBezTo>
                  <a:pt x="2053237" y="874410"/>
                  <a:pt x="2040401" y="880523"/>
                  <a:pt x="2039815" y="891074"/>
                </a:cubicBezTo>
                <a:cubicBezTo>
                  <a:pt x="2035766" y="963957"/>
                  <a:pt x="2032983" y="1004993"/>
                  <a:pt x="2066192" y="1058128"/>
                </a:cubicBezTo>
                <a:cubicBezTo>
                  <a:pt x="2073959" y="1070554"/>
                  <a:pt x="2083032" y="1082171"/>
                  <a:pt x="2092569" y="1093297"/>
                </a:cubicBezTo>
                <a:cubicBezTo>
                  <a:pt x="2189074" y="1205885"/>
                  <a:pt x="2058801" y="1042412"/>
                  <a:pt x="2136531" y="1146051"/>
                </a:cubicBezTo>
                <a:cubicBezTo>
                  <a:pt x="2156581" y="1172783"/>
                  <a:pt x="2198077" y="1225181"/>
                  <a:pt x="2198077" y="1225181"/>
                </a:cubicBezTo>
                <a:cubicBezTo>
                  <a:pt x="2201008" y="1233973"/>
                  <a:pt x="2202724" y="1243269"/>
                  <a:pt x="2206869" y="1251558"/>
                </a:cubicBezTo>
                <a:cubicBezTo>
                  <a:pt x="2211595" y="1261010"/>
                  <a:pt x="2224032" y="1267376"/>
                  <a:pt x="2224454" y="1277935"/>
                </a:cubicBezTo>
                <a:cubicBezTo>
                  <a:pt x="2227034" y="1342427"/>
                  <a:pt x="2220260" y="1406986"/>
                  <a:pt x="2215661" y="1471366"/>
                </a:cubicBezTo>
                <a:cubicBezTo>
                  <a:pt x="2212739" y="1512273"/>
                  <a:pt x="2205867" y="1522935"/>
                  <a:pt x="2198077" y="1559289"/>
                </a:cubicBezTo>
                <a:cubicBezTo>
                  <a:pt x="2189432" y="1599632"/>
                  <a:pt x="2183168" y="1642244"/>
                  <a:pt x="2171700" y="1682381"/>
                </a:cubicBezTo>
                <a:cubicBezTo>
                  <a:pt x="2169154" y="1691292"/>
                  <a:pt x="2168048" y="1701047"/>
                  <a:pt x="2162907" y="1708758"/>
                </a:cubicBezTo>
                <a:cubicBezTo>
                  <a:pt x="2156010" y="1719104"/>
                  <a:pt x="2144491" y="1725583"/>
                  <a:pt x="2136531" y="1735135"/>
                </a:cubicBezTo>
                <a:cubicBezTo>
                  <a:pt x="2129766" y="1743253"/>
                  <a:pt x="2125966" y="1753614"/>
                  <a:pt x="2118946" y="1761512"/>
                </a:cubicBezTo>
                <a:cubicBezTo>
                  <a:pt x="2100306" y="1782482"/>
                  <a:pt x="2069213" y="1817152"/>
                  <a:pt x="2039815" y="1831851"/>
                </a:cubicBezTo>
                <a:cubicBezTo>
                  <a:pt x="2031526" y="1835996"/>
                  <a:pt x="2022230" y="1837712"/>
                  <a:pt x="2013438" y="1840643"/>
                </a:cubicBezTo>
                <a:cubicBezTo>
                  <a:pt x="1978269" y="1837712"/>
                  <a:pt x="1942742" y="1837653"/>
                  <a:pt x="1907931" y="1831851"/>
                </a:cubicBezTo>
                <a:cubicBezTo>
                  <a:pt x="1889647" y="1828804"/>
                  <a:pt x="1855177" y="1814266"/>
                  <a:pt x="1855177" y="1814266"/>
                </a:cubicBezTo>
                <a:cubicBezTo>
                  <a:pt x="1846049" y="1815179"/>
                  <a:pt x="1737879" y="1824058"/>
                  <a:pt x="1714500" y="1831851"/>
                </a:cubicBezTo>
                <a:cubicBezTo>
                  <a:pt x="1704475" y="1835193"/>
                  <a:pt x="1697836" y="1845272"/>
                  <a:pt x="1688123" y="1849435"/>
                </a:cubicBezTo>
                <a:cubicBezTo>
                  <a:pt x="1677016" y="1854195"/>
                  <a:pt x="1664528" y="1854756"/>
                  <a:pt x="1652954" y="1858228"/>
                </a:cubicBezTo>
                <a:cubicBezTo>
                  <a:pt x="1626323" y="1866217"/>
                  <a:pt x="1600200" y="1875812"/>
                  <a:pt x="1573823" y="1884604"/>
                </a:cubicBezTo>
                <a:cubicBezTo>
                  <a:pt x="1565031" y="1887535"/>
                  <a:pt x="1555736" y="1889252"/>
                  <a:pt x="1547446" y="1893397"/>
                </a:cubicBezTo>
                <a:lnTo>
                  <a:pt x="1512277" y="1910981"/>
                </a:lnTo>
                <a:cubicBezTo>
                  <a:pt x="1468315" y="1969598"/>
                  <a:pt x="1497625" y="1937357"/>
                  <a:pt x="1415561" y="1998904"/>
                </a:cubicBezTo>
                <a:cubicBezTo>
                  <a:pt x="1403838" y="2007696"/>
                  <a:pt x="1394294" y="2020647"/>
                  <a:pt x="1380392" y="2025281"/>
                </a:cubicBezTo>
                <a:cubicBezTo>
                  <a:pt x="1291775" y="2054822"/>
                  <a:pt x="1429210" y="2009757"/>
                  <a:pt x="1318846" y="2042866"/>
                </a:cubicBezTo>
                <a:cubicBezTo>
                  <a:pt x="1301092" y="2048192"/>
                  <a:pt x="1284268" y="2056816"/>
                  <a:pt x="1266092" y="2060451"/>
                </a:cubicBezTo>
                <a:lnTo>
                  <a:pt x="1178169" y="2078035"/>
                </a:lnTo>
                <a:lnTo>
                  <a:pt x="1134207" y="2086828"/>
                </a:lnTo>
                <a:lnTo>
                  <a:pt x="747346" y="2078035"/>
                </a:lnTo>
                <a:cubicBezTo>
                  <a:pt x="734316" y="2076619"/>
                  <a:pt x="736264" y="2054246"/>
                  <a:pt x="729761" y="2042866"/>
                </a:cubicBezTo>
                <a:cubicBezTo>
                  <a:pt x="704537" y="1998724"/>
                  <a:pt x="717361" y="2034448"/>
                  <a:pt x="694592" y="1981320"/>
                </a:cubicBezTo>
                <a:cubicBezTo>
                  <a:pt x="655781" y="1890761"/>
                  <a:pt x="726537" y="2036415"/>
                  <a:pt x="668215" y="1919774"/>
                </a:cubicBezTo>
                <a:cubicBezTo>
                  <a:pt x="665284" y="1908051"/>
                  <a:pt x="664071" y="1895759"/>
                  <a:pt x="659423" y="1884604"/>
                </a:cubicBezTo>
                <a:cubicBezTo>
                  <a:pt x="637260" y="1831411"/>
                  <a:pt x="631647" y="1825355"/>
                  <a:pt x="606669" y="1787889"/>
                </a:cubicBezTo>
                <a:cubicBezTo>
                  <a:pt x="599589" y="1759567"/>
                  <a:pt x="597977" y="1742309"/>
                  <a:pt x="580292" y="1717551"/>
                </a:cubicBezTo>
                <a:cubicBezTo>
                  <a:pt x="573065" y="1707433"/>
                  <a:pt x="562007" y="1700615"/>
                  <a:pt x="553915" y="1691174"/>
                </a:cubicBezTo>
                <a:cubicBezTo>
                  <a:pt x="544378" y="1680048"/>
                  <a:pt x="537900" y="1666366"/>
                  <a:pt x="527538" y="1656004"/>
                </a:cubicBezTo>
                <a:cubicBezTo>
                  <a:pt x="520066" y="1648532"/>
                  <a:pt x="510438" y="1643480"/>
                  <a:pt x="501161" y="1638420"/>
                </a:cubicBezTo>
                <a:cubicBezTo>
                  <a:pt x="478148" y="1625868"/>
                  <a:pt x="456028" y="1610453"/>
                  <a:pt x="430823" y="1603251"/>
                </a:cubicBezTo>
                <a:cubicBezTo>
                  <a:pt x="410308" y="1597389"/>
                  <a:pt x="390067" y="1590464"/>
                  <a:pt x="369277" y="1585666"/>
                </a:cubicBezTo>
                <a:cubicBezTo>
                  <a:pt x="327578" y="1576043"/>
                  <a:pt x="267996" y="1572021"/>
                  <a:pt x="228600" y="1568081"/>
                </a:cubicBezTo>
                <a:cubicBezTo>
                  <a:pt x="202162" y="1559269"/>
                  <a:pt x="198573" y="1560643"/>
                  <a:pt x="175846" y="1541704"/>
                </a:cubicBezTo>
                <a:cubicBezTo>
                  <a:pt x="101593" y="1479827"/>
                  <a:pt x="212340" y="1560614"/>
                  <a:pt x="114300" y="1462574"/>
                </a:cubicBezTo>
                <a:lnTo>
                  <a:pt x="87923" y="1436197"/>
                </a:lnTo>
                <a:cubicBezTo>
                  <a:pt x="84992" y="1424474"/>
                  <a:pt x="83374" y="1412342"/>
                  <a:pt x="79131" y="1401028"/>
                </a:cubicBezTo>
                <a:cubicBezTo>
                  <a:pt x="74529" y="1388755"/>
                  <a:pt x="66709" y="1377905"/>
                  <a:pt x="61546" y="1365858"/>
                </a:cubicBezTo>
                <a:cubicBezTo>
                  <a:pt x="57895" y="1357339"/>
                  <a:pt x="55685" y="1348273"/>
                  <a:pt x="52754" y="1339481"/>
                </a:cubicBezTo>
                <a:cubicBezTo>
                  <a:pt x="55685" y="1327758"/>
                  <a:pt x="58226" y="1315931"/>
                  <a:pt x="61546" y="1304312"/>
                </a:cubicBezTo>
                <a:cubicBezTo>
                  <a:pt x="67267" y="1284288"/>
                  <a:pt x="72509" y="1266972"/>
                  <a:pt x="87923" y="1251558"/>
                </a:cubicBezTo>
                <a:cubicBezTo>
                  <a:pt x="95395" y="1244086"/>
                  <a:pt x="105508" y="1239835"/>
                  <a:pt x="114300" y="1233974"/>
                </a:cubicBezTo>
                <a:lnTo>
                  <a:pt x="149469" y="1181220"/>
                </a:lnTo>
                <a:cubicBezTo>
                  <a:pt x="155331" y="1172428"/>
                  <a:pt x="159582" y="1162315"/>
                  <a:pt x="167054" y="1154843"/>
                </a:cubicBezTo>
                <a:lnTo>
                  <a:pt x="219807" y="1102089"/>
                </a:lnTo>
                <a:cubicBezTo>
                  <a:pt x="225669" y="1084504"/>
                  <a:pt x="239691" y="1067728"/>
                  <a:pt x="237392" y="1049335"/>
                </a:cubicBezTo>
                <a:cubicBezTo>
                  <a:pt x="230604" y="995032"/>
                  <a:pt x="230794" y="982646"/>
                  <a:pt x="219807" y="935035"/>
                </a:cubicBezTo>
                <a:cubicBezTo>
                  <a:pt x="214373" y="911486"/>
                  <a:pt x="209865" y="887624"/>
                  <a:pt x="202223" y="864697"/>
                </a:cubicBezTo>
                <a:cubicBezTo>
                  <a:pt x="199292" y="855905"/>
                  <a:pt x="197576" y="846609"/>
                  <a:pt x="193431" y="838320"/>
                </a:cubicBezTo>
                <a:cubicBezTo>
                  <a:pt x="188705" y="828868"/>
                  <a:pt x="181708" y="820735"/>
                  <a:pt x="175846" y="811943"/>
                </a:cubicBezTo>
                <a:cubicBezTo>
                  <a:pt x="164790" y="778773"/>
                  <a:pt x="162118" y="763046"/>
                  <a:pt x="131884" y="732812"/>
                </a:cubicBezTo>
                <a:cubicBezTo>
                  <a:pt x="123092" y="724020"/>
                  <a:pt x="113467" y="715987"/>
                  <a:pt x="105507" y="706435"/>
                </a:cubicBezTo>
                <a:cubicBezTo>
                  <a:pt x="86038" y="683071"/>
                  <a:pt x="85970" y="672245"/>
                  <a:pt x="70338" y="644889"/>
                </a:cubicBezTo>
                <a:cubicBezTo>
                  <a:pt x="65095" y="635714"/>
                  <a:pt x="57480" y="627963"/>
                  <a:pt x="52754" y="618512"/>
                </a:cubicBezTo>
                <a:cubicBezTo>
                  <a:pt x="48609" y="610222"/>
                  <a:pt x="48106" y="600425"/>
                  <a:pt x="43961" y="592135"/>
                </a:cubicBezTo>
                <a:cubicBezTo>
                  <a:pt x="2164" y="508541"/>
                  <a:pt x="54156" y="649096"/>
                  <a:pt x="8792" y="513004"/>
                </a:cubicBezTo>
                <a:lnTo>
                  <a:pt x="0" y="486628"/>
                </a:lnTo>
                <a:cubicBezTo>
                  <a:pt x="2931" y="419220"/>
                  <a:pt x="3617" y="351677"/>
                  <a:pt x="8792" y="284404"/>
                </a:cubicBezTo>
                <a:cubicBezTo>
                  <a:pt x="9503" y="275164"/>
                  <a:pt x="15038" y="266939"/>
                  <a:pt x="17584" y="258028"/>
                </a:cubicBezTo>
                <a:cubicBezTo>
                  <a:pt x="29947" y="214758"/>
                  <a:pt x="20549" y="228661"/>
                  <a:pt x="43961" y="187689"/>
                </a:cubicBezTo>
                <a:cubicBezTo>
                  <a:pt x="49204" y="178514"/>
                  <a:pt x="54074" y="168784"/>
                  <a:pt x="61546" y="161312"/>
                </a:cubicBezTo>
                <a:cubicBezTo>
                  <a:pt x="69018" y="153840"/>
                  <a:pt x="79131" y="149589"/>
                  <a:pt x="87923" y="143728"/>
                </a:cubicBezTo>
                <a:cubicBezTo>
                  <a:pt x="103398" y="97302"/>
                  <a:pt x="89004" y="122491"/>
                  <a:pt x="149469" y="82181"/>
                </a:cubicBezTo>
                <a:lnTo>
                  <a:pt x="175846" y="64597"/>
                </a:lnTo>
                <a:cubicBezTo>
                  <a:pt x="248997" y="75047"/>
                  <a:pt x="237392" y="52665"/>
                  <a:pt x="237392" y="108558"/>
                </a:cubicBezTo>
              </a:path>
            </a:pathLst>
          </a:cu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sp>
        <p:nvSpPr>
          <p:cNvPr id="8" name="TextBox 7"/>
          <p:cNvSpPr txBox="1"/>
          <p:nvPr/>
        </p:nvSpPr>
        <p:spPr>
          <a:xfrm>
            <a:off x="304800" y="5678269"/>
            <a:ext cx="8534400" cy="646331"/>
          </a:xfrm>
          <a:prstGeom prst="rect">
            <a:avLst/>
          </a:prstGeom>
          <a:noFill/>
        </p:spPr>
        <p:txBody>
          <a:bodyPr wrap="square" rtlCol="0">
            <a:spAutoFit/>
          </a:bodyPr>
          <a:lstStyle/>
          <a:p>
            <a:pPr algn="ctr"/>
            <a:r>
              <a:rPr lang="en-US" sz="3600" dirty="0">
                <a:solidFill>
                  <a:prstClr val="white"/>
                </a:solidFill>
                <a:latin typeface="Gill Sans MT" pitchFamily="34" charset="0"/>
              </a:rPr>
              <a:t> </a:t>
            </a:r>
            <a:r>
              <a:rPr lang="en-US" sz="2800" dirty="0">
                <a:solidFill>
                  <a:prstClr val="white"/>
                </a:solidFill>
                <a:latin typeface="Trebuchet MS" pitchFamily="34" charset="0"/>
              </a:rPr>
              <a:t>Blobs – Volcanoes (or Lakes)</a:t>
            </a:r>
          </a:p>
        </p:txBody>
      </p:sp>
      <p:sp>
        <p:nvSpPr>
          <p:cNvPr id="7"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SHAPE </a:t>
            </a:r>
          </a:p>
        </p:txBody>
      </p:sp>
      <p:sp>
        <p:nvSpPr>
          <p:cNvPr id="9" name="Subtitle 2"/>
          <p:cNvSpPr txBox="1">
            <a:spLocks/>
          </p:cNvSpPr>
          <p:nvPr/>
        </p:nvSpPr>
        <p:spPr>
          <a:xfrm>
            <a:off x="5867400" y="6324600"/>
            <a:ext cx="3200400" cy="762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400" dirty="0">
                <a:solidFill>
                  <a:prstClr val="white">
                    <a:tint val="75000"/>
                  </a:prstClr>
                </a:solidFill>
                <a:latin typeface="Gill Sans MT" pitchFamily="34" charset="0"/>
              </a:rPr>
              <a:t>MAR’s OLYMPUS MONS</a:t>
            </a:r>
          </a:p>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151574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Jupiter’s moon, IO</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NASA/JPL-Caltech/Univ. of Arizona</a:t>
            </a:r>
            <a:endParaRPr lang="en-US" sz="1100" dirty="0">
              <a:solidFill>
                <a:prstClr val="white">
                  <a:tint val="75000"/>
                </a:prstClr>
              </a:solidFill>
              <a:latin typeface="Gill Sans MT"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p:spPr>
      </p:pic>
    </p:spTree>
    <p:extLst>
      <p:ext uri="{BB962C8B-B14F-4D97-AF65-F5344CB8AC3E}">
        <p14:creationId xmlns:p14="http://schemas.microsoft.com/office/powerpoint/2010/main" val="2334721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IO</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NASA/JPL/USGS</a:t>
            </a:r>
            <a:endParaRPr lang="en-US" sz="1100" dirty="0">
              <a:solidFill>
                <a:prstClr val="white">
                  <a:tint val="75000"/>
                </a:prstClr>
              </a:solidFill>
              <a:latin typeface="Gill Sans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73710"/>
            <a:ext cx="8618152" cy="2743200"/>
          </a:xfrm>
          <a:prstGeom prst="rect">
            <a:avLst/>
          </a:prstGeom>
        </p:spPr>
      </p:pic>
      <p:sp>
        <p:nvSpPr>
          <p:cNvPr id="8" name="Rectangle 7"/>
          <p:cNvSpPr/>
          <p:nvPr/>
        </p:nvSpPr>
        <p:spPr>
          <a:xfrm>
            <a:off x="923986" y="924580"/>
            <a:ext cx="1237839" cy="492443"/>
          </a:xfrm>
          <a:prstGeom prst="rect">
            <a:avLst/>
          </a:prstGeom>
        </p:spPr>
        <p:txBody>
          <a:bodyPr wrap="none">
            <a:spAutoFit/>
          </a:bodyPr>
          <a:lstStyle/>
          <a:p>
            <a:pPr lvl="0"/>
            <a:r>
              <a:rPr lang="en-US" sz="2600" i="1" dirty="0">
                <a:solidFill>
                  <a:prstClr val="white"/>
                </a:solidFill>
                <a:latin typeface="Tw Cen MT" pitchFamily="34" charset="0"/>
              </a:rPr>
              <a:t>Close…</a:t>
            </a:r>
          </a:p>
        </p:txBody>
      </p:sp>
    </p:spTree>
    <p:extLst>
      <p:ext uri="{BB962C8B-B14F-4D97-AF65-F5344CB8AC3E}">
        <p14:creationId xmlns:p14="http://schemas.microsoft.com/office/powerpoint/2010/main" val="217277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99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a:r>
              <a:rPr lang="en-US" sz="2600" i="1" dirty="0">
                <a:solidFill>
                  <a:prstClr val="white"/>
                </a:solidFill>
                <a:latin typeface="Tw Cen MT" pitchFamily="34" charset="0"/>
              </a:rPr>
              <a:t>Closer…</a:t>
            </a:r>
          </a:p>
          <a:p>
            <a:pPr lvl="0" algn="l"/>
            <a:r>
              <a:rPr lang="en-US" sz="2600" dirty="0">
                <a:latin typeface="Trebuchet MS" pitchFamily="34" charset="0"/>
              </a:rPr>
              <a:t>CULANN PATERA </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NASA/JPL-Caltech/Univ. of Arizona</a:t>
            </a:r>
            <a:endParaRPr lang="en-US" sz="1100" dirty="0">
              <a:solidFill>
                <a:prstClr val="white">
                  <a:tint val="75000"/>
                </a:prstClr>
              </a:solidFill>
              <a:latin typeface="Gill Sans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120084"/>
            <a:ext cx="6781800" cy="5196979"/>
          </a:xfrm>
          <a:prstGeom prst="rect">
            <a:avLst/>
          </a:prstGeom>
        </p:spPr>
      </p:pic>
    </p:spTree>
    <p:extLst>
      <p:ext uri="{BB962C8B-B14F-4D97-AF65-F5344CB8AC3E}">
        <p14:creationId xmlns:p14="http://schemas.microsoft.com/office/powerpoint/2010/main" val="3486496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enus_magellan.jpg"/>
          <p:cNvPicPr>
            <a:picLocks noChangeAspect="1"/>
          </p:cNvPicPr>
          <p:nvPr/>
        </p:nvPicPr>
        <p:blipFill>
          <a:blip r:embed="rId3" cstate="print"/>
          <a:stretch>
            <a:fillRect/>
          </a:stretch>
        </p:blipFill>
        <p:spPr>
          <a:xfrm>
            <a:off x="1295400" y="228600"/>
            <a:ext cx="6400800" cy="6400800"/>
          </a:xfrm>
          <a:prstGeom prst="rect">
            <a:avLst/>
          </a:prstGeom>
        </p:spPr>
      </p:pic>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VENUS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2107692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SAPAS MONS on Venus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tabLst>
                <a:tab pos="342900" algn="l"/>
              </a:tabLst>
              <a:defRPr/>
            </a:pPr>
            <a:r>
              <a:rPr lang="en-US" sz="1100" dirty="0">
                <a:solidFill>
                  <a:prstClr val="white">
                    <a:tint val="75000"/>
                  </a:prstClr>
                </a:solidFill>
                <a:latin typeface="Gill Sans MT" pitchFamily="34" charset="0"/>
              </a:rPr>
              <a:t>CREDIT: </a:t>
            </a:r>
            <a:r>
              <a:rPr lang="en-US" sz="1100" dirty="0">
                <a:latin typeface="Gill Sans MT" pitchFamily="34" charset="0"/>
              </a:rPr>
              <a:t>NASA/JPL</a:t>
            </a:r>
            <a:endParaRPr lang="en-US" sz="1100" dirty="0">
              <a:solidFill>
                <a:prstClr val="white">
                  <a:tint val="75000"/>
                </a:prstClr>
              </a:solidFill>
              <a:latin typeface="Gill Sans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838200"/>
            <a:ext cx="5486400" cy="5486400"/>
          </a:xfrm>
          <a:prstGeom prst="rect">
            <a:avLst/>
          </a:prstGeom>
        </p:spPr>
      </p:pic>
    </p:spTree>
    <p:extLst>
      <p:ext uri="{BB962C8B-B14F-4D97-AF65-F5344CB8AC3E}">
        <p14:creationId xmlns:p14="http://schemas.microsoft.com/office/powerpoint/2010/main" val="386950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8 Cilix.jpg"/>
          <p:cNvPicPr>
            <a:picLocks noChangeAspect="1"/>
          </p:cNvPicPr>
          <p:nvPr/>
        </p:nvPicPr>
        <p:blipFill>
          <a:blip r:embed="rId3" cstate="print"/>
          <a:stretch>
            <a:fillRect/>
          </a:stretch>
        </p:blipFill>
        <p:spPr>
          <a:xfrm>
            <a:off x="4724400" y="1447800"/>
            <a:ext cx="3657600" cy="3657600"/>
          </a:xfrm>
          <a:prstGeom prst="rect">
            <a:avLst/>
          </a:prstGeom>
        </p:spPr>
      </p:pic>
      <p:pic>
        <p:nvPicPr>
          <p:cNvPr id="9" name="Picture 8" descr="Cilix.jpg"/>
          <p:cNvPicPr>
            <a:picLocks noChangeAspect="1"/>
          </p:cNvPicPr>
          <p:nvPr/>
        </p:nvPicPr>
        <p:blipFill>
          <a:blip r:embed="rId4" cstate="print"/>
          <a:stretch>
            <a:fillRect/>
          </a:stretch>
        </p:blipFill>
        <p:spPr>
          <a:xfrm>
            <a:off x="685800" y="1447800"/>
            <a:ext cx="3657600" cy="3657600"/>
          </a:xfrm>
          <a:prstGeom prst="rect">
            <a:avLst/>
          </a:prstGeom>
        </p:spPr>
      </p:pic>
      <p:sp>
        <p:nvSpPr>
          <p:cNvPr id="5" name="Subtitle 2"/>
          <p:cNvSpPr txBox="1">
            <a:spLocks/>
          </p:cNvSpPr>
          <p:nvPr/>
        </p:nvSpPr>
        <p:spPr>
          <a:xfrm>
            <a:off x="76200" y="6553200"/>
            <a:ext cx="3276600"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33111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75" y="230188"/>
            <a:ext cx="855345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TITAN</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NASA/JPL-Caltech/Univ. of Arizona</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44911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28600"/>
            <a:ext cx="3840480" cy="5021580"/>
          </a:xfrm>
          <a:prstGeom prst="rect">
            <a:avLst/>
          </a:prstGeom>
        </p:spPr>
      </p:pic>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TITAN</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a:cs typeface="Gill Sans MT"/>
              </a:rPr>
              <a:t>CREDIT: NASA/JPL-Caltech/USGS</a:t>
            </a:r>
            <a:endParaRPr lang="en-US" sz="1100" dirty="0">
              <a:solidFill>
                <a:prstClr val="white">
                  <a:tint val="75000"/>
                </a:prstClr>
              </a:solidFill>
              <a:latin typeface="Gill Sans MT"/>
              <a:cs typeface="Gill Sans MT"/>
            </a:endParaRPr>
          </a:p>
        </p:txBody>
      </p:sp>
      <p:pic>
        <p:nvPicPr>
          <p:cNvPr id="7" name="Picture 6" descr="Titan Lakes.jpg"/>
          <p:cNvPicPr>
            <a:picLocks noChangeAspect="1"/>
          </p:cNvPicPr>
          <p:nvPr/>
        </p:nvPicPr>
        <p:blipFill>
          <a:blip r:embed="rId4" cstate="print"/>
          <a:stretch>
            <a:fillRect/>
          </a:stretch>
        </p:blipFill>
        <p:spPr>
          <a:xfrm>
            <a:off x="4141622" y="2209800"/>
            <a:ext cx="4849978" cy="4114800"/>
          </a:xfrm>
          <a:prstGeom prst="rect">
            <a:avLst/>
          </a:prstGeom>
        </p:spPr>
      </p:pic>
    </p:spTree>
    <p:extLst>
      <p:ext uri="{BB962C8B-B14F-4D97-AF65-F5344CB8AC3E}">
        <p14:creationId xmlns:p14="http://schemas.microsoft.com/office/powerpoint/2010/main" val="122820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chtonics europa.jpg"/>
          <p:cNvPicPr>
            <a:picLocks noChangeAspect="1"/>
          </p:cNvPicPr>
          <p:nvPr/>
        </p:nvPicPr>
        <p:blipFill>
          <a:blip r:embed="rId3" cstate="print"/>
          <a:stretch>
            <a:fillRect/>
          </a:stretch>
        </p:blipFill>
        <p:spPr>
          <a:xfrm>
            <a:off x="4191000" y="1295400"/>
            <a:ext cx="3901440" cy="3657600"/>
          </a:xfrm>
          <a:prstGeom prst="rect">
            <a:avLst/>
          </a:prstGeom>
        </p:spPr>
      </p:pic>
      <p:cxnSp>
        <p:nvCxnSpPr>
          <p:cNvPr id="6" name="Straight Connector 5"/>
          <p:cNvCxnSpPr/>
          <p:nvPr/>
        </p:nvCxnSpPr>
        <p:spPr>
          <a:xfrm rot="5400000">
            <a:off x="1828800" y="2514600"/>
            <a:ext cx="2133600" cy="1219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333500" y="2324100"/>
            <a:ext cx="2057400" cy="1371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990600" y="2209800"/>
            <a:ext cx="1752600" cy="144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752600" y="2590800"/>
            <a:ext cx="14478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3505200"/>
            <a:ext cx="15240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 y="5373469"/>
            <a:ext cx="8915400" cy="492443"/>
          </a:xfrm>
          <a:prstGeom prst="rect">
            <a:avLst/>
          </a:prstGeom>
          <a:noFill/>
        </p:spPr>
        <p:txBody>
          <a:bodyPr wrap="square" rtlCol="0">
            <a:spAutoFit/>
          </a:bodyPr>
          <a:lstStyle/>
          <a:p>
            <a:pPr algn="ctr"/>
            <a:r>
              <a:rPr lang="en-US" sz="2600" dirty="0">
                <a:solidFill>
                  <a:prstClr val="white"/>
                </a:solidFill>
                <a:latin typeface="Trebuchet MS" pitchFamily="34" charset="0"/>
              </a:rPr>
              <a:t>Straight lines - tectonic activity</a:t>
            </a:r>
          </a:p>
        </p:txBody>
      </p:sp>
      <p:sp>
        <p:nvSpPr>
          <p:cNvPr id="12"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LINE </a:t>
            </a:r>
          </a:p>
        </p:txBody>
      </p:sp>
      <p:sp>
        <p:nvSpPr>
          <p:cNvPr id="11" name="Subtitle 2"/>
          <p:cNvSpPr txBox="1">
            <a:spLocks/>
          </p:cNvSpPr>
          <p:nvPr/>
        </p:nvSpPr>
        <p:spPr>
          <a:xfrm>
            <a:off x="5181600" y="6248400"/>
            <a:ext cx="3810000" cy="5334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400" b="1" dirty="0">
                <a:solidFill>
                  <a:prstClr val="white">
                    <a:tint val="75000"/>
                  </a:prstClr>
                </a:solidFill>
                <a:latin typeface="Gill Sans MT" pitchFamily="34" charset="0"/>
              </a:rPr>
              <a:t>JUPITER’s MOON, EUROPA</a:t>
            </a:r>
            <a:r>
              <a:rPr lang="en-US" sz="1400" dirty="0">
                <a:solidFill>
                  <a:prstClr val="white">
                    <a:tint val="75000"/>
                  </a:prstClr>
                </a:solidFill>
                <a:latin typeface="Gill Sans MT" pitchFamily="34" charset="0"/>
              </a:rPr>
              <a:t>  </a:t>
            </a:r>
          </a:p>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38387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EUROPA</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NASA/JPL-Caltech/Univ. of Arizona</a:t>
            </a:r>
            <a:endParaRPr lang="en-US" sz="1100" dirty="0">
              <a:solidFill>
                <a:prstClr val="white">
                  <a:tint val="75000"/>
                </a:prstClr>
              </a:solidFill>
              <a:latin typeface="Gill Sans MT"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259" y="609600"/>
            <a:ext cx="7745941"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979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EUROPA: Geology &amp; Storytelling</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NASA/JPL-Caltech/Univ. of Arizona</a:t>
            </a:r>
            <a:endParaRPr lang="en-US" sz="1100" dirty="0">
              <a:solidFill>
                <a:prstClr val="white">
                  <a:tint val="75000"/>
                </a:prstClr>
              </a:solidFill>
              <a:latin typeface="Gill Sans MT"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38200"/>
            <a:ext cx="53911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974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76200" y="152400"/>
            <a:ext cx="89916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VENUS: </a:t>
            </a:r>
          </a:p>
          <a:p>
            <a:pPr algn="l"/>
            <a:r>
              <a:rPr lang="en-US" sz="2600" dirty="0">
                <a:latin typeface="Trebuchet MS" pitchFamily="34" charset="0"/>
              </a:rPr>
              <a:t>Geology &amp; Storytelling</a:t>
            </a:r>
          </a:p>
        </p:txBody>
      </p:sp>
      <p:sp>
        <p:nvSpPr>
          <p:cNvPr id="6" name="Subtitle 2"/>
          <p:cNvSpPr txBox="1">
            <a:spLocks/>
          </p:cNvSpPr>
          <p:nvPr/>
        </p:nvSpPr>
        <p:spPr>
          <a:xfrm>
            <a:off x="914400" y="6553200"/>
            <a:ext cx="26670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a:t>
            </a:r>
            <a:endParaRPr lang="en-US" sz="1100" dirty="0">
              <a:solidFill>
                <a:prstClr val="white">
                  <a:tint val="75000"/>
                </a:prstClr>
              </a:solidFill>
              <a:latin typeface="Gill Sans MT" pitchFamily="34" charset="0"/>
            </a:endParaRPr>
          </a:p>
        </p:txBody>
      </p:sp>
      <p:pic>
        <p:nvPicPr>
          <p:cNvPr id="7" name="Picture 6" descr="Venus Volcano.jpg"/>
          <p:cNvPicPr>
            <a:picLocks noChangeAspect="1"/>
          </p:cNvPicPr>
          <p:nvPr/>
        </p:nvPicPr>
        <p:blipFill>
          <a:blip r:embed="rId3" cstate="print"/>
          <a:stretch>
            <a:fillRect/>
          </a:stretch>
        </p:blipFill>
        <p:spPr>
          <a:xfrm>
            <a:off x="3547873" y="0"/>
            <a:ext cx="5596127" cy="6858000"/>
          </a:xfrm>
          <a:prstGeom prst="rect">
            <a:avLst/>
          </a:prstGeom>
        </p:spPr>
      </p:pic>
    </p:spTree>
    <p:extLst>
      <p:ext uri="{BB962C8B-B14F-4D97-AF65-F5344CB8AC3E}">
        <p14:creationId xmlns:p14="http://schemas.microsoft.com/office/powerpoint/2010/main" val="221870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urved Connector 6"/>
          <p:cNvCxnSpPr/>
          <p:nvPr/>
        </p:nvCxnSpPr>
        <p:spPr>
          <a:xfrm rot="16200000" flipH="1">
            <a:off x="876300" y="2628900"/>
            <a:ext cx="1447800" cy="10668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rot="16200000" flipH="1">
            <a:off x="1181100" y="2552700"/>
            <a:ext cx="1600200" cy="10668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16200000" flipH="1">
            <a:off x="1333500" y="2628900"/>
            <a:ext cx="1981200" cy="8382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6200000" flipH="1">
            <a:off x="571500" y="2628900"/>
            <a:ext cx="1600200" cy="12192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5800" y="5867400"/>
            <a:ext cx="7696200" cy="492443"/>
          </a:xfrm>
          <a:prstGeom prst="rect">
            <a:avLst/>
          </a:prstGeom>
          <a:noFill/>
        </p:spPr>
        <p:txBody>
          <a:bodyPr wrap="square" rtlCol="0">
            <a:spAutoFit/>
          </a:bodyPr>
          <a:lstStyle/>
          <a:p>
            <a:pPr algn="ctr"/>
            <a:r>
              <a:rPr lang="en-US" sz="2600" dirty="0">
                <a:solidFill>
                  <a:prstClr val="white"/>
                </a:solidFill>
                <a:latin typeface="Trebuchet MS" pitchFamily="34" charset="0"/>
              </a:rPr>
              <a:t>Squiggly lines - erosion (liquid &amp; wind)</a:t>
            </a:r>
          </a:p>
        </p:txBody>
      </p:sp>
      <p:sp>
        <p:nvSpPr>
          <p:cNvPr id="13"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LINE </a:t>
            </a:r>
          </a:p>
        </p:txBody>
      </p:sp>
      <p:pic>
        <p:nvPicPr>
          <p:cNvPr id="18" name="Picture 17" descr="Mars Remote.jpg"/>
          <p:cNvPicPr>
            <a:picLocks noChangeAspect="1"/>
          </p:cNvPicPr>
          <p:nvPr/>
        </p:nvPicPr>
        <p:blipFill>
          <a:blip r:embed="rId3" cstate="print"/>
          <a:stretch>
            <a:fillRect/>
          </a:stretch>
        </p:blipFill>
        <p:spPr>
          <a:xfrm>
            <a:off x="3276600" y="1333499"/>
            <a:ext cx="4876800" cy="3657600"/>
          </a:xfrm>
          <a:prstGeom prst="rect">
            <a:avLst/>
          </a:prstGeom>
        </p:spPr>
      </p:pic>
      <p:sp>
        <p:nvSpPr>
          <p:cNvPr id="12" name="Subtitle 2"/>
          <p:cNvSpPr txBox="1">
            <a:spLocks/>
          </p:cNvSpPr>
          <p:nvPr/>
        </p:nvSpPr>
        <p:spPr>
          <a:xfrm>
            <a:off x="5715000" y="6553200"/>
            <a:ext cx="3429000" cy="5334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29153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MARS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a:t>
            </a:r>
            <a:endParaRPr lang="en-US" sz="1100" dirty="0">
              <a:solidFill>
                <a:prstClr val="white">
                  <a:tint val="75000"/>
                </a:prstClr>
              </a:solidFill>
              <a:latin typeface="Gill Sans MT" pitchFamily="34" charset="0"/>
            </a:endParaRPr>
          </a:p>
        </p:txBody>
      </p:sp>
      <p:pic>
        <p:nvPicPr>
          <p:cNvPr id="7" name="Picture 6" descr="Mars Globe.jpg"/>
          <p:cNvPicPr>
            <a:picLocks noChangeAspect="1"/>
          </p:cNvPicPr>
          <p:nvPr/>
        </p:nvPicPr>
        <p:blipFill>
          <a:blip r:embed="rId3" cstate="print"/>
          <a:stretch>
            <a:fillRect/>
          </a:stretch>
        </p:blipFill>
        <p:spPr>
          <a:xfrm>
            <a:off x="1447800" y="228600"/>
            <a:ext cx="6400800" cy="6400800"/>
          </a:xfrm>
          <a:prstGeom prst="rect">
            <a:avLst/>
          </a:prstGeom>
        </p:spPr>
      </p:pic>
    </p:spTree>
    <p:extLst>
      <p:ext uri="{BB962C8B-B14F-4D97-AF65-F5344CB8AC3E}">
        <p14:creationId xmlns:p14="http://schemas.microsoft.com/office/powerpoint/2010/main" val="1889875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l"/>
            <a:r>
              <a:rPr lang="en-US" sz="2600" dirty="0">
                <a:latin typeface="Trebuchet MS" pitchFamily="34" charset="0"/>
              </a:rPr>
              <a:t>MARS</a:t>
            </a:r>
          </a:p>
        </p:txBody>
      </p:sp>
      <p:pic>
        <p:nvPicPr>
          <p:cNvPr id="4" name="Content Placeholder 3" descr="mars-water-signs-newton-crater-gullies-110804.jpg"/>
          <p:cNvPicPr>
            <a:picLocks noGrp="1" noChangeAspect="1"/>
          </p:cNvPicPr>
          <p:nvPr>
            <p:ph idx="1"/>
          </p:nvPr>
        </p:nvPicPr>
        <p:blipFill>
          <a:blip r:embed="rId3">
            <a:extLst>
              <a:ext uri="{28A0092B-C50C-407E-A947-70E740481C1C}">
                <a14:useLocalDpi xmlns:a14="http://schemas.microsoft.com/office/drawing/2010/main" val="0"/>
              </a:ext>
            </a:extLst>
          </a:blip>
          <a:srcRect t="25912" b="25912"/>
          <a:stretch>
            <a:fillRect/>
          </a:stretch>
        </p:blipFill>
        <p:spPr>
          <a:xfrm>
            <a:off x="324980" y="1143000"/>
            <a:ext cx="8590420" cy="4724400"/>
          </a:xfrm>
        </p:spPr>
      </p:pic>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NASA/JPL-Caltech/Univ. of Arizona</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2292504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737130"/>
            <a:ext cx="4367073" cy="5486400"/>
          </a:xfrm>
          <a:prstGeom prst="rect">
            <a:avLst/>
          </a:prstGeom>
        </p:spPr>
      </p:pic>
      <p:sp>
        <p:nvSpPr>
          <p:cNvPr id="14"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NASA/JPL-Caltech/Univ. of Arizona  </a:t>
            </a:r>
          </a:p>
        </p:txBody>
      </p:sp>
      <p:sp>
        <p:nvSpPr>
          <p:cNvPr id="12"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FOLLOW THE WATER: Mars</a:t>
            </a:r>
          </a:p>
        </p:txBody>
      </p:sp>
    </p:spTree>
    <p:extLst>
      <p:ext uri="{BB962C8B-B14F-4D97-AF65-F5344CB8AC3E}">
        <p14:creationId xmlns:p14="http://schemas.microsoft.com/office/powerpoint/2010/main" val="2020049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nymede.jpg"/>
          <p:cNvPicPr>
            <a:picLocks noChangeAspect="1"/>
          </p:cNvPicPr>
          <p:nvPr/>
        </p:nvPicPr>
        <p:blipFill>
          <a:blip r:embed="rId3" cstate="print"/>
          <a:stretch>
            <a:fillRect/>
          </a:stretch>
        </p:blipFill>
        <p:spPr>
          <a:xfrm>
            <a:off x="1298448" y="762000"/>
            <a:ext cx="6473952" cy="5486400"/>
          </a:xfrm>
          <a:prstGeom prst="rect">
            <a:avLst/>
          </a:prstGeom>
        </p:spPr>
      </p:pic>
      <p:sp>
        <p:nvSpPr>
          <p:cNvPr id="3" name="Subtitle 2"/>
          <p:cNvSpPr txBox="1">
            <a:spLocks/>
          </p:cNvSpPr>
          <p:nvPr/>
        </p:nvSpPr>
        <p:spPr>
          <a:xfrm>
            <a:off x="152400" y="152400"/>
            <a:ext cx="4114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GANYMEDE</a:t>
            </a:r>
          </a:p>
        </p:txBody>
      </p:sp>
      <p:sp>
        <p:nvSpPr>
          <p:cNvPr id="4" name="Subtitle 2"/>
          <p:cNvSpPr txBox="1">
            <a:spLocks/>
          </p:cNvSpPr>
          <p:nvPr/>
        </p:nvSpPr>
        <p:spPr>
          <a:xfrm>
            <a:off x="5791200" y="65532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2916008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l"/>
            <a:r>
              <a:rPr lang="en-US" sz="2600" dirty="0">
                <a:latin typeface="Trebuchet MS" pitchFamily="34" charset="0"/>
              </a:rPr>
              <a:t>MARS</a:t>
            </a:r>
          </a:p>
        </p:txBody>
      </p:sp>
      <p:sp>
        <p:nvSpPr>
          <p:cNvPr id="5" name="Subtitle 2"/>
          <p:cNvSpPr txBox="1">
            <a:spLocks/>
          </p:cNvSpPr>
          <p:nvPr/>
        </p:nvSpPr>
        <p:spPr>
          <a:xfrm>
            <a:off x="9906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NASA/JPL-Caltech/Univ. of Arizona</a:t>
            </a:r>
            <a:endParaRPr lang="en-US" sz="1100" dirty="0">
              <a:solidFill>
                <a:prstClr val="white">
                  <a:tint val="75000"/>
                </a:prstClr>
              </a:solidFill>
              <a:latin typeface="Gill Sans MT" pitchFamily="34" charset="0"/>
            </a:endParaRPr>
          </a:p>
        </p:txBody>
      </p:sp>
      <p:pic>
        <p:nvPicPr>
          <p:cNvPr id="3" name="Picture 2" descr="landforms on Mars 3.15.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90600"/>
            <a:ext cx="8534400" cy="5334000"/>
          </a:xfrm>
          <a:prstGeom prst="rect">
            <a:avLst/>
          </a:prstGeom>
        </p:spPr>
      </p:pic>
    </p:spTree>
    <p:extLst>
      <p:ext uri="{BB962C8B-B14F-4D97-AF65-F5344CB8AC3E}">
        <p14:creationId xmlns:p14="http://schemas.microsoft.com/office/powerpoint/2010/main" val="2170482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pitchFamily="34" charset="0"/>
              </a:rPr>
              <a:t>MARS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NASA/JPL-Caltech/Univ. of Arizona</a:t>
            </a:r>
            <a:endParaRPr lang="en-US" sz="1100" dirty="0">
              <a:solidFill>
                <a:prstClr val="white">
                  <a:tint val="75000"/>
                </a:prstClr>
              </a:solidFill>
              <a:latin typeface="Gill Sans MT"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988" y="838200"/>
            <a:ext cx="731043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18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a:cs typeface="Trebuchet MS"/>
              </a:rPr>
              <a:t>What’s the Story? </a:t>
            </a:r>
          </a:p>
        </p:txBody>
      </p:sp>
      <p:sp>
        <p:nvSpPr>
          <p:cNvPr id="6" name="Subtitle 2"/>
          <p:cNvSpPr txBox="1">
            <a:spLocks/>
          </p:cNvSpPr>
          <p:nvPr/>
        </p:nvSpPr>
        <p:spPr>
          <a:xfrm>
            <a:off x="914400" y="64770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a:cs typeface="Gill Sans MT"/>
              </a:rPr>
              <a:t>CREDIT: NASA/JPL-Caltech/Univ. of Arizona/Cornell/Ohio State Univ.</a:t>
            </a:r>
            <a:endParaRPr lang="en-US" sz="1100" dirty="0">
              <a:solidFill>
                <a:prstClr val="white">
                  <a:tint val="75000"/>
                </a:prstClr>
              </a:solidFill>
              <a:latin typeface="Gill Sans MT"/>
              <a:cs typeface="Gill Sans M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838200"/>
            <a:ext cx="4365340" cy="5486400"/>
          </a:xfrm>
          <a:prstGeom prst="rect">
            <a:avLst/>
          </a:prstGeom>
        </p:spPr>
      </p:pic>
      <p:sp>
        <p:nvSpPr>
          <p:cNvPr id="7" name="TextBox 6"/>
          <p:cNvSpPr txBox="1"/>
          <p:nvPr/>
        </p:nvSpPr>
        <p:spPr>
          <a:xfrm>
            <a:off x="2286000" y="6397823"/>
            <a:ext cx="3657600" cy="307777"/>
          </a:xfrm>
          <a:prstGeom prst="rect">
            <a:avLst/>
          </a:prstGeom>
          <a:noFill/>
        </p:spPr>
        <p:txBody>
          <a:bodyPr wrap="square" rtlCol="0">
            <a:spAutoFit/>
          </a:bodyPr>
          <a:lstStyle/>
          <a:p>
            <a:r>
              <a:rPr lang="en-US" sz="1400" b="1" dirty="0">
                <a:latin typeface="Gill Sans MT"/>
                <a:cs typeface="Gill Sans MT"/>
              </a:rPr>
              <a:t>Victoria Crater on Mars</a:t>
            </a:r>
          </a:p>
        </p:txBody>
      </p:sp>
    </p:spTree>
    <p:extLst>
      <p:ext uri="{BB962C8B-B14F-4D97-AF65-F5344CB8AC3E}">
        <p14:creationId xmlns:p14="http://schemas.microsoft.com/office/powerpoint/2010/main" val="2116266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a:cs typeface="Trebuchet MS"/>
              </a:rPr>
              <a:t>EARTH</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a:cs typeface="Gill Sans MT"/>
              </a:rPr>
              <a:t>CREDIT: NASA Earth Observatory</a:t>
            </a:r>
            <a:endParaRPr lang="en-US" sz="1100" dirty="0">
              <a:solidFill>
                <a:prstClr val="white">
                  <a:tint val="75000"/>
                </a:prstClr>
              </a:solidFill>
              <a:latin typeface="Gill Sans MT"/>
              <a:cs typeface="Gill Sans MT"/>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762000"/>
            <a:ext cx="548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99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a:cs typeface="Trebuchet MS"/>
              </a:rPr>
              <a:t>EARTH</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a:cs typeface="Gill Sans MT"/>
              </a:rPr>
              <a:t>CREDIT: NASA Earth Observatory</a:t>
            </a:r>
            <a:endParaRPr lang="en-US" sz="1100" dirty="0">
              <a:solidFill>
                <a:prstClr val="white">
                  <a:tint val="75000"/>
                </a:prstClr>
              </a:solidFill>
              <a:latin typeface="Gill Sans MT"/>
              <a:cs typeface="Gill Sans MT"/>
            </a:endParaRPr>
          </a:p>
        </p:txBody>
      </p:sp>
      <p:pic>
        <p:nvPicPr>
          <p:cNvPr id="7" name="Picture 6" descr="mayn crop.jpg"/>
          <p:cNvPicPr>
            <a:picLocks noChangeAspect="1"/>
          </p:cNvPicPr>
          <p:nvPr/>
        </p:nvPicPr>
        <p:blipFill>
          <a:blip r:embed="rId3" cstate="print"/>
          <a:stretch>
            <a:fillRect/>
          </a:stretch>
        </p:blipFill>
        <p:spPr>
          <a:xfrm>
            <a:off x="457200" y="1173079"/>
            <a:ext cx="8229600" cy="4114800"/>
          </a:xfrm>
          <a:prstGeom prst="rect">
            <a:avLst/>
          </a:prstGeom>
        </p:spPr>
      </p:pic>
    </p:spTree>
    <p:extLst>
      <p:ext uri="{BB962C8B-B14F-4D97-AF65-F5344CB8AC3E}">
        <p14:creationId xmlns:p14="http://schemas.microsoft.com/office/powerpoint/2010/main" val="91711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rgbClr val="FF0000"/>
                </a:solidFill>
                <a:latin typeface="Trebuchet MS"/>
                <a:cs typeface="Trebuchet MS"/>
              </a:rPr>
              <a:t>COLOR </a:t>
            </a:r>
          </a:p>
        </p:txBody>
      </p:sp>
      <p:pic>
        <p:nvPicPr>
          <p:cNvPr id="12" name="Picture 11" descr="moon_gal_big.jpg"/>
          <p:cNvPicPr>
            <a:picLocks noChangeAspect="1"/>
          </p:cNvPicPr>
          <p:nvPr/>
        </p:nvPicPr>
        <p:blipFill>
          <a:blip r:embed="rId3" cstate="print"/>
          <a:stretch>
            <a:fillRect/>
          </a:stretch>
        </p:blipFill>
        <p:spPr>
          <a:xfrm>
            <a:off x="4191000" y="838200"/>
            <a:ext cx="4988966" cy="5029200"/>
          </a:xfrm>
          <a:prstGeom prst="rect">
            <a:avLst/>
          </a:prstGeom>
        </p:spPr>
      </p:pic>
      <p:pic>
        <p:nvPicPr>
          <p:cNvPr id="14" name="Picture 13" descr="Moon Globe.jpg"/>
          <p:cNvPicPr>
            <a:picLocks noChangeAspect="1"/>
          </p:cNvPicPr>
          <p:nvPr/>
        </p:nvPicPr>
        <p:blipFill>
          <a:blip r:embed="rId4" cstate="print"/>
          <a:stretch>
            <a:fillRect/>
          </a:stretch>
        </p:blipFill>
        <p:spPr>
          <a:xfrm>
            <a:off x="228600" y="1143000"/>
            <a:ext cx="4343400" cy="4343400"/>
          </a:xfrm>
          <a:prstGeom prst="rect">
            <a:avLst/>
          </a:prstGeom>
        </p:spPr>
      </p:pic>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a:cs typeface="Gill Sans MT"/>
              </a:rPr>
              <a:t>CREDIT: NASA/JPL</a:t>
            </a:r>
            <a:endParaRPr lang="en-US" sz="1100" dirty="0">
              <a:solidFill>
                <a:prstClr val="white">
                  <a:tint val="75000"/>
                </a:prstClr>
              </a:solidFill>
              <a:latin typeface="Gill Sans MT"/>
              <a:cs typeface="Gill Sans MT"/>
            </a:endParaRPr>
          </a:p>
        </p:txBody>
      </p:sp>
      <p:sp>
        <p:nvSpPr>
          <p:cNvPr id="6" name="Subtitle 2"/>
          <p:cNvSpPr txBox="1">
            <a:spLocks/>
          </p:cNvSpPr>
          <p:nvPr/>
        </p:nvSpPr>
        <p:spPr>
          <a:xfrm>
            <a:off x="7315200" y="186732"/>
            <a:ext cx="1524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dirty="0">
                <a:latin typeface="Trebuchet MS"/>
                <a:cs typeface="Trebuchet MS"/>
              </a:rPr>
              <a:t>MOON</a:t>
            </a:r>
          </a:p>
        </p:txBody>
      </p:sp>
      <p:sp>
        <p:nvSpPr>
          <p:cNvPr id="7" name="TextBox 6"/>
          <p:cNvSpPr txBox="1"/>
          <p:nvPr/>
        </p:nvSpPr>
        <p:spPr>
          <a:xfrm>
            <a:off x="685800" y="5867400"/>
            <a:ext cx="7696200" cy="523220"/>
          </a:xfrm>
          <a:prstGeom prst="rect">
            <a:avLst/>
          </a:prstGeom>
          <a:noFill/>
        </p:spPr>
        <p:txBody>
          <a:bodyPr wrap="square" rtlCol="0">
            <a:spAutoFit/>
          </a:bodyPr>
          <a:lstStyle/>
          <a:p>
            <a:pPr algn="ctr"/>
            <a:r>
              <a:rPr lang="en-US" sz="2800" dirty="0">
                <a:solidFill>
                  <a:prstClr val="white"/>
                </a:solidFill>
                <a:latin typeface="Trebuchet MS"/>
                <a:cs typeface="Trebuchet MS"/>
              </a:rPr>
              <a:t>Color – true and added</a:t>
            </a:r>
          </a:p>
        </p:txBody>
      </p:sp>
    </p:spTree>
    <p:extLst>
      <p:ext uri="{BB962C8B-B14F-4D97-AF65-F5344CB8AC3E}">
        <p14:creationId xmlns:p14="http://schemas.microsoft.com/office/powerpoint/2010/main" val="40645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89" y="1171306"/>
            <a:ext cx="8795711" cy="4343400"/>
          </a:xfrm>
          <a:prstGeom prst="rect">
            <a:avLst/>
          </a:prstGeom>
        </p:spPr>
      </p:pic>
      <p:sp>
        <p:nvSpPr>
          <p:cNvPr id="7" name="Subtitle 2"/>
          <p:cNvSpPr txBox="1">
            <a:spLocks/>
          </p:cNvSpPr>
          <p:nvPr/>
        </p:nvSpPr>
        <p:spPr>
          <a:xfrm>
            <a:off x="2286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pitchFamily="34" charset="0"/>
                <a:cs typeface="Tw Cen MT"/>
              </a:rPr>
              <a:t>VESTA</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NASA/JPL-Caltech/UCLA/MPS/DLR/IDA</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2973573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pitchFamily="34" charset="0"/>
                <a:cs typeface="Tw Cen MT"/>
              </a:rPr>
              <a:t>VESTA: Cornelia Crater</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NASA/JPL-Caltech/UCLA/MPS/DLR/IDA</a:t>
            </a:r>
            <a:endParaRPr lang="en-US" sz="1100" dirty="0">
              <a:solidFill>
                <a:prstClr val="white">
                  <a:tint val="75000"/>
                </a:prstClr>
              </a:solidFill>
              <a:latin typeface="Gill Sans MT"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604" y="990600"/>
            <a:ext cx="5248792" cy="5334000"/>
          </a:xfrm>
          <a:prstGeom prst="rect">
            <a:avLst/>
          </a:prstGeom>
        </p:spPr>
      </p:pic>
    </p:spTree>
    <p:extLst>
      <p:ext uri="{BB962C8B-B14F-4D97-AF65-F5344CB8AC3E}">
        <p14:creationId xmlns:p14="http://schemas.microsoft.com/office/powerpoint/2010/main" val="1260218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pitchFamily="34" charset="0"/>
                <a:cs typeface="Tw Cen MT"/>
              </a:rPr>
              <a:t>VENUS</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NASA/JPL/USGS</a:t>
            </a:r>
            <a:endParaRPr lang="en-US" sz="1100" dirty="0">
              <a:solidFill>
                <a:prstClr val="white">
                  <a:tint val="75000"/>
                </a:prstClr>
              </a:solidFill>
              <a:latin typeface="Gill Sans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762000"/>
            <a:ext cx="5486400" cy="5486400"/>
          </a:xfrm>
          <a:prstGeom prst="rect">
            <a:avLst/>
          </a:prstGeom>
        </p:spPr>
      </p:pic>
    </p:spTree>
    <p:extLst>
      <p:ext uri="{BB962C8B-B14F-4D97-AF65-F5344CB8AC3E}">
        <p14:creationId xmlns:p14="http://schemas.microsoft.com/office/powerpoint/2010/main" val="3370064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cs typeface="Tw Cen MT"/>
              </a:rPr>
              <a:t>VALUE / ALBEDO</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NASA/JPL/SSI</a:t>
            </a:r>
            <a:endParaRPr lang="en-US" sz="1100" dirty="0">
              <a:solidFill>
                <a:prstClr val="white">
                  <a:tint val="75000"/>
                </a:prstClr>
              </a:solidFill>
              <a:latin typeface="Gill Sans MT"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371600"/>
            <a:ext cx="4114800" cy="4114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371600"/>
            <a:ext cx="4114800" cy="4114800"/>
          </a:xfrm>
          <a:prstGeom prst="rect">
            <a:avLst/>
          </a:prstGeom>
        </p:spPr>
      </p:pic>
      <p:sp>
        <p:nvSpPr>
          <p:cNvPr id="6" name="Subtitle 2"/>
          <p:cNvSpPr txBox="1">
            <a:spLocks/>
          </p:cNvSpPr>
          <p:nvPr/>
        </p:nvSpPr>
        <p:spPr>
          <a:xfrm>
            <a:off x="5257800" y="152400"/>
            <a:ext cx="3581400" cy="95626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600" dirty="0">
                <a:latin typeface="Trebuchet MS" pitchFamily="34" charset="0"/>
              </a:rPr>
              <a:t> </a:t>
            </a:r>
            <a:r>
              <a:rPr lang="en-US" sz="2600" dirty="0">
                <a:latin typeface="Trebuchet MS" pitchFamily="34" charset="0"/>
                <a:cs typeface="Tw Cen MT"/>
              </a:rPr>
              <a:t>Saturn’s moon, IAPETUS</a:t>
            </a:r>
          </a:p>
        </p:txBody>
      </p:sp>
      <p:sp>
        <p:nvSpPr>
          <p:cNvPr id="8" name="TextBox 7"/>
          <p:cNvSpPr txBox="1"/>
          <p:nvPr/>
        </p:nvSpPr>
        <p:spPr>
          <a:xfrm>
            <a:off x="685800" y="5867400"/>
            <a:ext cx="7696200" cy="492443"/>
          </a:xfrm>
          <a:prstGeom prst="rect">
            <a:avLst/>
          </a:prstGeom>
          <a:noFill/>
        </p:spPr>
        <p:txBody>
          <a:bodyPr wrap="square" rtlCol="0">
            <a:spAutoFit/>
          </a:bodyPr>
          <a:lstStyle/>
          <a:p>
            <a:pPr algn="ctr"/>
            <a:r>
              <a:rPr lang="en-US" sz="2600" dirty="0">
                <a:solidFill>
                  <a:prstClr val="white"/>
                </a:solidFill>
                <a:latin typeface="Trebuchet MS" pitchFamily="34" charset="0"/>
              </a:rPr>
              <a:t>Value – light and dark, shade and highlight</a:t>
            </a:r>
          </a:p>
        </p:txBody>
      </p:sp>
    </p:spTree>
    <p:extLst>
      <p:ext uri="{BB962C8B-B14F-4D97-AF65-F5344CB8AC3E}">
        <p14:creationId xmlns:p14="http://schemas.microsoft.com/office/powerpoint/2010/main" val="3133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nymede&amp;Sphere Planetarium Hall.jpg"/>
          <p:cNvPicPr>
            <a:picLocks noChangeAspect="1"/>
          </p:cNvPicPr>
          <p:nvPr/>
        </p:nvPicPr>
        <p:blipFill>
          <a:blip r:embed="rId3" cstate="print"/>
          <a:stretch>
            <a:fillRect/>
          </a:stretch>
        </p:blipFill>
        <p:spPr>
          <a:xfrm>
            <a:off x="533400" y="457200"/>
            <a:ext cx="8153400" cy="5574340"/>
          </a:xfrm>
          <a:prstGeom prst="rect">
            <a:avLst/>
          </a:prstGeom>
        </p:spPr>
      </p:pic>
      <p:sp>
        <p:nvSpPr>
          <p:cNvPr id="3" name="Subtitle 2"/>
          <p:cNvSpPr txBox="1">
            <a:spLocks/>
          </p:cNvSpPr>
          <p:nvPr/>
        </p:nvSpPr>
        <p:spPr>
          <a:xfrm>
            <a:off x="4495800" y="6477000"/>
            <a:ext cx="44958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DENVER MUSEUM OF NATURE &amp; SCIENCE - Gates Planetarium</a:t>
            </a:r>
          </a:p>
        </p:txBody>
      </p:sp>
    </p:spTree>
    <p:extLst>
      <p:ext uri="{BB962C8B-B14F-4D97-AF65-F5344CB8AC3E}">
        <p14:creationId xmlns:p14="http://schemas.microsoft.com/office/powerpoint/2010/main" val="1293989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apetus.jpg"/>
          <p:cNvPicPr>
            <a:picLocks noChangeAspect="1"/>
          </p:cNvPicPr>
          <p:nvPr/>
        </p:nvPicPr>
        <p:blipFill>
          <a:blip r:embed="rId3" cstate="print"/>
          <a:stretch>
            <a:fillRect/>
          </a:stretch>
        </p:blipFill>
        <p:spPr>
          <a:xfrm>
            <a:off x="1295400" y="304800"/>
            <a:ext cx="6400800" cy="6400800"/>
          </a:xfrm>
          <a:prstGeom prst="rect">
            <a:avLst/>
          </a:prstGeom>
        </p:spPr>
      </p:pic>
      <p:sp>
        <p:nvSpPr>
          <p:cNvPr id="13" name="Subtitle 2"/>
          <p:cNvSpPr txBox="1">
            <a:spLocks/>
          </p:cNvSpPr>
          <p:nvPr/>
        </p:nvSpPr>
        <p:spPr>
          <a:xfrm>
            <a:off x="152400" y="152400"/>
            <a:ext cx="5562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latin typeface="Trebuchet MS" pitchFamily="34" charset="0"/>
              </a:rPr>
              <a:t>IAPETUS: The Yin-Yang Moon</a:t>
            </a:r>
            <a:r>
              <a:rPr lang="en-US" sz="2800" dirty="0">
                <a:solidFill>
                  <a:srgbClr val="FF0000"/>
                </a:solidFill>
                <a:latin typeface="Trebuchet MS" pitchFamily="34" charset="0"/>
              </a:rPr>
              <a:t> </a:t>
            </a:r>
          </a:p>
        </p:txBody>
      </p:sp>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NASA/JPL/SSI</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2696673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nceladus.jpg"/>
          <p:cNvPicPr>
            <a:picLocks noChangeAspect="1"/>
          </p:cNvPicPr>
          <p:nvPr/>
        </p:nvPicPr>
        <p:blipFill>
          <a:blip r:embed="rId3" cstate="print"/>
          <a:stretch>
            <a:fillRect/>
          </a:stretch>
        </p:blipFill>
        <p:spPr>
          <a:xfrm>
            <a:off x="1573987" y="228600"/>
            <a:ext cx="5436413" cy="6400800"/>
          </a:xfrm>
          <a:prstGeom prst="rect">
            <a:avLst/>
          </a:prstGeom>
        </p:spPr>
      </p:pic>
      <p:sp>
        <p:nvSpPr>
          <p:cNvPr id="13" name="Subtitle 2"/>
          <p:cNvSpPr txBox="1">
            <a:spLocks/>
          </p:cNvSpPr>
          <p:nvPr/>
        </p:nvSpPr>
        <p:spPr>
          <a:xfrm>
            <a:off x="152400" y="152400"/>
            <a:ext cx="5562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latin typeface="Trebuchet MS" pitchFamily="34" charset="0"/>
              </a:rPr>
              <a:t>ENCELADUS</a:t>
            </a:r>
            <a:endParaRPr lang="en-US" sz="2800" dirty="0">
              <a:solidFill>
                <a:srgbClr val="FF0000"/>
              </a:solidFill>
              <a:latin typeface="Trebuchet MS" pitchFamily="34" charset="0"/>
            </a:endParaRPr>
          </a:p>
        </p:txBody>
      </p:sp>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NASA/JPL/SSI</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3658114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TEXTURE</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NASA/JPL/USGS</a:t>
            </a:r>
            <a:endParaRPr lang="en-US" sz="1100" dirty="0">
              <a:solidFill>
                <a:prstClr val="white">
                  <a:tint val="75000"/>
                </a:prstClr>
              </a:solidFill>
              <a:latin typeface="Gill Sans MT" pitchFamily="34" charset="0"/>
            </a:endParaRPr>
          </a:p>
        </p:txBody>
      </p:sp>
      <p:pic>
        <p:nvPicPr>
          <p:cNvPr id="6" name="Picture 5" descr="Triton.jpg"/>
          <p:cNvPicPr>
            <a:picLocks noChangeAspect="1"/>
          </p:cNvPicPr>
          <p:nvPr/>
        </p:nvPicPr>
        <p:blipFill>
          <a:blip r:embed="rId3" cstate="print"/>
          <a:stretch>
            <a:fillRect/>
          </a:stretch>
        </p:blipFill>
        <p:spPr>
          <a:xfrm>
            <a:off x="1633728" y="990600"/>
            <a:ext cx="5876544" cy="4572000"/>
          </a:xfrm>
          <a:prstGeom prst="rect">
            <a:avLst/>
          </a:prstGeom>
        </p:spPr>
      </p:pic>
      <p:sp>
        <p:nvSpPr>
          <p:cNvPr id="8" name="Subtitle 2"/>
          <p:cNvSpPr txBox="1">
            <a:spLocks/>
          </p:cNvSpPr>
          <p:nvPr/>
        </p:nvSpPr>
        <p:spPr>
          <a:xfrm>
            <a:off x="6934200" y="186732"/>
            <a:ext cx="1905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600" dirty="0">
                <a:latin typeface="Trebuchet MS" pitchFamily="34" charset="0"/>
              </a:rPr>
              <a:t>TRITON</a:t>
            </a:r>
          </a:p>
        </p:txBody>
      </p:sp>
      <p:sp>
        <p:nvSpPr>
          <p:cNvPr id="10" name="TextBox 9"/>
          <p:cNvSpPr txBox="1"/>
          <p:nvPr/>
        </p:nvSpPr>
        <p:spPr>
          <a:xfrm>
            <a:off x="685800" y="5816025"/>
            <a:ext cx="7696200" cy="492443"/>
          </a:xfrm>
          <a:prstGeom prst="rect">
            <a:avLst/>
          </a:prstGeom>
          <a:noFill/>
        </p:spPr>
        <p:txBody>
          <a:bodyPr wrap="square" rtlCol="0">
            <a:spAutoFit/>
          </a:bodyPr>
          <a:lstStyle/>
          <a:p>
            <a:pPr algn="ctr"/>
            <a:r>
              <a:rPr lang="en-US" sz="2600" dirty="0">
                <a:solidFill>
                  <a:prstClr val="white"/>
                </a:solidFill>
                <a:latin typeface="Trebuchet MS" pitchFamily="34" charset="0"/>
              </a:rPr>
              <a:t>Texture – the quality of the surface</a:t>
            </a:r>
          </a:p>
        </p:txBody>
      </p:sp>
    </p:spTree>
    <p:extLst>
      <p:ext uri="{BB962C8B-B14F-4D97-AF65-F5344CB8AC3E}">
        <p14:creationId xmlns:p14="http://schemas.microsoft.com/office/powerpoint/2010/main" val="11047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randa.jpg"/>
          <p:cNvPicPr>
            <a:picLocks noChangeAspect="1"/>
          </p:cNvPicPr>
          <p:nvPr/>
        </p:nvPicPr>
        <p:blipFill>
          <a:blip r:embed="rId3" cstate="print"/>
          <a:stretch>
            <a:fillRect/>
          </a:stretch>
        </p:blipFill>
        <p:spPr>
          <a:xfrm>
            <a:off x="1600200" y="228600"/>
            <a:ext cx="6400800" cy="6400800"/>
          </a:xfrm>
          <a:prstGeom prst="rect">
            <a:avLst/>
          </a:prstGeom>
        </p:spPr>
      </p:pic>
      <p:sp>
        <p:nvSpPr>
          <p:cNvPr id="7"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NASA/JPL-Caltech/Univ. of Arizona</a:t>
            </a:r>
            <a:endParaRPr lang="en-US" sz="1100" dirty="0">
              <a:solidFill>
                <a:prstClr val="white">
                  <a:tint val="75000"/>
                </a:prstClr>
              </a:solidFill>
              <a:latin typeface="Gill Sans MT" pitchFamily="34" charset="0"/>
            </a:endParaRPr>
          </a:p>
        </p:txBody>
      </p:sp>
      <p:sp>
        <p:nvSpPr>
          <p:cNvPr id="5" name="Subtitle 2"/>
          <p:cNvSpPr>
            <a:spLocks noGrp="1"/>
          </p:cNvSpPr>
          <p:nvPr>
            <p:ph type="subTitle" idx="1"/>
          </p:nvPr>
        </p:nvSpPr>
        <p:spPr>
          <a:xfrm>
            <a:off x="152400" y="152400"/>
            <a:ext cx="4267200" cy="914400"/>
          </a:xfrm>
        </p:spPr>
        <p:txBody>
          <a:bodyPr>
            <a:normAutofit/>
          </a:bodyPr>
          <a:lstStyle/>
          <a:p>
            <a:pPr algn="l"/>
            <a:r>
              <a:rPr lang="en-US" sz="2800" dirty="0">
                <a:latin typeface="Trebuchet MS" pitchFamily="34" charset="0"/>
              </a:rPr>
              <a:t>MIRANDA</a:t>
            </a:r>
          </a:p>
        </p:txBody>
      </p:sp>
      <p:sp>
        <p:nvSpPr>
          <p:cNvPr id="8" name="Subtitle 2"/>
          <p:cNvSpPr txBox="1">
            <a:spLocks/>
          </p:cNvSpPr>
          <p:nvPr/>
        </p:nvSpPr>
        <p:spPr>
          <a:xfrm>
            <a:off x="152400" y="609600"/>
            <a:ext cx="4267200"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latin typeface="Trebuchet MS" pitchFamily="34" charset="0"/>
              </a:rPr>
              <a:t>Uranus Moon</a:t>
            </a:r>
          </a:p>
        </p:txBody>
      </p:sp>
    </p:spTree>
    <p:extLst>
      <p:ext uri="{BB962C8B-B14F-4D97-AF65-F5344CB8AC3E}">
        <p14:creationId xmlns:p14="http://schemas.microsoft.com/office/powerpoint/2010/main" val="1066024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solidFill>
                  <a:prstClr val="white"/>
                </a:solidFill>
                <a:latin typeface="Gill Sans MT" pitchFamily="34" charset="0"/>
              </a:rPr>
              <a:t>NASA/JPL-Caltech/UMD</a:t>
            </a:r>
            <a:endParaRPr lang="en-US" sz="1100" dirty="0">
              <a:solidFill>
                <a:prstClr val="white">
                  <a:tint val="75000"/>
                </a:prstClr>
              </a:solidFill>
              <a:latin typeface="Gill Sans MT" pitchFamily="34" charset="0"/>
            </a:endParaRPr>
          </a:p>
        </p:txBody>
      </p:sp>
      <p:sp>
        <p:nvSpPr>
          <p:cNvPr id="5" name="Subtitle 2"/>
          <p:cNvSpPr>
            <a:spLocks noGrp="1"/>
          </p:cNvSpPr>
          <p:nvPr>
            <p:ph type="subTitle" idx="1"/>
          </p:nvPr>
        </p:nvSpPr>
        <p:spPr>
          <a:xfrm>
            <a:off x="152400" y="152400"/>
            <a:ext cx="5638800" cy="1066800"/>
          </a:xfrm>
        </p:spPr>
        <p:txBody>
          <a:bodyPr>
            <a:normAutofit/>
          </a:bodyPr>
          <a:lstStyle/>
          <a:p>
            <a:pPr algn="l"/>
            <a:r>
              <a:rPr lang="en-US" sz="2800" dirty="0">
                <a:latin typeface="Trebuchet MS" pitchFamily="34" charset="0"/>
              </a:rPr>
              <a:t>COMET NUCLEI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89927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yperion.jpg"/>
          <p:cNvPicPr>
            <a:picLocks noChangeAspect="1"/>
          </p:cNvPicPr>
          <p:nvPr/>
        </p:nvPicPr>
        <p:blipFill>
          <a:blip r:embed="rId3" cstate="print"/>
          <a:stretch>
            <a:fillRect/>
          </a:stretch>
        </p:blipFill>
        <p:spPr>
          <a:xfrm>
            <a:off x="1295400" y="228600"/>
            <a:ext cx="6400800" cy="6400800"/>
          </a:xfrm>
          <a:prstGeom prst="rect">
            <a:avLst/>
          </a:prstGeom>
        </p:spPr>
      </p:pic>
      <p:sp>
        <p:nvSpPr>
          <p:cNvPr id="13" name="Subtitle 2"/>
          <p:cNvSpPr txBox="1">
            <a:spLocks/>
          </p:cNvSpPr>
          <p:nvPr/>
        </p:nvSpPr>
        <p:spPr>
          <a:xfrm>
            <a:off x="152400" y="152400"/>
            <a:ext cx="5562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latin typeface="Trebuchet MS" pitchFamily="34" charset="0"/>
              </a:rPr>
              <a:t>HYPERION</a:t>
            </a:r>
          </a:p>
        </p:txBody>
      </p:sp>
      <p:sp>
        <p:nvSpPr>
          <p:cNvPr id="5" name="Subtitle 2"/>
          <p:cNvSpPr txBox="1">
            <a:spLocks/>
          </p:cNvSpPr>
          <p:nvPr/>
        </p:nvSpPr>
        <p:spPr>
          <a:xfrm>
            <a:off x="381000" y="6172200"/>
            <a:ext cx="8610600" cy="5334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400" b="1" dirty="0">
                <a:latin typeface="Gill Sans MT" pitchFamily="34" charset="0"/>
              </a:rPr>
              <a:t>SATURN’s MOON </a:t>
            </a:r>
          </a:p>
          <a:p>
            <a:pPr algn="r">
              <a:spcBef>
                <a:spcPct val="20000"/>
              </a:spcBef>
              <a:buFont typeface="Arial" pitchFamily="34" charset="0"/>
              <a:buNone/>
              <a:defRPr/>
            </a:pPr>
            <a:r>
              <a:rPr lang="en-US" sz="1100" dirty="0">
                <a:latin typeface="Gill Sans MT" pitchFamily="34" charset="0"/>
              </a:rPr>
              <a:t>CREDIT: NASA/JPL/SSI</a:t>
            </a:r>
            <a:endParaRPr lang="en-US" sz="11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666567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9916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700" dirty="0">
                <a:latin typeface="Trebuchet MS" pitchFamily="34" charset="0"/>
              </a:rPr>
              <a:t>DECIPHERING GEOLOGIC STORIES: Circles, Lines &amp; Blobs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100" dirty="0">
                <a:latin typeface="Gill Sans MT" pitchFamily="34" charset="0"/>
              </a:rPr>
              <a:t>CREDIT: NASA/JHUAPL/CIW</a:t>
            </a:r>
            <a:endParaRPr lang="en-US" sz="1100" dirty="0">
              <a:solidFill>
                <a:prstClr val="white">
                  <a:tint val="75000"/>
                </a:prstClr>
              </a:solidFill>
              <a:latin typeface="Gill Sans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0495"/>
            <a:ext cx="9144000" cy="3306305"/>
          </a:xfrm>
          <a:prstGeom prst="rect">
            <a:avLst/>
          </a:prstGeom>
        </p:spPr>
      </p:pic>
    </p:spTree>
    <p:extLst>
      <p:ext uri="{BB962C8B-B14F-4D97-AF65-F5344CB8AC3E}">
        <p14:creationId xmlns:p14="http://schemas.microsoft.com/office/powerpoint/2010/main" val="4094319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rebuchet MS" pitchFamily="34" charset="0"/>
              </a:rPr>
              <a:t>MYSTERIOUS LANDSCAPE: What happened here…?</a:t>
            </a:r>
          </a:p>
        </p:txBody>
      </p:sp>
      <p:pic>
        <p:nvPicPr>
          <p:cNvPr id="75778" name="Picture 2" descr="http://1.bp.blogspot.com/-PfMyIGmYx8M/TcRDuEXyuII/AAAAAAAAKPM/NfBdcBGDu_M/s640/wow.jpg">
            <a:hlinkClick r:id="rId3"/>
          </p:cNvPr>
          <p:cNvPicPr>
            <a:picLocks noChangeAspect="1" noChangeArrowheads="1"/>
          </p:cNvPicPr>
          <p:nvPr/>
        </p:nvPicPr>
        <p:blipFill>
          <a:blip r:embed="rId4" cstate="print"/>
          <a:srcRect/>
          <a:stretch>
            <a:fillRect/>
          </a:stretch>
        </p:blipFill>
        <p:spPr bwMode="auto">
          <a:xfrm>
            <a:off x="533400" y="990600"/>
            <a:ext cx="6096000" cy="5372101"/>
          </a:xfrm>
          <a:prstGeom prst="rect">
            <a:avLst/>
          </a:prstGeom>
          <a:noFill/>
        </p:spPr>
      </p:pic>
      <p:sp>
        <p:nvSpPr>
          <p:cNvPr id="7" name="Subtitle 2"/>
          <p:cNvSpPr txBox="1">
            <a:spLocks/>
          </p:cNvSpPr>
          <p:nvPr/>
        </p:nvSpPr>
        <p:spPr>
          <a:xfrm>
            <a:off x="1054100" y="6248400"/>
            <a:ext cx="8013700" cy="762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400" dirty="0">
                <a:solidFill>
                  <a:prstClr val="white">
                    <a:tint val="75000"/>
                  </a:prstClr>
                </a:solidFill>
                <a:latin typeface="Gill Sans MT" pitchFamily="34" charset="0"/>
              </a:rPr>
              <a:t>MERCURY</a:t>
            </a:r>
          </a:p>
          <a:p>
            <a:pPr algn="r">
              <a:spcBef>
                <a:spcPct val="20000"/>
              </a:spcBef>
              <a:buFont typeface="Arial" pitchFamily="34" charset="0"/>
              <a:buNone/>
              <a:defRPr/>
            </a:pPr>
            <a:r>
              <a:rPr lang="en-US" sz="1100" dirty="0">
                <a:solidFill>
                  <a:prstClr val="white">
                    <a:tint val="75000"/>
                  </a:prstClr>
                </a:solidFill>
                <a:latin typeface="Gill Sans MT" pitchFamily="34" charset="0"/>
              </a:rPr>
              <a:t>CREDIT: </a:t>
            </a:r>
            <a:r>
              <a:rPr lang="en-US" sz="1100" dirty="0">
                <a:latin typeface="Gill Sans MT" pitchFamily="34" charset="0"/>
              </a:rPr>
              <a:t> NASA/JHUAPL/CIW</a:t>
            </a:r>
            <a:endParaRPr lang="en-US" sz="1100" dirty="0">
              <a:solidFill>
                <a:prstClr val="white">
                  <a:tint val="75000"/>
                </a:prstClr>
              </a:solidFill>
              <a:latin typeface="Gill Sans MT" pitchFamily="34" charset="0"/>
            </a:endParaRPr>
          </a:p>
        </p:txBody>
      </p:sp>
      <p:sp>
        <p:nvSpPr>
          <p:cNvPr id="8" name="TextBox 7"/>
          <p:cNvSpPr txBox="1"/>
          <p:nvPr/>
        </p:nvSpPr>
        <p:spPr>
          <a:xfrm>
            <a:off x="7010400" y="2590800"/>
            <a:ext cx="1524000" cy="969496"/>
          </a:xfrm>
          <a:prstGeom prst="rect">
            <a:avLst/>
          </a:prstGeom>
          <a:noFill/>
        </p:spPr>
        <p:txBody>
          <a:bodyPr wrap="square" rtlCol="0">
            <a:spAutoFit/>
          </a:bodyPr>
          <a:lstStyle/>
          <a:p>
            <a:r>
              <a:rPr lang="en-US" sz="1900" dirty="0">
                <a:latin typeface="Trebuchet MS" pitchFamily="34" charset="0"/>
              </a:rPr>
              <a:t>ONE </a:t>
            </a:r>
          </a:p>
          <a:p>
            <a:r>
              <a:rPr lang="en-US" sz="1900" dirty="0">
                <a:latin typeface="Trebuchet MS" pitchFamily="34" charset="0"/>
              </a:rPr>
              <a:t>CRATER CHAIN…</a:t>
            </a:r>
          </a:p>
        </p:txBody>
      </p:sp>
      <p:sp>
        <p:nvSpPr>
          <p:cNvPr id="9" name="TextBox 8"/>
          <p:cNvSpPr txBox="1"/>
          <p:nvPr/>
        </p:nvSpPr>
        <p:spPr>
          <a:xfrm>
            <a:off x="7086600" y="3886200"/>
            <a:ext cx="1524000" cy="969496"/>
          </a:xfrm>
          <a:prstGeom prst="rect">
            <a:avLst/>
          </a:prstGeom>
          <a:noFill/>
        </p:spPr>
        <p:txBody>
          <a:bodyPr wrap="square" rtlCol="0">
            <a:spAutoFit/>
          </a:bodyPr>
          <a:lstStyle/>
          <a:p>
            <a:r>
              <a:rPr lang="en-US" sz="1900" dirty="0">
                <a:latin typeface="Trebuchet MS" pitchFamily="34" charset="0"/>
              </a:rPr>
              <a:t>TWO CRATER CHAINS…</a:t>
            </a:r>
          </a:p>
        </p:txBody>
      </p:sp>
    </p:spTree>
    <p:extLst>
      <p:ext uri="{BB962C8B-B14F-4D97-AF65-F5344CB8AC3E}">
        <p14:creationId xmlns:p14="http://schemas.microsoft.com/office/powerpoint/2010/main" val="15396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914400"/>
            <a:ext cx="6172200" cy="1143000"/>
          </a:xfrm>
        </p:spPr>
        <p:txBody>
          <a:bodyPr>
            <a:normAutofit/>
          </a:bodyPr>
          <a:lstStyle/>
          <a:p>
            <a:pPr algn="r"/>
            <a:r>
              <a:rPr lang="en-US" sz="4200" dirty="0">
                <a:latin typeface="Trebuchet MS" pitchFamily="34" charset="0"/>
              </a:rPr>
              <a:t>Learn more</a:t>
            </a:r>
          </a:p>
        </p:txBody>
      </p:sp>
      <p:sp>
        <p:nvSpPr>
          <p:cNvPr id="3" name="Content Placeholder 2"/>
          <p:cNvSpPr>
            <a:spLocks noGrp="1"/>
          </p:cNvSpPr>
          <p:nvPr>
            <p:ph idx="1"/>
          </p:nvPr>
        </p:nvSpPr>
        <p:spPr>
          <a:xfrm>
            <a:off x="5029200" y="2234384"/>
            <a:ext cx="3886200" cy="4525963"/>
          </a:xfrm>
        </p:spPr>
        <p:txBody>
          <a:bodyPr>
            <a:normAutofit/>
          </a:bodyPr>
          <a:lstStyle/>
          <a:p>
            <a:pPr marL="0" indent="0">
              <a:buNone/>
            </a:pPr>
            <a:r>
              <a:rPr lang="en-US" sz="2200" b="1" dirty="0">
                <a:solidFill>
                  <a:srgbClr val="00B0F0"/>
                </a:solidFill>
                <a:latin typeface="Trebuchet MS" pitchFamily="34" charset="0"/>
              </a:rPr>
              <a:t>NASA’s Discovery Program</a:t>
            </a:r>
          </a:p>
          <a:p>
            <a:pPr marL="0" indent="0">
              <a:buNone/>
            </a:pPr>
            <a:r>
              <a:rPr lang="en-US" sz="2200" u="sng" dirty="0">
                <a:hlinkClick r:id="rId3">
                  <a:extLst>
                    <a:ext uri="{A12FA001-AC4F-418D-AE19-62706E023703}">
                      <ahyp:hlinkClr xmlns:ahyp="http://schemas.microsoft.com/office/drawing/2018/hyperlinkcolor" val="tx"/>
                    </a:ext>
                  </a:extLst>
                </a:hlinkClick>
              </a:rPr>
              <a:t>https://planetarymissions.nasa.gov/art-and-the-cosmic-connection</a:t>
            </a:r>
            <a:endParaRPr lang="en-US" sz="2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609600"/>
            <a:ext cx="4076416" cy="543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96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4114800" y="685800"/>
            <a:ext cx="4800600" cy="5715000"/>
          </a:xfrm>
        </p:spPr>
        <p:txBody>
          <a:bodyPr>
            <a:noAutofit/>
          </a:bodyPr>
          <a:lstStyle/>
          <a:p>
            <a:pPr algn="l">
              <a:lnSpc>
                <a:spcPts val="3600"/>
              </a:lnSpc>
            </a:pPr>
            <a:r>
              <a:rPr lang="en-US" sz="1600" b="1" dirty="0">
                <a:solidFill>
                  <a:schemeClr val="tx1"/>
                </a:solidFill>
                <a:latin typeface="Trebuchet MS" pitchFamily="34" charset="0"/>
              </a:rPr>
              <a:t>-</a:t>
            </a:r>
            <a:r>
              <a:rPr lang="en-US" sz="1800" b="1" dirty="0">
                <a:solidFill>
                  <a:schemeClr val="tx1"/>
                </a:solidFill>
                <a:latin typeface="Tw Cen MT" pitchFamily="34" charset="0"/>
              </a:rPr>
              <a:t> </a:t>
            </a:r>
            <a:r>
              <a:rPr lang="en-US" sz="1600" dirty="0">
                <a:solidFill>
                  <a:schemeClr val="tx1"/>
                </a:solidFill>
                <a:latin typeface="Trebuchet MS" pitchFamily="34" charset="0"/>
              </a:rPr>
              <a:t>PowerPoint Presentation</a:t>
            </a:r>
          </a:p>
          <a:p>
            <a:pPr algn="l">
              <a:lnSpc>
                <a:spcPts val="3600"/>
              </a:lnSpc>
            </a:pPr>
            <a:r>
              <a:rPr lang="en-US" sz="1600" dirty="0">
                <a:solidFill>
                  <a:schemeClr val="tx1"/>
                </a:solidFill>
                <a:latin typeface="Trebuchet MS" pitchFamily="34" charset="0"/>
              </a:rPr>
              <a:t>- Easy to follow Presentation and Science Notes</a:t>
            </a:r>
          </a:p>
          <a:p>
            <a:pPr algn="l">
              <a:lnSpc>
                <a:spcPts val="3600"/>
              </a:lnSpc>
            </a:pPr>
            <a:r>
              <a:rPr lang="en-US" sz="1600" dirty="0">
                <a:solidFill>
                  <a:schemeClr val="tx1"/>
                </a:solidFill>
                <a:latin typeface="Trebuchet MS" pitchFamily="34" charset="0"/>
              </a:rPr>
              <a:t>- Correlates with current and recent missions</a:t>
            </a:r>
          </a:p>
          <a:p>
            <a:pPr algn="l">
              <a:lnSpc>
                <a:spcPts val="3600"/>
              </a:lnSpc>
            </a:pPr>
            <a:r>
              <a:rPr lang="en-US" sz="1600" dirty="0">
                <a:solidFill>
                  <a:schemeClr val="tx1"/>
                </a:solidFill>
                <a:latin typeface="Trebuchet MS" pitchFamily="34" charset="0"/>
              </a:rPr>
              <a:t>- Scalable for K-12 students…and beyond</a:t>
            </a:r>
          </a:p>
          <a:p>
            <a:pPr algn="l">
              <a:lnSpc>
                <a:spcPts val="3600"/>
              </a:lnSpc>
            </a:pPr>
            <a:r>
              <a:rPr lang="en-US" sz="1600" dirty="0">
                <a:solidFill>
                  <a:schemeClr val="tx1"/>
                </a:solidFill>
                <a:latin typeface="Trebuchet MS" pitchFamily="34" charset="0"/>
              </a:rPr>
              <a:t>- Art Activity to reinforce concepts</a:t>
            </a:r>
          </a:p>
          <a:p>
            <a:pPr algn="l">
              <a:lnSpc>
                <a:spcPts val="3600"/>
              </a:lnSpc>
            </a:pPr>
            <a:r>
              <a:rPr lang="en-US" sz="1600" dirty="0">
                <a:solidFill>
                  <a:schemeClr val="tx1"/>
                </a:solidFill>
                <a:latin typeface="Trebuchet MS" pitchFamily="34" charset="0"/>
              </a:rPr>
              <a:t>- Beautiful NASA images for printing</a:t>
            </a:r>
          </a:p>
          <a:p>
            <a:pPr algn="l">
              <a:lnSpc>
                <a:spcPts val="3600"/>
              </a:lnSpc>
            </a:pPr>
            <a:r>
              <a:rPr lang="en-US" sz="1600" dirty="0">
                <a:solidFill>
                  <a:schemeClr val="tx1"/>
                </a:solidFill>
                <a:latin typeface="Trebuchet MS" pitchFamily="34" charset="0"/>
              </a:rPr>
              <a:t>- 1 or 2 day program</a:t>
            </a:r>
          </a:p>
          <a:p>
            <a:pPr algn="l">
              <a:lnSpc>
                <a:spcPts val="3600"/>
              </a:lnSpc>
            </a:pPr>
            <a:r>
              <a:rPr lang="en-US" sz="1600" dirty="0">
                <a:solidFill>
                  <a:schemeClr val="tx1"/>
                </a:solidFill>
                <a:latin typeface="Trebuchet MS" pitchFamily="34" charset="0"/>
              </a:rPr>
              <a:t>- In-depth Educator Guide</a:t>
            </a:r>
          </a:p>
          <a:p>
            <a:pPr algn="l">
              <a:lnSpc>
                <a:spcPts val="3600"/>
              </a:lnSpc>
            </a:pPr>
            <a:r>
              <a:rPr lang="en-US" sz="1600" dirty="0">
                <a:solidFill>
                  <a:schemeClr val="tx1"/>
                </a:solidFill>
                <a:latin typeface="Trebuchet MS" pitchFamily="34" charset="0"/>
              </a:rPr>
              <a:t>- Works in both art &amp; science class</a:t>
            </a:r>
          </a:p>
          <a:p>
            <a:pPr algn="l">
              <a:lnSpc>
                <a:spcPts val="3600"/>
              </a:lnSpc>
            </a:pPr>
            <a:r>
              <a:rPr lang="en-US" sz="1600" dirty="0">
                <a:solidFill>
                  <a:schemeClr val="tx1"/>
                </a:solidFill>
                <a:latin typeface="Trebuchet MS" pitchFamily="34" charset="0"/>
              </a:rPr>
              <a:t>- Proven success with both youth and adults</a:t>
            </a:r>
          </a:p>
        </p:txBody>
      </p:sp>
      <p:sp>
        <p:nvSpPr>
          <p:cNvPr id="8" name="Subtitle 2"/>
          <p:cNvSpPr txBox="1">
            <a:spLocks/>
          </p:cNvSpPr>
          <p:nvPr/>
        </p:nvSpPr>
        <p:spPr>
          <a:xfrm>
            <a:off x="228600" y="152400"/>
            <a:ext cx="83820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PROGRAM HIGHLIGHTS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761999"/>
            <a:ext cx="3668486" cy="5502729"/>
          </a:xfrm>
          <a:prstGeom prst="rect">
            <a:avLst/>
          </a:prstGeom>
        </p:spPr>
      </p:pic>
    </p:spTree>
    <p:extLst>
      <p:ext uri="{BB962C8B-B14F-4D97-AF65-F5344CB8AC3E}">
        <p14:creationId xmlns:p14="http://schemas.microsoft.com/office/powerpoint/2010/main" val="20159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lar System.jpg"/>
          <p:cNvPicPr>
            <a:picLocks noChangeAspect="1"/>
          </p:cNvPicPr>
          <p:nvPr/>
        </p:nvPicPr>
        <p:blipFill>
          <a:blip r:embed="rId3" cstate="print"/>
          <a:stretch>
            <a:fillRect/>
          </a:stretch>
        </p:blipFill>
        <p:spPr>
          <a:xfrm>
            <a:off x="914400" y="1066800"/>
            <a:ext cx="6932141" cy="5029200"/>
          </a:xfrm>
          <a:prstGeom prst="rect">
            <a:avLst/>
          </a:prstGeom>
        </p:spPr>
      </p:pic>
      <p:sp>
        <p:nvSpPr>
          <p:cNvPr id="6"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OUR SPACE COMMUNITY</a:t>
            </a:r>
          </a:p>
        </p:txBody>
      </p:sp>
      <p:sp>
        <p:nvSpPr>
          <p:cNvPr id="4" name="Subtitle 2"/>
          <p:cNvSpPr>
            <a:spLocks noGrp="1"/>
          </p:cNvSpPr>
          <p:nvPr>
            <p:ph type="subTitle" idx="1"/>
          </p:nvPr>
        </p:nvSpPr>
        <p:spPr>
          <a:xfrm>
            <a:off x="0" y="6248400"/>
            <a:ext cx="9144000" cy="685800"/>
          </a:xfrm>
        </p:spPr>
        <p:txBody>
          <a:bodyPr>
            <a:normAutofit/>
          </a:bodyPr>
          <a:lstStyle/>
          <a:p>
            <a:r>
              <a:rPr lang="en-US" sz="2600" dirty="0">
                <a:solidFill>
                  <a:schemeClr val="tx1"/>
                </a:solidFill>
                <a:latin typeface="Trebuchet MS" pitchFamily="34" charset="0"/>
              </a:rPr>
              <a:t>What do you know about the solar system?</a:t>
            </a:r>
          </a:p>
        </p:txBody>
      </p:sp>
    </p:spTree>
    <p:extLst>
      <p:ext uri="{BB962C8B-B14F-4D97-AF65-F5344CB8AC3E}">
        <p14:creationId xmlns:p14="http://schemas.microsoft.com/office/powerpoint/2010/main" val="129882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24000"/>
            <a:ext cx="8673111" cy="3657600"/>
          </a:xfrm>
          <a:prstGeom prst="rect">
            <a:avLst/>
          </a:prstGeom>
        </p:spPr>
      </p:pic>
      <p:sp>
        <p:nvSpPr>
          <p:cNvPr id="6"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INNER PLANETS</a:t>
            </a:r>
          </a:p>
        </p:txBody>
      </p:sp>
    </p:spTree>
    <p:extLst>
      <p:ext uri="{BB962C8B-B14F-4D97-AF65-F5344CB8AC3E}">
        <p14:creationId xmlns:p14="http://schemas.microsoft.com/office/powerpoint/2010/main" val="414160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cienceblogs.com/startswithabang/upload/2010/01/q_a_inside_a_gas_giant/gas-giants.jpg"/>
          <p:cNvPicPr>
            <a:picLocks noChangeAspect="1" noChangeArrowheads="1"/>
          </p:cNvPicPr>
          <p:nvPr/>
        </p:nvPicPr>
        <p:blipFill>
          <a:blip r:embed="rId3" cstate="print"/>
          <a:srcRect/>
          <a:stretch>
            <a:fillRect/>
          </a:stretch>
        </p:blipFill>
        <p:spPr bwMode="auto">
          <a:xfrm rot="16200000">
            <a:off x="1455734" y="846134"/>
            <a:ext cx="6765931" cy="5257800"/>
          </a:xfrm>
          <a:prstGeom prst="rect">
            <a:avLst/>
          </a:prstGeom>
          <a:noFill/>
        </p:spPr>
      </p:pic>
      <p:sp>
        <p:nvSpPr>
          <p:cNvPr id="5" name="Rectangle 4"/>
          <p:cNvSpPr/>
          <p:nvPr/>
        </p:nvSpPr>
        <p:spPr>
          <a:xfrm>
            <a:off x="1828800" y="0"/>
            <a:ext cx="6858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7" name="Rectangle 6"/>
          <p:cNvSpPr/>
          <p:nvPr/>
        </p:nvSpPr>
        <p:spPr>
          <a:xfrm>
            <a:off x="7086600" y="0"/>
            <a:ext cx="6858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6"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rebuchet MS" pitchFamily="34" charset="0"/>
              </a:rPr>
              <a:t>OUTER PLANETS</a:t>
            </a:r>
          </a:p>
        </p:txBody>
      </p:sp>
    </p:spTree>
    <p:extLst>
      <p:ext uri="{BB962C8B-B14F-4D97-AF65-F5344CB8AC3E}">
        <p14:creationId xmlns:p14="http://schemas.microsoft.com/office/powerpoint/2010/main" val="3477332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17390</TotalTime>
  <Words>10554</Words>
  <Application>Microsoft Macintosh PowerPoint</Application>
  <PresentationFormat>On-screen Show (4:3)</PresentationFormat>
  <Paragraphs>765</Paragraphs>
  <Slides>58</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Garamond</vt:lpstr>
      <vt:lpstr>Gill Sans MT</vt:lpstr>
      <vt:lpstr>Helvetica</vt:lpstr>
      <vt:lpstr>Helvetica Neue</vt:lpstr>
      <vt:lpstr>Trebuchet MS</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MARS</vt:lpstr>
      <vt:lpstr>PowerPoint Presentation</vt:lpstr>
      <vt:lpstr>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Monica Aiello</dc:creator>
  <cp:lastModifiedBy>Microsoft Office User</cp:lastModifiedBy>
  <cp:revision>320</cp:revision>
  <cp:lastPrinted>2013-04-30T17:03:05Z</cp:lastPrinted>
  <dcterms:created xsi:type="dcterms:W3CDTF">2009-11-18T20:43:39Z</dcterms:created>
  <dcterms:modified xsi:type="dcterms:W3CDTF">2018-10-30T19:00:47Z</dcterms:modified>
</cp:coreProperties>
</file>