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13" r:id="rId2"/>
    <p:sldId id="462" r:id="rId3"/>
    <p:sldId id="440" r:id="rId4"/>
    <p:sldId id="437" r:id="rId5"/>
    <p:sldId id="325" r:id="rId6"/>
    <p:sldId id="326" r:id="rId7"/>
    <p:sldId id="442" r:id="rId8"/>
    <p:sldId id="443" r:id="rId9"/>
    <p:sldId id="384" r:id="rId10"/>
    <p:sldId id="332" r:id="rId11"/>
    <p:sldId id="388" r:id="rId12"/>
    <p:sldId id="393" r:id="rId13"/>
    <p:sldId id="463" r:id="rId14"/>
    <p:sldId id="342" r:id="rId15"/>
    <p:sldId id="402" r:id="rId16"/>
    <p:sldId id="465" r:id="rId17"/>
    <p:sldId id="473" r:id="rId18"/>
    <p:sldId id="456" r:id="rId19"/>
    <p:sldId id="468" r:id="rId20"/>
    <p:sldId id="409" r:id="rId21"/>
    <p:sldId id="458" r:id="rId22"/>
    <p:sldId id="417" r:id="rId23"/>
    <p:sldId id="452" r:id="rId24"/>
    <p:sldId id="474" r:id="rId25"/>
    <p:sldId id="420" r:id="rId26"/>
    <p:sldId id="429" r:id="rId27"/>
    <p:sldId id="471" r:id="rId28"/>
    <p:sldId id="472" r:id="rId29"/>
    <p:sldId id="444" r:id="rId30"/>
    <p:sldId id="464" r:id="rId31"/>
    <p:sldId id="470" r:id="rId32"/>
    <p:sldId id="446" r:id="rId33"/>
    <p:sldId id="475" r:id="rId34"/>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Cobb" initials="WH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B8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7" autoAdjust="0"/>
    <p:restoredTop sz="76256" autoAdjust="0"/>
  </p:normalViewPr>
  <p:slideViewPr>
    <p:cSldViewPr>
      <p:cViewPr varScale="1">
        <p:scale>
          <a:sx n="85" d="100"/>
          <a:sy n="85" d="100"/>
        </p:scale>
        <p:origin x="2360" y="1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002"/>
    </p:cViewPr>
  </p:sorterViewPr>
  <p:notesViewPr>
    <p:cSldViewPr>
      <p:cViewPr>
        <p:scale>
          <a:sx n="88" d="100"/>
          <a:sy n="88" d="100"/>
        </p:scale>
        <p:origin x="-2578" y="662"/>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4E0A6D77-1527-4DA5-9419-F79D4CC208B4}" type="datetimeFigureOut">
              <a:rPr lang="en-US" smtClean="0"/>
              <a:t>10/30/18</a:t>
            </a:fld>
            <a:endParaRPr lang="en-US" dirty="0"/>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AF47E3F5-B777-4886-8D0D-A4B1C2C64DEE}" type="slidenum">
              <a:rPr lang="en-US" smtClean="0"/>
              <a:t>‹#›</a:t>
            </a:fld>
            <a:endParaRPr lang="en-US" dirty="0"/>
          </a:p>
        </p:txBody>
      </p:sp>
    </p:spTree>
    <p:extLst>
      <p:ext uri="{BB962C8B-B14F-4D97-AF65-F5344CB8AC3E}">
        <p14:creationId xmlns:p14="http://schemas.microsoft.com/office/powerpoint/2010/main" val="724584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mars.nasa.gov/multimedia/marsasart/?ImageID=526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marsprogram.jpl.nasa.gov/gallery/atlas/tharsis-montes.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photojournal.jpl.nasa.gov/catalog/PIA00215"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photojournal.jpl.nasa.gov/catalog/PIA0230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larsystem.jpl.nasa.gov/planets/profile.cfm?Object=Sat_Tita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photojournal.jpl.nasa.gov/catalog/PIA16710"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ordlesstech.com/2011/04/05/neighbouring-volcanoes-on-mar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photojournal.jpl.nasa.gov/catalog/PIA0300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photojournal.jpl.nasa.gov/catalog/PIA11446"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esa.int/Our_Activities/Space_Science/Mars_Express/Light_and_dark_in_the_Phoenix_Lak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photojournal.jpl.nasa.gov/catalog/PIA1000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asa.gov/mission_pages/MRO/multimedia/jezero-20080716.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photojournal.jpl.nasa.gov/catalog/PIA11833"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apod.nasa.gov/apod/ap091021.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photojournal.jpl.nasa.gov/catalog/PIA0013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mars.nasa.gov/multimedia/marsasart/?ImageID=526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mars.nasa.gov/multimedia/marsasart/?ImageID=5259"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photojournal.jpl.nasa.gov/catalog/PIA08384"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photojournal.jpl.nasa.gov/catalog/PIA13727"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photojournal.jpl.nasa.gov/catalog/PIA1185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photojournal.jpl.nasa.gov/catalog/PIA11858"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photojournal.jpl.nasa.gov/catalog/PIA12186"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universetoday.com/85132/mars-underground-atmosphere/#ixzz34Gyy0SM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mars.nasa.gov/multimedia/marsasart/?ImageID=531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photojournal.jpl.nasa.gov/catalog/PIA13823"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asa.gov/mission_pages/dawn/multimedia/pia14709.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ds.nasa.gov/planets/captions/mars/crater.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messenger.jhuapl.edu/gallery/sciencePhotos/image.php?page=9&amp;gallery_id=2&amp;image_id=65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photojournal.jpl.nasa.gov/catalog/PIA12167"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blog.seattlepi.com/thebigblog/2011/02/28/photo-double-meteor-craters-on-mars/" TargetMode="External"/><Relationship Id="rId5" Type="http://schemas.openxmlformats.org/officeDocument/2006/relationships/hyperlink" Target="http://www.astro.virginia.edu/class/oconnell/astr121/marsImages.html" TargetMode="External"/><Relationship Id="rId4" Type="http://schemas.openxmlformats.org/officeDocument/2006/relationships/hyperlink" Target="http://photojournal.jpl.nasa.gov/catalog/PIA12862"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photojournal.jpl.nasa.gov/catalog/PIA0021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Tw Cen MT"/>
                <a:ea typeface="+mn-ea"/>
                <a:cs typeface="Tw Cen MT"/>
              </a:rPr>
              <a:t>INTRODUCTION </a:t>
            </a:r>
          </a:p>
          <a:p>
            <a:r>
              <a:rPr lang="en-US" sz="1200" b="0" kern="1200" dirty="0">
                <a:solidFill>
                  <a:schemeClr val="tx1"/>
                </a:solidFill>
                <a:latin typeface="Tw Cen MT"/>
                <a:ea typeface="+mn-ea"/>
                <a:cs typeface="Tw Cen MT"/>
              </a:rPr>
              <a:t>“Art and the Cosmic Connection” is a program that introduces students to the solar system, using the elements of art to help students understand and analyze beautiful NASA images from space. </a:t>
            </a:r>
            <a:r>
              <a:rPr lang="en-US" sz="1200" b="1" kern="1200" dirty="0">
                <a:solidFill>
                  <a:schemeClr val="tx1"/>
                </a:solidFill>
                <a:latin typeface="Tw Cen MT"/>
                <a:ea typeface="+mn-ea"/>
                <a:cs typeface="Tw Cen MT"/>
              </a:rPr>
              <a:t>The</a:t>
            </a:r>
            <a:r>
              <a:rPr lang="en-US" sz="1200" b="1" kern="1200" baseline="0" dirty="0">
                <a:solidFill>
                  <a:schemeClr val="tx1"/>
                </a:solidFill>
                <a:latin typeface="Tw Cen MT"/>
                <a:ea typeface="+mn-ea"/>
                <a:cs typeface="Tw Cen MT"/>
              </a:rPr>
              <a:t> </a:t>
            </a:r>
            <a:r>
              <a:rPr lang="en-US" sz="1200" b="1" kern="1200" dirty="0">
                <a:solidFill>
                  <a:schemeClr val="tx1"/>
                </a:solidFill>
                <a:latin typeface="Tw Cen MT"/>
                <a:ea typeface="+mn-ea"/>
                <a:cs typeface="Tw Cen MT"/>
              </a:rPr>
              <a:t>Mars Edition </a:t>
            </a:r>
            <a:r>
              <a:rPr lang="en-US" sz="1200" b="0" kern="1200" dirty="0">
                <a:solidFill>
                  <a:schemeClr val="tx1"/>
                </a:solidFill>
                <a:latin typeface="Tw Cen MT"/>
                <a:ea typeface="+mn-ea"/>
                <a:cs typeface="Tw Cen MT"/>
              </a:rPr>
              <a:t>takes a closer look at the red planet, our cosmic neighbor</a:t>
            </a:r>
            <a:r>
              <a:rPr lang="en-US" sz="1200" b="0" kern="1200" baseline="0" dirty="0">
                <a:solidFill>
                  <a:schemeClr val="tx1"/>
                </a:solidFill>
                <a:latin typeface="Tw Cen MT"/>
                <a:ea typeface="+mn-ea"/>
                <a:cs typeface="Tw Cen MT"/>
              </a:rPr>
              <a:t> and</a:t>
            </a:r>
            <a:r>
              <a:rPr lang="en-US" sz="1200" b="0" kern="1200" dirty="0">
                <a:solidFill>
                  <a:schemeClr val="tx1"/>
                </a:solidFill>
                <a:latin typeface="Tw Cen MT"/>
                <a:ea typeface="+mn-ea"/>
                <a:cs typeface="Tw Cen MT"/>
              </a:rPr>
              <a:t> the exciting destination of new and ongoing NASA missions including the Mars Science Lab and Curiosity, MAVEN, Mars Exploration Rovers, Mars</a:t>
            </a:r>
            <a:r>
              <a:rPr lang="en-US" sz="1200" b="0" kern="1200" baseline="0" dirty="0">
                <a:solidFill>
                  <a:schemeClr val="tx1"/>
                </a:solidFill>
                <a:latin typeface="Tw Cen MT"/>
                <a:ea typeface="+mn-ea"/>
                <a:cs typeface="Tw Cen MT"/>
              </a:rPr>
              <a:t> Global Surveyor</a:t>
            </a:r>
            <a:r>
              <a:rPr lang="en-US" sz="1200" b="0" kern="1200" dirty="0">
                <a:solidFill>
                  <a:schemeClr val="tx1"/>
                </a:solidFill>
                <a:latin typeface="Tw Cen MT"/>
                <a:ea typeface="+mn-ea"/>
                <a:cs typeface="Tw Cen MT"/>
              </a:rPr>
              <a:t> and Mars Reconnaissance Orbiter. </a:t>
            </a:r>
          </a:p>
          <a:p>
            <a:endParaRPr lang="en-US" sz="1200" b="0" kern="1200" dirty="0">
              <a:solidFill>
                <a:schemeClr val="tx1"/>
              </a:solidFill>
              <a:latin typeface="Tw Cen MT"/>
              <a:ea typeface="+mn-ea"/>
              <a:cs typeface="Tw Cen MT"/>
            </a:endParaRPr>
          </a:p>
          <a:p>
            <a:r>
              <a:rPr lang="en-US" sz="1200" b="0" kern="1200" dirty="0">
                <a:solidFill>
                  <a:schemeClr val="tx1"/>
                </a:solidFill>
                <a:latin typeface="Tw Cen MT"/>
                <a:ea typeface="+mn-ea"/>
                <a:cs typeface="Tw Cen MT"/>
              </a:rPr>
              <a:t>The activity was developed by planetary artist and educator Monica Aiello and her husband Tyler Aiello, a sculptor with a background in architecture. Both of the Aiellos are prominent artists whose work is displayed in galleries throughout the west. They also dedicate considerable time to working with students from K through college in schools, afterschool programs and at camp through their organization, Da Vinci Club. </a:t>
            </a:r>
            <a:endParaRPr lang="en-US" sz="1200" b="0" kern="1200" dirty="0">
              <a:solidFill>
                <a:schemeClr val="tx1"/>
              </a:solidFill>
              <a:effectLst/>
              <a:latin typeface="Tw Cen MT"/>
              <a:ea typeface="+mn-ea"/>
              <a:cs typeface="Tw Cen MT"/>
            </a:endParaRPr>
          </a:p>
          <a:p>
            <a:endParaRPr lang="en-US" sz="1200" b="1" kern="1200" dirty="0">
              <a:solidFill>
                <a:schemeClr val="tx1"/>
              </a:solidFill>
              <a:effectLst/>
              <a:latin typeface="Tw Cen MT"/>
              <a:ea typeface="+mn-ea"/>
              <a:cs typeface="Tw Cen MT"/>
            </a:endParaRPr>
          </a:p>
          <a:p>
            <a:r>
              <a:rPr lang="en-US" sz="1200" b="1" kern="1200" dirty="0">
                <a:solidFill>
                  <a:schemeClr val="tx1"/>
                </a:solidFill>
                <a:effectLst/>
                <a:latin typeface="Tw Cen MT"/>
                <a:ea typeface="+mn-ea"/>
                <a:cs typeface="Tw Cen MT"/>
              </a:rPr>
              <a:t>Cover image - Meridiani Planum</a:t>
            </a:r>
          </a:p>
          <a:p>
            <a:pPr marL="171450" indent="-171450">
              <a:buFont typeface="Arial"/>
              <a:buChar char="•"/>
            </a:pPr>
            <a:r>
              <a:rPr lang="en-US" sz="1200" b="0" kern="1200" dirty="0">
                <a:solidFill>
                  <a:schemeClr val="tx1"/>
                </a:solidFill>
                <a:effectLst/>
                <a:latin typeface="Tw Cen MT"/>
                <a:ea typeface="+mn-ea"/>
                <a:cs typeface="Tw Cen MT"/>
              </a:rPr>
              <a:t>When the Mars Exploration Rover, Opportunity, landed on Meridiani Planum in January 2004, it quickly found what it was looking for: evidence of liquid water in the Martian past.</a:t>
            </a:r>
            <a:r>
              <a:rPr lang="en-US" sz="1200" b="0" kern="1200" baseline="0" dirty="0">
                <a:solidFill>
                  <a:schemeClr val="tx1"/>
                </a:solidFill>
                <a:effectLst/>
                <a:latin typeface="Tw Cen MT"/>
                <a:ea typeface="+mn-ea"/>
                <a:cs typeface="Tw Cen MT"/>
              </a:rPr>
              <a:t> E</a:t>
            </a:r>
            <a:r>
              <a:rPr lang="en-US" sz="1200" b="0" kern="1200" dirty="0">
                <a:solidFill>
                  <a:schemeClr val="tx1"/>
                </a:solidFill>
                <a:effectLst/>
                <a:latin typeface="Tw Cen MT"/>
                <a:ea typeface="+mn-ea"/>
                <a:cs typeface="Tw Cen MT"/>
              </a:rPr>
              <a:t>arlier remote sensing from orbit showed that portions of Meridiani contain up to 20 percent gray crystalline hematite at the surface. On Earth, the gray crystalline hematite  forms mostly in association with liquid water.</a:t>
            </a:r>
          </a:p>
          <a:p>
            <a:pPr marL="0" indent="0">
              <a:buFont typeface="Arial"/>
              <a:buNone/>
            </a:pPr>
            <a:r>
              <a:rPr lang="en-US" sz="1200" b="1" kern="1200" dirty="0">
                <a:solidFill>
                  <a:schemeClr val="tx1"/>
                </a:solidFill>
                <a:effectLst/>
                <a:latin typeface="Tw Cen MT"/>
                <a:ea typeface="+mn-ea"/>
                <a:cs typeface="Tw Cen MT"/>
              </a:rPr>
              <a:t>Image Credit:</a:t>
            </a:r>
            <a:r>
              <a:rPr lang="en-US" sz="1200" b="0" kern="1200" dirty="0">
                <a:solidFill>
                  <a:schemeClr val="tx1"/>
                </a:solidFill>
                <a:effectLst/>
                <a:latin typeface="Tw Cen MT"/>
                <a:ea typeface="+mn-ea"/>
                <a:cs typeface="Tw Cen MT"/>
              </a:rPr>
              <a:t> NASA/JPL-Caltech/Arizona State University </a:t>
            </a:r>
          </a:p>
          <a:p>
            <a:r>
              <a:rPr lang="en-US" dirty="0">
                <a:latin typeface="Tw Cen MT"/>
                <a:cs typeface="Tw Cen MT"/>
                <a:hlinkClick r:id="rId3"/>
              </a:rPr>
              <a:t>http://mars.nasa.gov/multimedia/marsasart/?ImageID=5260</a:t>
            </a:r>
            <a:endParaRPr lang="en-US" dirty="0">
              <a:latin typeface="Tw Cen MT"/>
              <a:cs typeface="Tw Cen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1</a:t>
            </a:fld>
            <a:endParaRPr lang="en-US" dirty="0"/>
          </a:p>
        </p:txBody>
      </p:sp>
    </p:spTree>
    <p:extLst>
      <p:ext uri="{BB962C8B-B14F-4D97-AF65-F5344CB8AC3E}">
        <p14:creationId xmlns:p14="http://schemas.microsoft.com/office/powerpoint/2010/main" val="4174736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t>10</a:t>
            </a:fld>
            <a:endParaRPr lang="en-US" dirty="0"/>
          </a:p>
        </p:txBody>
      </p:sp>
      <p:sp>
        <p:nvSpPr>
          <p:cNvPr id="5" name="Notes Placeholder 2"/>
          <p:cNvSpPr>
            <a:spLocks noGrp="1"/>
          </p:cNvSpPr>
          <p:nvPr>
            <p:ph type="body" idx="1"/>
          </p:nvPr>
        </p:nvSpPr>
        <p:spPr/>
        <p:txBody>
          <a:bodyPr/>
          <a:lstStyle/>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We have talked about circular shapes meaning craters, now let’s explore organic shapes, or blobs.</a:t>
            </a:r>
          </a:p>
          <a:p>
            <a:pPr marL="171450" indent="-171450">
              <a:buFont typeface="Arial" pitchFamily="34" charset="0"/>
              <a:buChar char="•"/>
            </a:pPr>
            <a:r>
              <a:rPr lang="en-US" dirty="0">
                <a:latin typeface="Tw Cen MT" pitchFamily="34" charset="0"/>
              </a:rPr>
              <a:t>When scientists see organic shapes (or blobs) on the surface of a planetary body, it often means they are looking at a volcano.</a:t>
            </a:r>
          </a:p>
          <a:p>
            <a:pPr marL="171450" indent="-171450">
              <a:buFont typeface="Arial" pitchFamily="34" charset="0"/>
              <a:buChar char="•"/>
            </a:pPr>
            <a:r>
              <a:rPr lang="en-US" dirty="0">
                <a:latin typeface="Tw Cen MT" pitchFamily="34" charset="0"/>
              </a:rPr>
              <a:t>Recently, that assumption has been expanded by some exciting new discoveries, but we will get to those later.</a:t>
            </a:r>
          </a:p>
          <a:p>
            <a:pPr marL="171450" indent="-171450">
              <a:buFont typeface="Arial" pitchFamily="34" charset="0"/>
              <a:buChar char="•"/>
            </a:pPr>
            <a:r>
              <a:rPr lang="en-US" dirty="0">
                <a:latin typeface="Tw Cen MT" pitchFamily="34" charset="0"/>
              </a:rPr>
              <a:t>This is an image of a giant volcano on Mars called Olympus Mons and it is roughly the size of Arizona, or 3 times the size of Mt. Everest.</a:t>
            </a:r>
          </a:p>
          <a:p>
            <a:pPr marL="171450" indent="-171450">
              <a:buFont typeface="Arial" pitchFamily="34" charset="0"/>
              <a:buChar char="•"/>
            </a:pPr>
            <a:endParaRPr lang="en-US" dirty="0">
              <a:latin typeface="Tw Cen MT" pitchFamily="34" charset="0"/>
            </a:endParaRPr>
          </a:p>
          <a:p>
            <a:r>
              <a:rPr lang="en-US" b="1" dirty="0">
                <a:latin typeface="Tw Cen MT" pitchFamily="34" charset="0"/>
              </a:rPr>
              <a:t>SCIENCE NOTES:</a:t>
            </a:r>
          </a:p>
          <a:p>
            <a:pPr marL="171450" indent="-171450">
              <a:buFont typeface="Arial" pitchFamily="34" charset="0"/>
              <a:buChar char="•"/>
            </a:pPr>
            <a:r>
              <a:rPr lang="en-US" dirty="0">
                <a:latin typeface="Tw Cen MT" pitchFamily="34" charset="0"/>
              </a:rPr>
              <a:t>The largest of the volcanoes in the </a:t>
            </a:r>
            <a:r>
              <a:rPr lang="en-US" dirty="0">
                <a:latin typeface="Tw Cen MT" pitchFamily="34" charset="0"/>
                <a:hlinkClick r:id="rId3" action="ppaction://hlinkfile"/>
              </a:rPr>
              <a:t>Tharsis Montes</a:t>
            </a:r>
            <a:r>
              <a:rPr lang="en-US" dirty="0">
                <a:latin typeface="Tw Cen MT" pitchFamily="34" charset="0"/>
              </a:rPr>
              <a:t> region on Mars, as well as all known volcanoes in the solar system, is </a:t>
            </a:r>
            <a:r>
              <a:rPr lang="en-US" b="0" dirty="0">
                <a:latin typeface="Tw Cen MT" pitchFamily="34" charset="0"/>
              </a:rPr>
              <a:t>Olympus Mons</a:t>
            </a:r>
            <a:r>
              <a:rPr lang="en-US" dirty="0">
                <a:latin typeface="Tw Cen MT" pitchFamily="34" charset="0"/>
              </a:rPr>
              <a:t>. Olympus Mons is a shield volcano 624 km (374 mi) in diameter (approximately the same size as the state of Arizona), 25 km (16 mi) high, and is rimmed by a 6 km (4 mi) high scarp. A caldera 80 km (50 mi) wide is located at the summit of Olympus Mons. To compare, the largest volcano on Earth is Mauna Loa. Mauna Loa is a shield volcano 10 km (6.3 mi) high and 120 km (75 mi) across. The volume of Olympus Mons is about 100 times larger than that of Mauna Loa. In fact, the entire chain of Hawaiian islands (from Kauai to Hawaii) would fit inside Olympus Mons!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latin typeface="Tw Cen MT" pitchFamily="34" charset="0"/>
                <a:hlinkClick r:id="rId4"/>
              </a:rPr>
              <a:t>http://marsprogram.jpl.nasa.gov/gallery/atlas/olympus-mons.html</a:t>
            </a:r>
          </a:p>
          <a:p>
            <a:pPr marL="0" indent="0">
              <a:buFont typeface="Arial" pitchFamily="34" charset="0"/>
              <a:buNone/>
            </a:pPr>
            <a:endParaRPr lang="en-US" dirty="0">
              <a:latin typeface="Tw Cen MT" pitchFamily="34" charset="0"/>
            </a:endParaRPr>
          </a:p>
          <a:p>
            <a:endParaRPr lang="en-US" dirty="0">
              <a:latin typeface="Tw Cen MT" pitchFamily="34" charset="0"/>
            </a:endParaRPr>
          </a:p>
          <a:p>
            <a:pPr marL="171450" indent="-171450">
              <a:buFont typeface="Arial" pitchFamily="34" charset="0"/>
              <a:buChar char="•"/>
            </a:pPr>
            <a:endParaRPr lang="en-US" dirty="0">
              <a:latin typeface="Tw Cen MT" pitchFamily="34" charset="0"/>
            </a:endParaRPr>
          </a:p>
          <a:p>
            <a:endParaRPr lang="en-US" dirty="0">
              <a:latin typeface="Tw Cen MT" pitchFamily="34" charset="0"/>
            </a:endParaRPr>
          </a:p>
        </p:txBody>
      </p:sp>
    </p:spTree>
    <p:extLst>
      <p:ext uri="{BB962C8B-B14F-4D97-AF65-F5344CB8AC3E}">
        <p14:creationId xmlns:p14="http://schemas.microsoft.com/office/powerpoint/2010/main" val="4215776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One of the most fascinating places in our solar system is Jupiter’s moon Io, the fourth largest</a:t>
            </a:r>
            <a:r>
              <a:rPr lang="en-US" baseline="0" dirty="0">
                <a:latin typeface="Tw Cen MT" pitchFamily="34" charset="0"/>
              </a:rPr>
              <a:t> moon in the solar system</a:t>
            </a:r>
            <a:r>
              <a:rPr lang="en-US" dirty="0">
                <a:latin typeface="Tw Cen MT" pitchFamily="34" charset="0"/>
              </a:rPr>
              <a:t>.</a:t>
            </a:r>
          </a:p>
          <a:p>
            <a:pPr marL="171450" indent="-171450">
              <a:buFont typeface="Arial" pitchFamily="34" charset="0"/>
              <a:buChar char="•"/>
            </a:pPr>
            <a:r>
              <a:rPr lang="en-US" dirty="0">
                <a:latin typeface="Tw Cen MT" pitchFamily="34" charset="0"/>
              </a:rPr>
              <a:t>This is about what Io looks like with your naked eye.</a:t>
            </a:r>
          </a:p>
          <a:p>
            <a:pPr marL="171450" indent="-171450">
              <a:buFont typeface="Arial" pitchFamily="34" charset="0"/>
              <a:buChar char="•"/>
            </a:pPr>
            <a:r>
              <a:rPr lang="en-US" dirty="0">
                <a:latin typeface="Tw Cen MT" pitchFamily="34" charset="0"/>
              </a:rPr>
              <a:t>What do you think all of those blobby shapes are? </a:t>
            </a:r>
            <a:r>
              <a:rPr lang="en-US" i="1" dirty="0">
                <a:solidFill>
                  <a:srgbClr val="C00000"/>
                </a:solidFill>
                <a:latin typeface="Tw Cen MT" pitchFamily="34" charset="0"/>
              </a:rPr>
              <a:t>Volcanoes</a:t>
            </a:r>
          </a:p>
          <a:p>
            <a:pPr marL="171450" indent="-171450">
              <a:buFont typeface="Arial" pitchFamily="34" charset="0"/>
              <a:buChar char="•"/>
            </a:pPr>
            <a:endParaRPr lang="en-US" dirty="0">
              <a:latin typeface="Tw Cen MT" pitchFamily="34" charset="0"/>
            </a:endParaRPr>
          </a:p>
          <a:p>
            <a:r>
              <a:rPr lang="en-US" b="1" dirty="0">
                <a:latin typeface="Tw Cen MT" pitchFamily="34" charset="0"/>
              </a:rPr>
              <a:t>SCIENCE NOTES:</a:t>
            </a:r>
          </a:p>
          <a:p>
            <a:pPr marL="171450" indent="-171450">
              <a:buFont typeface="Arial" pitchFamily="34" charset="0"/>
              <a:buChar char="•"/>
            </a:pPr>
            <a:r>
              <a:rPr lang="en-US" dirty="0">
                <a:latin typeface="Tw Cen MT" pitchFamily="34" charset="0"/>
              </a:rPr>
              <a:t>NASA's Galileo spacecraft acquired its highest resolution images of Jupiter's moon Io on 3 July 1999 during its closest pass to Io since orbit insertion in late 1995. This color mosaic uses the near-infrared, green and violet filters (slightly more than the visible range) of the spacecraft's camera and approximates what the human eye would see. Most of Io's surface has pastel colors, punctuated by black, brown, green, orange, and red units near the active volcanic centers. </a:t>
            </a:r>
          </a:p>
          <a:p>
            <a:pPr marL="0" indent="0">
              <a:buFont typeface="Arial" pitchFamily="34" charset="0"/>
              <a:buNone/>
            </a:pPr>
            <a:r>
              <a:rPr lang="en-US" dirty="0">
                <a:latin typeface="Tw Cen MT" pitchFamily="34" charset="0"/>
                <a:hlinkClick r:id="rId3"/>
              </a:rPr>
              <a:t>http://photojournal.jpl.nasa.gov/catalog/PIA02308</a:t>
            </a:r>
            <a:endParaRPr lang="en-US" dirty="0">
              <a:latin typeface="Tw Cen MT" pitchFamily="34" charset="0"/>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11</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When scientists saw the surface of Saturn’s moon Titan, they saw all these blobby shapes. </a:t>
            </a:r>
          </a:p>
          <a:p>
            <a:pPr marL="171450" indent="-171450">
              <a:buFont typeface="Arial" pitchFamily="34" charset="0"/>
              <a:buChar char="•"/>
            </a:pPr>
            <a:r>
              <a:rPr lang="en-US" dirty="0">
                <a:latin typeface="Tw Cen MT" pitchFamily="34" charset="0"/>
              </a:rPr>
              <a:t>What could they be? Do they remind you of anything on Earth?</a:t>
            </a:r>
            <a:r>
              <a:rPr lang="en-US" baseline="0" dirty="0">
                <a:latin typeface="Tw Cen MT" pitchFamily="34" charset="0"/>
              </a:rPr>
              <a:t> Maybe v</a:t>
            </a:r>
            <a:r>
              <a:rPr lang="en-US" dirty="0">
                <a:latin typeface="Tw Cen MT" pitchFamily="34" charset="0"/>
              </a:rPr>
              <a:t>olcanoes?</a:t>
            </a:r>
            <a:r>
              <a:rPr lang="en-US" i="1" dirty="0">
                <a:solidFill>
                  <a:srgbClr val="C00000"/>
                </a:solidFill>
                <a:latin typeface="Tw Cen MT" pitchFamily="34" charset="0"/>
              </a:rPr>
              <a:t> </a:t>
            </a:r>
          </a:p>
          <a:p>
            <a:pPr marL="628650" lvl="1" indent="-171450">
              <a:buFont typeface="Arial" pitchFamily="34" charset="0"/>
              <a:buChar char="•"/>
            </a:pPr>
            <a:r>
              <a:rPr lang="en-US" dirty="0">
                <a:latin typeface="Tw Cen MT" pitchFamily="34" charset="0"/>
              </a:rPr>
              <a:t>These blobby shapes are in fact lakes.</a:t>
            </a:r>
          </a:p>
          <a:p>
            <a:pPr marL="171450" indent="-171450">
              <a:buFont typeface="Arial" pitchFamily="34" charset="0"/>
              <a:buChar char="•"/>
            </a:pPr>
            <a:r>
              <a:rPr lang="en-US" dirty="0">
                <a:latin typeface="Tw Cen MT" pitchFamily="34" charset="0"/>
              </a:rPr>
              <a:t>Titan is the only place in the solar system other than Earth where we have found liquid on the surface.  </a:t>
            </a:r>
          </a:p>
          <a:p>
            <a:pPr marL="171450" indent="-171450">
              <a:buFont typeface="Arial" pitchFamily="34" charset="0"/>
              <a:buChar char="•"/>
            </a:pPr>
            <a:r>
              <a:rPr lang="en-US" dirty="0">
                <a:latin typeface="Tw Cen MT" pitchFamily="34" charset="0"/>
              </a:rPr>
              <a:t>Titan appears to have something like our water cycle with liquid in lakes and streams, clouds and rain.</a:t>
            </a:r>
          </a:p>
          <a:p>
            <a:pPr marL="171450" indent="-171450">
              <a:buFont typeface="Arial" pitchFamily="34" charset="0"/>
              <a:buChar char="•"/>
            </a:pPr>
            <a:r>
              <a:rPr lang="en-US" dirty="0">
                <a:latin typeface="Tw Cen MT" pitchFamily="34" charset="0"/>
              </a:rPr>
              <a:t>However Titan is extremely cold, so can these lakes be filled with water? </a:t>
            </a:r>
            <a:r>
              <a:rPr lang="en-US" i="1" dirty="0">
                <a:solidFill>
                  <a:srgbClr val="C00000"/>
                </a:solidFill>
                <a:latin typeface="Tw Cen MT" pitchFamily="34" charset="0"/>
              </a:rPr>
              <a:t>No, water would be in the form of ice.</a:t>
            </a:r>
          </a:p>
          <a:p>
            <a:pPr marL="171450" indent="-171450">
              <a:buFont typeface="Arial" pitchFamily="34" charset="0"/>
              <a:buChar char="•"/>
            </a:pPr>
            <a:r>
              <a:rPr lang="en-US" dirty="0">
                <a:latin typeface="Tw Cen MT" pitchFamily="34" charset="0"/>
              </a:rPr>
              <a:t>In fact, Titan’s lakes, streams, and rain are made of methane!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i="0" dirty="0">
                <a:latin typeface="Tw Cen MT" pitchFamily="34" charset="0"/>
              </a:rPr>
              <a:t>Titan has completely revolutionized the way we think about planetary bodies.</a:t>
            </a:r>
          </a:p>
          <a:p>
            <a:pPr marL="0" indent="0">
              <a:buFont typeface="Arial" pitchFamily="34" charset="0"/>
              <a:buNone/>
            </a:pPr>
            <a:endParaRPr lang="en-US" dirty="0">
              <a:latin typeface="Tw Cen MT" pitchFamily="34" charset="0"/>
            </a:endParaRPr>
          </a:p>
          <a:p>
            <a:r>
              <a:rPr lang="en-US" b="1" dirty="0">
                <a:latin typeface="Tw Cen MT" pitchFamily="34" charset="0"/>
              </a:rPr>
              <a:t>SCIENCE NOTES:</a:t>
            </a:r>
          </a:p>
          <a:p>
            <a:pPr marL="171450" indent="-171450">
              <a:buFont typeface="Arial"/>
              <a:buChar char="•"/>
            </a:pPr>
            <a:r>
              <a:rPr lang="en-US" dirty="0">
                <a:latin typeface="Tw Cen MT" pitchFamily="34" charset="0"/>
              </a:rPr>
              <a:t>The existence of oceans or lakes of liquid methane on Saturn's moon Titan was predicted more than 20 years ago</a:t>
            </a:r>
            <a:r>
              <a:rPr lang="en-US" baseline="0" dirty="0">
                <a:latin typeface="Tw Cen MT" pitchFamily="34" charset="0"/>
              </a:rPr>
              <a:t> b</a:t>
            </a:r>
            <a:r>
              <a:rPr lang="en-US" dirty="0">
                <a:latin typeface="Tw Cen MT" pitchFamily="34" charset="0"/>
              </a:rPr>
              <a:t>ut with a dense haze preventing a closer look, their presence was not confirmed until the</a:t>
            </a:r>
            <a:r>
              <a:rPr lang="en-US" baseline="0" dirty="0">
                <a:latin typeface="Tw Cen MT" pitchFamily="34" charset="0"/>
              </a:rPr>
              <a:t> Cassini flyby in July 2006</a:t>
            </a:r>
            <a:r>
              <a:rPr lang="en-US" dirty="0">
                <a:latin typeface="Tw Cen MT" pitchFamily="34" charset="0"/>
              </a:rPr>
              <a:t>. Titan is of great interest to scientists because it is the only moon in the solar system known to have clouds and a mysterious, thick, planet-like atmosphere. </a:t>
            </a:r>
          </a:p>
          <a:p>
            <a:pPr marL="0" indent="0">
              <a:buFont typeface="Arial"/>
              <a:buNone/>
            </a:pPr>
            <a:r>
              <a:rPr lang="en-US" dirty="0">
                <a:latin typeface="Tw Cen MT" pitchFamily="34" charset="0"/>
                <a:hlinkClick r:id="rId3"/>
              </a:rPr>
              <a:t>http://photojournal.jpl.nasa.gov/catalog/PIA09034</a:t>
            </a:r>
            <a:r>
              <a:rPr lang="en-US" baseline="0" dirty="0">
                <a:latin typeface="Tw Cen MT" pitchFamily="34" charset="0"/>
                <a:hlinkClick r:id="rId3"/>
              </a:rPr>
              <a:t>     </a:t>
            </a:r>
          </a:p>
          <a:p>
            <a:pPr marL="0" lvl="0" indent="0">
              <a:buFont typeface="Arial"/>
              <a:buNone/>
            </a:pPr>
            <a:r>
              <a:rPr lang="en-US" dirty="0">
                <a:latin typeface="Tw Cen MT" pitchFamily="34" charset="0"/>
                <a:hlinkClick r:id="rId3"/>
              </a:rPr>
              <a:t>http://solarsystem.jpl.nasa.gov/planets/profile.cfm?Object=Sat_Titan</a:t>
            </a:r>
            <a:endParaRPr lang="en-US" b="0" dirty="0">
              <a:latin typeface="Tw Cen MT" pitchFamily="34" charset="0"/>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12</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Tw Cen MT"/>
                <a:cs typeface="Tw Cen MT"/>
              </a:rPr>
              <a:t>PRESENTATION</a:t>
            </a:r>
            <a:r>
              <a:rPr lang="en-US" b="1" baseline="0" dirty="0">
                <a:latin typeface="Tw Cen MT"/>
                <a:cs typeface="Tw Cen MT"/>
              </a:rPr>
              <a:t> NOTES:</a:t>
            </a:r>
            <a:endParaRPr lang="en-US" dirty="0">
              <a:latin typeface="Tw Cen MT"/>
              <a:cs typeface="Tw Cen MT"/>
            </a:endParaRPr>
          </a:p>
          <a:p>
            <a:pPr marL="171450" indent="-171450">
              <a:buFont typeface="Arial"/>
              <a:buChar char="•"/>
            </a:pPr>
            <a:r>
              <a:rPr lang="en-US" b="0" i="0" baseline="0" dirty="0">
                <a:latin typeface="Tw Cen MT"/>
                <a:cs typeface="Tw Cen MT"/>
              </a:rPr>
              <a:t>Mars has some of the largest volcanoes in the solar system and evidence of ancient lakes.</a:t>
            </a:r>
          </a:p>
          <a:p>
            <a:pPr marL="171450" indent="-171450">
              <a:buFont typeface="Arial"/>
              <a:buChar char="•"/>
            </a:pPr>
            <a:r>
              <a:rPr lang="en-US" b="0" i="0" baseline="0" dirty="0">
                <a:latin typeface="Tw Cen MT"/>
                <a:cs typeface="Tw Cen MT"/>
              </a:rPr>
              <a:t>Scientific instruments on the spacecraft are like detectives, uncovering what happened thousands of years ago on these fascinating surfaces.</a:t>
            </a:r>
          </a:p>
          <a:p>
            <a:endParaRPr lang="en-US" b="1" baseline="0" dirty="0">
              <a:latin typeface="Tw Cen MT"/>
              <a:cs typeface="Tw Cen MT"/>
            </a:endParaRPr>
          </a:p>
          <a:p>
            <a:r>
              <a:rPr lang="en-US" b="1" dirty="0">
                <a:latin typeface="Tw Cen MT"/>
                <a:cs typeface="Tw Cen MT"/>
              </a:rPr>
              <a:t>SCIENCE</a:t>
            </a:r>
            <a:r>
              <a:rPr lang="en-US" b="1" baseline="0" dirty="0">
                <a:latin typeface="Tw Cen MT"/>
                <a:cs typeface="Tw Cen MT"/>
              </a:rPr>
              <a:t> NOTES:</a:t>
            </a:r>
            <a:endParaRPr lang="en-US" dirty="0">
              <a:latin typeface="Tw Cen MT"/>
              <a:cs typeface="Tw Cen MT"/>
            </a:endParaRPr>
          </a:p>
          <a:p>
            <a:pPr marL="171450" indent="-171450">
              <a:buFont typeface="Arial"/>
              <a:buChar char="•"/>
            </a:pPr>
            <a:r>
              <a:rPr lang="en-US" dirty="0">
                <a:effectLst/>
                <a:latin typeface="Tw Cen MT"/>
                <a:cs typeface="Tw Cen MT"/>
              </a:rPr>
              <a:t>McLaughlin Crater, at left, has sedimentary rocks that contain spectroscopic evidence for minerals formed through interaction with water. </a:t>
            </a:r>
          </a:p>
          <a:p>
            <a:pPr marL="171450" indent="-171450">
              <a:buFont typeface="Arial"/>
              <a:buChar char="•"/>
            </a:pPr>
            <a:r>
              <a:rPr lang="en-US" dirty="0">
                <a:effectLst/>
                <a:latin typeface="Tw Cen MT"/>
                <a:cs typeface="Tw Cen MT"/>
              </a:rPr>
              <a:t>A combination of clues suggests this 2.2-kilometer (1.4-mile)-deep) crater once held a lake fed by groundwater. Part of the evidence is identification of clay and carbonate minerals within layers visible near the center.</a:t>
            </a:r>
            <a:endParaRPr lang="en-US" baseline="0" dirty="0">
              <a:effectLst/>
              <a:latin typeface="Tw Cen MT"/>
              <a:cs typeface="Tw Cen MT"/>
            </a:endParaRPr>
          </a:p>
          <a:p>
            <a:pPr marL="171450" indent="-171450">
              <a:buFont typeface="Arial"/>
              <a:buChar char="•"/>
            </a:pPr>
            <a:r>
              <a:rPr lang="en-US" dirty="0">
                <a:effectLst/>
                <a:latin typeface="Tw Cen MT"/>
                <a:cs typeface="Tw Cen MT"/>
              </a:rPr>
              <a:t>The scene covers an area about about 550 meters (one-third of a mile) across.</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latin typeface="Tw Cen MT"/>
                <a:cs typeface="Tw Cen MT"/>
                <a:hlinkClick r:id="rId3"/>
              </a:rPr>
              <a:t>http://photojournal.jpl.nasa.gov/catalog/PIA16710</a:t>
            </a:r>
            <a:endParaRPr lang="en-US" dirty="0">
              <a:effectLst/>
              <a:latin typeface="Tw Cen MT"/>
              <a:cs typeface="Tw Cen MT"/>
            </a:endParaRPr>
          </a:p>
          <a:p>
            <a:pPr marL="0" indent="0">
              <a:buFont typeface="Arial"/>
              <a:buNone/>
            </a:pPr>
            <a:endParaRPr lang="en-US" dirty="0">
              <a:effectLst/>
              <a:latin typeface="Tw Cen MT"/>
              <a:cs typeface="Tw Cen MT"/>
            </a:endParaRPr>
          </a:p>
          <a:p>
            <a:pPr marL="171450" indent="-171450">
              <a:buFont typeface="Arial"/>
              <a:buChar char="•"/>
            </a:pPr>
            <a:r>
              <a:rPr lang="en-US" b="0" baseline="0" dirty="0">
                <a:latin typeface="Tw Cen MT"/>
                <a:cs typeface="Tw Cen MT"/>
              </a:rPr>
              <a:t>The images on the right show two volcanoes in the Tharsis region of Mars. </a:t>
            </a:r>
            <a:r>
              <a:rPr lang="en-US" sz="1200" kern="1200" dirty="0">
                <a:solidFill>
                  <a:schemeClr val="tx1"/>
                </a:solidFill>
                <a:latin typeface="Tw Cen MT"/>
                <a:ea typeface="+mn-ea"/>
                <a:cs typeface="Tw Cen MT"/>
              </a:rPr>
              <a:t>Ceraunius Tholus is 130 km (81 mi) across and rises 5.5 km (3.4</a:t>
            </a:r>
            <a:r>
              <a:rPr lang="en-US" sz="1200" kern="1200" baseline="0" dirty="0">
                <a:solidFill>
                  <a:schemeClr val="tx1"/>
                </a:solidFill>
                <a:latin typeface="Tw Cen MT"/>
                <a:ea typeface="+mn-ea"/>
                <a:cs typeface="Tw Cen MT"/>
              </a:rPr>
              <a:t> mi) </a:t>
            </a:r>
            <a:r>
              <a:rPr lang="en-US" sz="1200" kern="1200" dirty="0">
                <a:solidFill>
                  <a:schemeClr val="tx1"/>
                </a:solidFill>
                <a:latin typeface="Tw Cen MT"/>
                <a:ea typeface="+mn-ea"/>
                <a:cs typeface="Tw Cen MT"/>
              </a:rPr>
              <a:t>above its surroundings. Its neighbor, Uranius Tholus, is a smaller volcano</a:t>
            </a:r>
            <a:r>
              <a:rPr lang="en-US" sz="1200" kern="1200" baseline="0" dirty="0">
                <a:solidFill>
                  <a:schemeClr val="tx1"/>
                </a:solidFill>
                <a:latin typeface="Tw Cen MT"/>
                <a:ea typeface="+mn-ea"/>
                <a:cs typeface="Tw Cen MT"/>
              </a:rPr>
              <a:t> </a:t>
            </a:r>
            <a:r>
              <a:rPr lang="en-US" sz="1200" kern="1200" dirty="0">
                <a:solidFill>
                  <a:schemeClr val="tx1"/>
                </a:solidFill>
                <a:latin typeface="Tw Cen MT"/>
                <a:ea typeface="+mn-ea"/>
                <a:cs typeface="Tw Cen MT"/>
              </a:rPr>
              <a:t>with a base diameter of 62 km (38 mi) and a height of 4.5 km (2.8 mi).</a:t>
            </a:r>
          </a:p>
          <a:p>
            <a:pPr marL="171450" indent="-171450">
              <a:buFont typeface="Arial"/>
              <a:buChar char="•"/>
            </a:pPr>
            <a:r>
              <a:rPr lang="en-US" sz="1200" kern="1200" dirty="0">
                <a:solidFill>
                  <a:schemeClr val="tx1"/>
                </a:solidFill>
                <a:latin typeface="Tw Cen MT"/>
                <a:ea typeface="+mn-ea"/>
                <a:cs typeface="Tw Cen MT"/>
              </a:rPr>
              <a:t>Purple indicates the lowest</a:t>
            </a:r>
            <a:r>
              <a:rPr lang="en-US" sz="1200" kern="1200" baseline="0" dirty="0">
                <a:solidFill>
                  <a:schemeClr val="tx1"/>
                </a:solidFill>
                <a:latin typeface="Tw Cen MT"/>
                <a:ea typeface="+mn-ea"/>
                <a:cs typeface="Tw Cen MT"/>
              </a:rPr>
              <a:t> lying regions and grey the highest.</a:t>
            </a:r>
            <a:endParaRPr lang="en-US" b="1" dirty="0">
              <a:latin typeface="Tw Cen MT"/>
              <a:cs typeface="Tw Cen MT"/>
            </a:endParaRPr>
          </a:p>
          <a:p>
            <a:r>
              <a:rPr lang="en-US" dirty="0">
                <a:latin typeface="Tw Cen MT"/>
                <a:cs typeface="Tw Cen MT"/>
                <a:hlinkClick r:id="rId4"/>
              </a:rPr>
              <a:t>http://www.esa.int/spaceinimages/Images/2011/03/Elevation_of_Ceraunius_Tholus_and_Uranius_Tholus</a:t>
            </a:r>
          </a:p>
          <a:p>
            <a:endParaRPr lang="en-US" dirty="0">
              <a:hlinkClick r:id="rId4"/>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13</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t>14</a:t>
            </a:fld>
            <a:endParaRPr lang="en-US" dirty="0"/>
          </a:p>
        </p:txBody>
      </p:sp>
      <p:sp>
        <p:nvSpPr>
          <p:cNvPr id="5" name="Notes Placeholder 2"/>
          <p:cNvSpPr>
            <a:spLocks noGrp="1"/>
          </p:cNvSpPr>
          <p:nvPr>
            <p:ph type="body" idx="1"/>
          </p:nvPr>
        </p:nvSpPr>
        <p:spPr/>
        <p:txBody>
          <a:bodyPr/>
          <a:lstStyle/>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We’ve explored shapes, so now let’s move on to lines.</a:t>
            </a:r>
          </a:p>
          <a:p>
            <a:pPr marL="171450" indent="-171450">
              <a:buFont typeface="Arial" pitchFamily="34" charset="0"/>
              <a:buChar char="•"/>
            </a:pPr>
            <a:r>
              <a:rPr lang="en-US" dirty="0">
                <a:latin typeface="Tw Cen MT" pitchFamily="34" charset="0"/>
              </a:rPr>
              <a:t>When scientists see relatively straight lines on a planetary body, it often means there has been some type of tectonic activity.</a:t>
            </a:r>
          </a:p>
          <a:p>
            <a:pPr marL="628650" lvl="1" indent="-171450">
              <a:buFont typeface="Arial" pitchFamily="34" charset="0"/>
              <a:buChar char="•"/>
            </a:pPr>
            <a:r>
              <a:rPr lang="en-US" sz="1100" dirty="0">
                <a:latin typeface="Tw Cen MT" pitchFamily="34" charset="0"/>
              </a:rPr>
              <a:t>Have you heard of that? What do we know? What are some tectonic process? </a:t>
            </a:r>
            <a:r>
              <a:rPr lang="en-US" sz="1100" i="1" dirty="0">
                <a:solidFill>
                  <a:srgbClr val="C00000"/>
                </a:solidFill>
                <a:latin typeface="Tw Cen MT" pitchFamily="34" charset="0"/>
              </a:rPr>
              <a:t>Encourage discussion.</a:t>
            </a:r>
          </a:p>
          <a:p>
            <a:pPr marL="628650" lvl="1" indent="-171450">
              <a:buFont typeface="Arial" pitchFamily="34" charset="0"/>
              <a:buChar char="•"/>
            </a:pPr>
            <a:r>
              <a:rPr lang="en-US" dirty="0">
                <a:latin typeface="Tw Cen MT" pitchFamily="34" charset="0"/>
              </a:rPr>
              <a:t>This can include fractures, cracks, faults, ridges, mountain building. </a:t>
            </a:r>
          </a:p>
          <a:p>
            <a:pPr marL="171450" indent="-171450">
              <a:buFont typeface="Arial" pitchFamily="34" charset="0"/>
              <a:buChar char="•"/>
            </a:pPr>
            <a:r>
              <a:rPr lang="en-US" dirty="0">
                <a:latin typeface="Tw Cen MT" pitchFamily="34" charset="0"/>
              </a:rPr>
              <a:t>This image is a moon of Jupiter called Europa and shows numerous ridges, cracks and fractures.</a:t>
            </a:r>
          </a:p>
          <a:p>
            <a:pPr marL="171450" indent="-171450">
              <a:buFont typeface="Arial" pitchFamily="34" charset="0"/>
              <a:buChar char="•"/>
            </a:pPr>
            <a:endParaRPr lang="en-US" dirty="0">
              <a:latin typeface="Tw Cen MT" pitchFamily="34" charset="0"/>
            </a:endParaRPr>
          </a:p>
          <a:p>
            <a:pPr marL="171450" indent="-171450">
              <a:buFont typeface="Arial" pitchFamily="34" charset="0"/>
              <a:buChar char="•"/>
            </a:pPr>
            <a:endParaRPr lang="en-US" dirty="0">
              <a:latin typeface="Tw Cen MT" pitchFamily="34" charset="0"/>
            </a:endParaRPr>
          </a:p>
          <a:p>
            <a:pPr marL="171450" indent="-171450">
              <a:buFont typeface="Arial" pitchFamily="34" charset="0"/>
              <a:buChar char="•"/>
            </a:pPr>
            <a:endParaRPr lang="en-US" dirty="0">
              <a:latin typeface="Tw Cen MT" pitchFamily="34" charset="0"/>
            </a:endParaRPr>
          </a:p>
          <a:p>
            <a:endParaRPr lang="en-US" b="1" dirty="0">
              <a:latin typeface="Tw Cen MT" pitchFamily="34" charset="0"/>
            </a:endParaRPr>
          </a:p>
        </p:txBody>
      </p:sp>
    </p:spTree>
    <p:extLst>
      <p:ext uri="{BB962C8B-B14F-4D97-AF65-F5344CB8AC3E}">
        <p14:creationId xmlns:p14="http://schemas.microsoft.com/office/powerpoint/2010/main" val="829185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085"/>
            <a:ext cx="5486400" cy="4424085"/>
          </a:xfrm>
        </p:spPr>
        <p:txBody>
          <a:bodyPr/>
          <a:lstStyle/>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Indeed, one of the best places to look for straight lines and study tectonic activity in the solar system is Europa.</a:t>
            </a:r>
          </a:p>
          <a:p>
            <a:pPr marL="171450" indent="-171450">
              <a:buFont typeface="Arial" pitchFamily="34" charset="0"/>
              <a:buChar char="•"/>
            </a:pPr>
            <a:r>
              <a:rPr lang="en-US" dirty="0">
                <a:latin typeface="Tw Cen MT" pitchFamily="34" charset="0"/>
              </a:rPr>
              <a:t>Icy Europa is one of Jupiter's 4 large moons </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latin typeface="Tw Cen MT" pitchFamily="34" charset="0"/>
              </a:rPr>
              <a:t>Europa’s surface is covered in cracks, bands,</a:t>
            </a:r>
            <a:r>
              <a:rPr lang="en-US" baseline="0" dirty="0">
                <a:latin typeface="Tw Cen MT" pitchFamily="34" charset="0"/>
              </a:rPr>
              <a:t> </a:t>
            </a:r>
            <a:r>
              <a:rPr lang="en-US" dirty="0">
                <a:latin typeface="Tw Cen MT" pitchFamily="34" charset="0"/>
              </a:rPr>
              <a:t>fractures and a shell of ice.</a:t>
            </a:r>
          </a:p>
          <a:p>
            <a:pPr marL="628650" lvl="1" indent="-171450">
              <a:buFont typeface="Arial" pitchFamily="34" charset="0"/>
              <a:buChar char="•"/>
            </a:pPr>
            <a:r>
              <a:rPr lang="en-US" dirty="0">
                <a:latin typeface="Tw Cen MT" pitchFamily="34" charset="0"/>
              </a:rPr>
              <a:t>Scientists think that below the ice is a global ocean.</a:t>
            </a:r>
          </a:p>
          <a:p>
            <a:pPr marL="628650" lvl="1" indent="-171450">
              <a:buFont typeface="Arial" pitchFamily="34" charset="0"/>
              <a:buChar char="•"/>
            </a:pPr>
            <a:r>
              <a:rPr lang="en-US" dirty="0">
                <a:latin typeface="Tw Cen MT" pitchFamily="34" charset="0"/>
              </a:rPr>
              <a:t>Like Io, Europa is affected by Jupiter’s intense gravity.</a:t>
            </a:r>
            <a:r>
              <a:rPr lang="en-US" baseline="0" dirty="0">
                <a:latin typeface="Tw Cen MT" pitchFamily="34" charset="0"/>
              </a:rPr>
              <a:t> T</a:t>
            </a:r>
            <a:r>
              <a:rPr lang="en-US" dirty="0">
                <a:latin typeface="Tw Cen MT" pitchFamily="34" charset="0"/>
              </a:rPr>
              <a:t>he tidal forces continually re-shape the moon.</a:t>
            </a:r>
          </a:p>
          <a:p>
            <a:pPr marL="171450" indent="-171450">
              <a:buFont typeface="Arial" pitchFamily="34" charset="0"/>
              <a:buChar char="•"/>
            </a:pPr>
            <a:r>
              <a:rPr lang="en-US" dirty="0">
                <a:latin typeface="Tw Cen MT" pitchFamily="34" charset="0"/>
              </a:rPr>
              <a:t>Europa is very exciting to scientists who think it might be one of the best candidates in the solar system to explore to find life in its oceans.</a:t>
            </a:r>
          </a:p>
          <a:p>
            <a:pPr marL="171450" indent="-171450">
              <a:buFont typeface="Arial" pitchFamily="34" charset="0"/>
              <a:buChar char="•"/>
            </a:pPr>
            <a:r>
              <a:rPr lang="en-US" i="0" dirty="0">
                <a:latin typeface="Tw Cen MT" pitchFamily="34" charset="0"/>
              </a:rPr>
              <a:t>If we wanted to find out about how ice behaves here on Earth, where could we go?</a:t>
            </a:r>
          </a:p>
          <a:p>
            <a:pPr marL="628650" lvl="1" indent="-171450">
              <a:buFont typeface="Arial" pitchFamily="34" charset="0"/>
              <a:buChar char="•"/>
            </a:pPr>
            <a:r>
              <a:rPr lang="en-US" i="1" dirty="0">
                <a:solidFill>
                  <a:srgbClr val="C00000"/>
                </a:solidFill>
                <a:latin typeface="Tw Cen MT" pitchFamily="34" charset="0"/>
              </a:rPr>
              <a:t>Arctic, mountains, Antarctica – and indeed, scientists study these places, especially Antartica, to help them understand icy worlds in our solar system like Europa and</a:t>
            </a:r>
            <a:r>
              <a:rPr lang="en-US" i="1" baseline="0" dirty="0">
                <a:solidFill>
                  <a:srgbClr val="C00000"/>
                </a:solidFill>
                <a:latin typeface="Tw Cen MT" pitchFamily="34" charset="0"/>
              </a:rPr>
              <a:t> the</a:t>
            </a:r>
            <a:r>
              <a:rPr lang="en-US" i="1" dirty="0">
                <a:solidFill>
                  <a:srgbClr val="C00000"/>
                </a:solidFill>
                <a:latin typeface="Tw Cen MT" pitchFamily="34" charset="0"/>
              </a:rPr>
              <a:t> dwarf planet Ceres.</a:t>
            </a:r>
          </a:p>
          <a:p>
            <a:pPr marL="171450" indent="-171450">
              <a:buFont typeface="Arial" pitchFamily="34" charset="0"/>
              <a:buChar char="•"/>
            </a:pPr>
            <a:endParaRPr lang="en-US" dirty="0">
              <a:latin typeface="Tw Cen MT" pitchFamily="34" charset="0"/>
            </a:endParaRPr>
          </a:p>
          <a:p>
            <a:r>
              <a:rPr lang="en-US" b="1" dirty="0">
                <a:latin typeface="Tw Cen MT" pitchFamily="34" charset="0"/>
              </a:rPr>
              <a:t>SCIENCE NOTES:</a:t>
            </a:r>
          </a:p>
          <a:p>
            <a:pPr marL="171450" indent="-171450">
              <a:buFont typeface="Arial"/>
              <a:buChar char="•"/>
            </a:pPr>
            <a:r>
              <a:rPr lang="en-US" dirty="0">
                <a:latin typeface="Tw Cen MT" pitchFamily="34" charset="0"/>
              </a:rPr>
              <a:t>The image on the left shows a region of Europa's crust made up of blocks which are thought to have broken apart and "rafted" into new positions. These features are the best geologic evidence to date that Europa may have had a subsurface ocean at some time in its past. Combined with the geologic data, the presence of a magnetic field leads scientists to believe an ocean is most likely present at Europa today.  </a:t>
            </a:r>
          </a:p>
          <a:p>
            <a:pPr marL="0" indent="0">
              <a:buFont typeface="Arial"/>
              <a:buNone/>
            </a:pPr>
            <a:r>
              <a:rPr lang="en-US" dirty="0">
                <a:latin typeface="Tw Cen MT" pitchFamily="34" charset="0"/>
                <a:hlinkClick r:id="rId3"/>
              </a:rPr>
              <a:t>http://photojournal.jpl.nasa.gov/catalog/PIA03002</a:t>
            </a:r>
            <a:endParaRPr lang="en-US" dirty="0">
              <a:latin typeface="Tw Cen MT" pitchFamily="34" charset="0"/>
            </a:endParaRPr>
          </a:p>
          <a:p>
            <a:endParaRPr lang="en-US" b="1" dirty="0">
              <a:latin typeface="Tw Cen MT" pitchFamily="34" charset="0"/>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15</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085"/>
            <a:ext cx="5486400" cy="4424085"/>
          </a:xfrm>
        </p:spPr>
        <p:txBody>
          <a:bodyPr/>
          <a:lstStyle/>
          <a:p>
            <a:r>
              <a:rPr lang="en-US" b="1" i="0" dirty="0">
                <a:latin typeface="Tw Cen MT" pitchFamily="34" charset="0"/>
              </a:rPr>
              <a:t>PRESENTATION NOTES:</a:t>
            </a:r>
          </a:p>
          <a:p>
            <a:pPr marL="171450" indent="-171450">
              <a:buFont typeface="Arial"/>
              <a:buChar char="•"/>
            </a:pPr>
            <a:r>
              <a:rPr lang="en-US" b="0" i="0" dirty="0">
                <a:latin typeface="Tw Cen MT" pitchFamily="34" charset="0"/>
              </a:rPr>
              <a:t>Mars has lots of straight lines and shows</a:t>
            </a:r>
            <a:r>
              <a:rPr lang="en-US" b="0" i="0" baseline="0" dirty="0">
                <a:latin typeface="Tw Cen MT" pitchFamily="34" charset="0"/>
              </a:rPr>
              <a:t> </a:t>
            </a:r>
            <a:r>
              <a:rPr lang="en-US" b="0" i="0" dirty="0">
                <a:latin typeface="Tw Cen MT" pitchFamily="34" charset="0"/>
              </a:rPr>
              <a:t>evidence</a:t>
            </a:r>
            <a:r>
              <a:rPr lang="en-US" b="0" i="0" baseline="0" dirty="0">
                <a:latin typeface="Tw Cen MT" pitchFamily="34" charset="0"/>
              </a:rPr>
              <a:t> of tectonic activity, visible in these images of fractures and faults. </a:t>
            </a:r>
            <a:endParaRPr lang="en-US" b="0" i="0" dirty="0">
              <a:latin typeface="Tw Cen MT" pitchFamily="34" charset="0"/>
            </a:endParaRPr>
          </a:p>
          <a:p>
            <a:endParaRPr lang="en-US" b="1" dirty="0">
              <a:latin typeface="Tw Cen MT" pitchFamily="34" charset="0"/>
            </a:endParaRPr>
          </a:p>
          <a:p>
            <a:r>
              <a:rPr lang="en-US" b="1" dirty="0">
                <a:latin typeface="Tw Cen MT"/>
                <a:cs typeface="Tw Cen MT"/>
              </a:rPr>
              <a:t>SCIENCE NOTES:</a:t>
            </a:r>
          </a:p>
          <a:p>
            <a:pPr marL="171450" indent="-171450">
              <a:buFont typeface="Arial"/>
              <a:buChar char="•"/>
            </a:pPr>
            <a:r>
              <a:rPr lang="en-US" sz="1200" b="0" i="0" kern="1200" dirty="0">
                <a:solidFill>
                  <a:schemeClr val="tx1"/>
                </a:solidFill>
                <a:effectLst/>
                <a:latin typeface="Tw Cen MT"/>
                <a:ea typeface="+mn-ea"/>
                <a:cs typeface="Tw Cen MT"/>
              </a:rPr>
              <a:t>The stereo view</a:t>
            </a:r>
            <a:r>
              <a:rPr lang="en-US" sz="1200" b="0" i="0" kern="1200" baseline="0" dirty="0">
                <a:solidFill>
                  <a:schemeClr val="tx1"/>
                </a:solidFill>
                <a:effectLst/>
                <a:latin typeface="Tw Cen MT"/>
                <a:ea typeface="+mn-ea"/>
                <a:cs typeface="Tw Cen MT"/>
              </a:rPr>
              <a:t> </a:t>
            </a:r>
            <a:r>
              <a:rPr lang="en-US" sz="1200" b="0" i="0" kern="1200" dirty="0">
                <a:solidFill>
                  <a:schemeClr val="tx1"/>
                </a:solidFill>
                <a:effectLst/>
                <a:latin typeface="Tw Cen MT"/>
                <a:ea typeface="+mn-ea"/>
                <a:cs typeface="Tw Cen MT"/>
              </a:rPr>
              <a:t>on the top left shows fractured mounds on the southern edge of Elysium Planitia on Mars. It combines two images taken by the High Resolution Imaging Science Experiment (HiRISE) camera on NASA's Mars Reconnaissance Orbiter. When seen through</a:t>
            </a:r>
            <a:r>
              <a:rPr lang="en-US" sz="1200" b="0" i="0" kern="1200" baseline="0" dirty="0">
                <a:solidFill>
                  <a:schemeClr val="tx1"/>
                </a:solidFill>
                <a:effectLst/>
                <a:latin typeface="Tw Cen MT"/>
                <a:ea typeface="+mn-ea"/>
                <a:cs typeface="Tw Cen MT"/>
              </a:rPr>
              <a:t> red-blue glasses</a:t>
            </a:r>
            <a:r>
              <a:rPr lang="en-US" sz="1200" b="0" i="0" kern="1200" dirty="0">
                <a:solidFill>
                  <a:schemeClr val="tx1"/>
                </a:solidFill>
                <a:effectLst/>
                <a:latin typeface="Tw Cen MT"/>
                <a:ea typeface="+mn-ea"/>
                <a:cs typeface="Tw Cen MT"/>
              </a:rPr>
              <a:t>, the view appears three dimensional.</a:t>
            </a:r>
          </a:p>
          <a:p>
            <a:pPr marL="171450" indent="-171450">
              <a:buFont typeface="Arial"/>
              <a:buChar char="•"/>
            </a:pPr>
            <a:r>
              <a:rPr lang="en-US" sz="1200" b="0" i="0" kern="1200" dirty="0">
                <a:solidFill>
                  <a:schemeClr val="tx1"/>
                </a:solidFill>
                <a:effectLst/>
                <a:latin typeface="Tw Cen MT"/>
                <a:ea typeface="+mn-ea"/>
                <a:cs typeface="Tw Cen MT"/>
              </a:rPr>
              <a:t>This view spans an area about 6 kilometers (3.7 miles) wide.</a:t>
            </a:r>
            <a:r>
              <a:rPr lang="en-US" sz="1200" b="0" i="0" kern="1200" baseline="0" dirty="0">
                <a:solidFill>
                  <a:schemeClr val="tx1"/>
                </a:solidFill>
                <a:effectLst/>
                <a:latin typeface="Tw Cen MT"/>
                <a:ea typeface="+mn-ea"/>
                <a:cs typeface="Tw Cen MT"/>
              </a:rPr>
              <a:t> </a:t>
            </a:r>
            <a:r>
              <a:rPr lang="en-US" sz="1200" b="0" i="0" kern="1200" dirty="0">
                <a:solidFill>
                  <a:schemeClr val="tx1"/>
                </a:solidFill>
                <a:effectLst/>
                <a:latin typeface="Tw Cen MT"/>
                <a:ea typeface="+mn-ea"/>
                <a:cs typeface="Tw Cen MT"/>
              </a:rPr>
              <a:t>The mounds on the southern edge of Elysium Planitia are typically a few kilometers in diameter and about 60 meters (200 feet) tall. Evidence suggests they were pushed up from below. The mounds are probably composed of solidified lava.</a:t>
            </a:r>
          </a:p>
          <a:p>
            <a:pPr marL="0" indent="0">
              <a:buFont typeface="Arial"/>
              <a:buNone/>
            </a:pPr>
            <a:r>
              <a:rPr lang="en-US" dirty="0">
                <a:latin typeface="Tw Cen MT"/>
                <a:cs typeface="Tw Cen MT"/>
                <a:hlinkClick r:id="rId3"/>
              </a:rPr>
              <a:t>http://photojournal.jpl.nasa.gov/catalog/PIA11446</a:t>
            </a:r>
            <a:endParaRPr lang="en-US" dirty="0">
              <a:latin typeface="Tw Cen MT"/>
              <a:cs typeface="Tw Cen MT"/>
            </a:endParaRPr>
          </a:p>
          <a:p>
            <a:endParaRPr lang="en-US" sz="1200" b="0" i="0" kern="1200" dirty="0">
              <a:solidFill>
                <a:schemeClr val="tx1"/>
              </a:solidFill>
              <a:effectLst/>
              <a:latin typeface="Tw Cen MT"/>
              <a:ea typeface="+mn-ea"/>
              <a:cs typeface="Tw Cen MT"/>
            </a:endParaRPr>
          </a:p>
          <a:p>
            <a:pPr marL="171450" indent="-171450">
              <a:buFont typeface="Arial"/>
              <a:buChar char="•"/>
            </a:pPr>
            <a:r>
              <a:rPr lang="en-US" sz="1200" b="0" i="0" kern="1200" dirty="0">
                <a:solidFill>
                  <a:schemeClr val="tx1"/>
                </a:solidFill>
                <a:effectLst/>
                <a:latin typeface="Tw Cen MT"/>
                <a:ea typeface="+mn-ea"/>
                <a:cs typeface="Tw Cen MT"/>
              </a:rPr>
              <a:t>The</a:t>
            </a:r>
            <a:r>
              <a:rPr lang="en-US" sz="1200" b="0" i="0" kern="1200" baseline="0" dirty="0">
                <a:solidFill>
                  <a:schemeClr val="tx1"/>
                </a:solidFill>
                <a:effectLst/>
                <a:latin typeface="Tw Cen MT"/>
                <a:ea typeface="+mn-ea"/>
                <a:cs typeface="Tw Cen MT"/>
              </a:rPr>
              <a:t> image on the lower right</a:t>
            </a:r>
            <a:r>
              <a:rPr lang="en-US" sz="1200" b="0" i="0" kern="1200" dirty="0">
                <a:solidFill>
                  <a:schemeClr val="tx1"/>
                </a:solidFill>
                <a:effectLst/>
                <a:latin typeface="Tw Cen MT"/>
                <a:ea typeface="+mn-ea"/>
                <a:cs typeface="Tw Cen MT"/>
              </a:rPr>
              <a:t> shows complex fault lines in Mars’ Phoenix Lake region that have resulted in terrain with a distinctly contrasting appearance.</a:t>
            </a:r>
            <a:r>
              <a:rPr lang="en-US" sz="1200" b="0" i="0" kern="1200" baseline="0" dirty="0">
                <a:solidFill>
                  <a:schemeClr val="tx1"/>
                </a:solidFill>
                <a:effectLst/>
                <a:latin typeface="Tw Cen MT"/>
                <a:ea typeface="+mn-ea"/>
                <a:cs typeface="Tw Cen MT"/>
              </a:rPr>
              <a:t> </a:t>
            </a:r>
            <a:r>
              <a:rPr lang="en-US" sz="1200" b="0" i="0" kern="1200" dirty="0">
                <a:solidFill>
                  <a:schemeClr val="tx1"/>
                </a:solidFill>
                <a:effectLst/>
                <a:latin typeface="Tw Cen MT"/>
                <a:ea typeface="+mn-ea"/>
                <a:cs typeface="Tw Cen MT"/>
              </a:rPr>
              <a:t>Nineteenth-century astronomers identified this</a:t>
            </a:r>
            <a:r>
              <a:rPr lang="en-US" sz="1200" b="0" i="0" kern="1200" baseline="0" dirty="0">
                <a:solidFill>
                  <a:schemeClr val="tx1"/>
                </a:solidFill>
                <a:effectLst/>
                <a:latin typeface="Tw Cen MT"/>
                <a:ea typeface="+mn-ea"/>
                <a:cs typeface="Tw Cen MT"/>
              </a:rPr>
              <a:t> area</a:t>
            </a:r>
            <a:r>
              <a:rPr lang="en-US" sz="1200" b="0" i="0" kern="1200" dirty="0">
                <a:solidFill>
                  <a:schemeClr val="tx1"/>
                </a:solidFill>
                <a:effectLst/>
                <a:latin typeface="Tw Cen MT"/>
                <a:ea typeface="+mn-ea"/>
                <a:cs typeface="Tw Cen MT"/>
              </a:rPr>
              <a:t> as a dark spot and thought it resembled a sea. Now we know that it is not a body of water but the southwestern extension of the complex Noctis Labyrinthus, </a:t>
            </a:r>
            <a:r>
              <a:rPr lang="en-US" sz="1200" kern="1200" dirty="0">
                <a:solidFill>
                  <a:schemeClr val="tx1"/>
                </a:solidFill>
                <a:latin typeface="Tw Cen MT"/>
                <a:ea typeface="+mn-ea"/>
                <a:cs typeface="Tw Cen MT"/>
              </a:rPr>
              <a:t>the Labyrinth of Night,</a:t>
            </a:r>
            <a:r>
              <a:rPr lang="en-US" sz="1200" b="0" i="0" kern="1200" dirty="0">
                <a:solidFill>
                  <a:schemeClr val="tx1"/>
                </a:solidFill>
                <a:effectLst/>
                <a:latin typeface="Tw Cen MT"/>
                <a:ea typeface="+mn-ea"/>
                <a:cs typeface="Tw Cen MT"/>
              </a:rPr>
              <a:t> system, which stretches away from the giant volcanoes of Mars’s Tharsis region.</a:t>
            </a:r>
            <a:r>
              <a:rPr lang="en-US" sz="1200" b="0" i="0" kern="1200" baseline="0" dirty="0">
                <a:solidFill>
                  <a:schemeClr val="tx1"/>
                </a:solidFill>
                <a:effectLst/>
                <a:latin typeface="Tw Cen MT"/>
                <a:ea typeface="+mn-ea"/>
                <a:cs typeface="Tw Cen MT"/>
              </a:rPr>
              <a:t> </a:t>
            </a:r>
            <a:endParaRPr lang="en-US" sz="1200" b="0" i="0" kern="1200" dirty="0">
              <a:solidFill>
                <a:schemeClr val="tx1"/>
              </a:solidFill>
              <a:effectLst/>
              <a:latin typeface="Tw Cen MT"/>
              <a:ea typeface="+mn-ea"/>
              <a:cs typeface="Tw Cen MT"/>
            </a:endParaRPr>
          </a:p>
          <a:p>
            <a:r>
              <a:rPr lang="en-US" dirty="0">
                <a:latin typeface="Tw Cen MT"/>
                <a:cs typeface="Tw Cen MT"/>
                <a:hlinkClick r:id="rId4"/>
              </a:rPr>
              <a:t>http://www.esa.int/Our_Activities/Space_Science/Mars_Express/Light_and_dark_in_the_Phoenix_Lake</a:t>
            </a:r>
            <a:endParaRPr lang="en-US" sz="1200" b="0" i="0" kern="1200" dirty="0">
              <a:solidFill>
                <a:schemeClr val="tx1"/>
              </a:solidFill>
              <a:effectLst/>
              <a:latin typeface="Tw Cen MT"/>
              <a:ea typeface="+mn-ea"/>
              <a:cs typeface="Tw Cen MT"/>
            </a:endParaRPr>
          </a:p>
          <a:p>
            <a:endParaRPr lang="en-US" sz="1200" b="0" i="0" kern="1200" dirty="0">
              <a:solidFill>
                <a:schemeClr val="tx1"/>
              </a:solidFill>
              <a:effectLst/>
              <a:latin typeface="+mn-lt"/>
              <a:ea typeface="+mn-ea"/>
              <a:cs typeface="+mn-cs"/>
            </a:endParaRPr>
          </a:p>
          <a:p>
            <a:pPr marL="171450" indent="-171450">
              <a:buFont typeface="Arial" pitchFamily="34" charset="0"/>
              <a:buChar char="•"/>
            </a:pPr>
            <a:endParaRPr lang="en-US" b="1" dirty="0">
              <a:latin typeface="Tw Cen MT" pitchFamily="34" charset="0"/>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16</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t>17</a:t>
            </a:fld>
            <a:endParaRPr lang="en-US" dirty="0"/>
          </a:p>
        </p:txBody>
      </p:sp>
      <p:sp>
        <p:nvSpPr>
          <p:cNvPr id="5" name="Notes Placeholder 2"/>
          <p:cNvSpPr>
            <a:spLocks noGrp="1"/>
          </p:cNvSpPr>
          <p:nvPr>
            <p:ph type="body" idx="1"/>
          </p:nvPr>
        </p:nvSpPr>
        <p:spPr/>
        <p:txBody>
          <a:bodyPr/>
          <a:lstStyle/>
          <a:p>
            <a:r>
              <a:rPr lang="en-US" b="1" dirty="0">
                <a:latin typeface="Tw Cen MT" pitchFamily="34" charset="0"/>
              </a:rPr>
              <a:t>PRESENTATION NOTES: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latin typeface="Tw Cen MT" pitchFamily="34" charset="0"/>
              </a:rPr>
              <a:t>We’ve discussed straight lines, but scientists also see squiggly lines on the surface of planetary bodies.</a:t>
            </a:r>
            <a:endParaRPr lang="en-US" b="1" dirty="0">
              <a:latin typeface="Tw Cen MT" pitchFamily="34" charset="0"/>
            </a:endParaRPr>
          </a:p>
          <a:p>
            <a:pPr marL="171450" lvl="0" indent="-171450">
              <a:buFont typeface="Arial" pitchFamily="34" charset="0"/>
              <a:buChar char="•"/>
            </a:pPr>
            <a:r>
              <a:rPr lang="en-US" dirty="0">
                <a:latin typeface="Tw Cen MT" pitchFamily="34" charset="0"/>
              </a:rPr>
              <a:t>Squiggly lines often indicate the presence of erosion,</a:t>
            </a:r>
            <a:r>
              <a:rPr lang="en-US" baseline="0" dirty="0">
                <a:latin typeface="Tw Cen MT" pitchFamily="34" charset="0"/>
              </a:rPr>
              <a:t> </a:t>
            </a:r>
            <a:r>
              <a:rPr lang="en-US" dirty="0">
                <a:latin typeface="Tw Cen MT" pitchFamily="34" charset="0"/>
              </a:rPr>
              <a:t>which is most often caused by</a:t>
            </a:r>
            <a:r>
              <a:rPr lang="en-US" baseline="0" dirty="0">
                <a:latin typeface="Tw Cen MT" pitchFamily="34" charset="0"/>
              </a:rPr>
              <a:t> what? </a:t>
            </a:r>
            <a:r>
              <a:rPr lang="en-US" dirty="0">
                <a:latin typeface="Tw Cen MT" pitchFamily="34" charset="0"/>
              </a:rPr>
              <a:t> </a:t>
            </a:r>
            <a:r>
              <a:rPr lang="en-US" i="1" dirty="0">
                <a:solidFill>
                  <a:srgbClr val="B80021"/>
                </a:solidFill>
                <a:latin typeface="Tw Cen MT" pitchFamily="34" charset="0"/>
              </a:rPr>
              <a:t>Liquid or wind.</a:t>
            </a:r>
          </a:p>
          <a:p>
            <a:pPr marL="171450" indent="-171450">
              <a:buFont typeface="Arial" pitchFamily="34" charset="0"/>
              <a:buChar char="•"/>
            </a:pPr>
            <a:r>
              <a:rPr lang="en-US" dirty="0">
                <a:latin typeface="Tw Cen MT" pitchFamily="34" charset="0"/>
              </a:rPr>
              <a:t>What type of liquid could cause erosion?  </a:t>
            </a:r>
            <a:r>
              <a:rPr lang="en-US" i="1" dirty="0">
                <a:solidFill>
                  <a:srgbClr val="B80021"/>
                </a:solidFill>
                <a:latin typeface="Tw Cen MT" pitchFamily="34" charset="0"/>
              </a:rPr>
              <a:t>Liquid water as on Earth and Mars, liquid methane on Titan, liquid lava rivers on Venus.</a:t>
            </a:r>
            <a:endParaRPr lang="en-US" b="1" dirty="0">
              <a:solidFill>
                <a:srgbClr val="B80021"/>
              </a:solidFill>
              <a:latin typeface="Tw Cen MT" pitchFamily="34" charset="0"/>
            </a:endParaRPr>
          </a:p>
          <a:p>
            <a:pPr marL="171450" indent="-171450">
              <a:buFont typeface="Arial" pitchFamily="34" charset="0"/>
              <a:buChar char="•"/>
            </a:pPr>
            <a:r>
              <a:rPr lang="en-US" dirty="0">
                <a:latin typeface="Tw Cen MT" pitchFamily="34" charset="0"/>
              </a:rPr>
              <a:t>One of the most exciting and beautiful places to look for squiggly lines and erosion is our own planet Earth.</a:t>
            </a:r>
          </a:p>
          <a:p>
            <a:pPr marL="171450" indent="-171450">
              <a:buFont typeface="Arial" pitchFamily="34" charset="0"/>
              <a:buChar char="•"/>
            </a:pPr>
            <a:r>
              <a:rPr lang="en-US" dirty="0">
                <a:latin typeface="Tw Cen MT" pitchFamily="34" charset="0"/>
              </a:rPr>
              <a:t>Earth is the ONLY planet in the solar system known to have liquid water on the surface.</a:t>
            </a:r>
          </a:p>
          <a:p>
            <a:pPr marL="171450" indent="-171450">
              <a:buFont typeface="Arial" pitchFamily="34" charset="0"/>
              <a:buChar char="•"/>
            </a:pPr>
            <a:r>
              <a:rPr lang="en-US" dirty="0">
                <a:latin typeface="Tw Cen MT" pitchFamily="34" charset="0"/>
              </a:rPr>
              <a:t>We also have a thick, wet, windy atmosphere.</a:t>
            </a:r>
            <a:r>
              <a:rPr lang="en-US" baseline="0" dirty="0">
                <a:latin typeface="Tw Cen MT" pitchFamily="34" charset="0"/>
              </a:rPr>
              <a:t> T</a:t>
            </a:r>
            <a:r>
              <a:rPr lang="en-US" dirty="0">
                <a:latin typeface="Tw Cen MT" pitchFamily="34" charset="0"/>
              </a:rPr>
              <a:t>here has been a lot of erosion on the surface of Earth.</a:t>
            </a:r>
          </a:p>
          <a:p>
            <a:pPr marL="171450" indent="-171450">
              <a:buFont typeface="Arial" pitchFamily="34" charset="0"/>
              <a:buChar char="•"/>
            </a:pPr>
            <a:r>
              <a:rPr lang="en-US" dirty="0">
                <a:latin typeface="Tw Cen MT" pitchFamily="34" charset="0"/>
              </a:rPr>
              <a:t>This image is of the Lena River Delta in Russia, taken from space.</a:t>
            </a:r>
          </a:p>
          <a:p>
            <a:pPr marL="171450" indent="-171450">
              <a:buFont typeface="Arial" pitchFamily="34" charset="0"/>
              <a:buChar char="•"/>
            </a:pPr>
            <a:r>
              <a:rPr lang="en-US" dirty="0">
                <a:latin typeface="Tw Cen MT" pitchFamily="34" charset="0"/>
              </a:rPr>
              <a:t>As a reminder, where is the only other solar system body that we know has liquid on the surface? </a:t>
            </a:r>
            <a:r>
              <a:rPr lang="en-US" i="1" dirty="0">
                <a:solidFill>
                  <a:srgbClr val="B80021"/>
                </a:solidFill>
                <a:latin typeface="Tw Cen MT" pitchFamily="34" charset="0"/>
              </a:rPr>
              <a:t>Saturn’s moon,</a:t>
            </a:r>
            <a:r>
              <a:rPr lang="en-US" i="1" baseline="0" dirty="0">
                <a:solidFill>
                  <a:srgbClr val="B80021"/>
                </a:solidFill>
                <a:latin typeface="Tw Cen MT" pitchFamily="34" charset="0"/>
              </a:rPr>
              <a:t> </a:t>
            </a:r>
            <a:r>
              <a:rPr lang="en-US" i="1" dirty="0">
                <a:solidFill>
                  <a:srgbClr val="B80021"/>
                </a:solidFill>
                <a:latin typeface="Tw Cen MT" pitchFamily="34" charset="0"/>
              </a:rPr>
              <a:t>Titan.</a:t>
            </a:r>
            <a:endParaRPr lang="en-US" b="1" dirty="0">
              <a:solidFill>
                <a:srgbClr val="B80021"/>
              </a:solidFill>
              <a:latin typeface="Tw Cen MT" pitchFamily="34" charset="0"/>
            </a:endParaRPr>
          </a:p>
          <a:p>
            <a:endParaRPr lang="en-US" b="1" dirty="0">
              <a:latin typeface="Tw Cen MT" pitchFamily="34" charset="0"/>
            </a:endParaRPr>
          </a:p>
          <a:p>
            <a:pPr marL="0" indent="0">
              <a:buFont typeface="Arial" pitchFamily="34" charset="0"/>
              <a:buNone/>
            </a:pPr>
            <a:endParaRPr lang="en-US" i="1" dirty="0">
              <a:solidFill>
                <a:srgbClr val="C00000"/>
              </a:solidFill>
              <a:latin typeface="Tw Cen MT" pitchFamily="34" charset="0"/>
            </a:endParaRPr>
          </a:p>
        </p:txBody>
      </p:sp>
    </p:spTree>
    <p:extLst>
      <p:ext uri="{BB962C8B-B14F-4D97-AF65-F5344CB8AC3E}">
        <p14:creationId xmlns:p14="http://schemas.microsoft.com/office/powerpoint/2010/main" val="1061772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pPr/>
              <a:t>18</a:t>
            </a:fld>
            <a:endParaRPr lang="en-US" dirty="0"/>
          </a:p>
        </p:txBody>
      </p:sp>
      <p:sp>
        <p:nvSpPr>
          <p:cNvPr id="5" name="Notes Placeholder 2"/>
          <p:cNvSpPr>
            <a:spLocks noGrp="1"/>
          </p:cNvSpPr>
          <p:nvPr>
            <p:ph type="body" idx="1"/>
          </p:nvPr>
        </p:nvSpPr>
        <p:spPr/>
        <p:txBody>
          <a:bodyPr/>
          <a:lstStyle/>
          <a:p>
            <a:r>
              <a:rPr lang="en-US" b="1" dirty="0">
                <a:latin typeface="Tw Cen MT" pitchFamily="34" charset="0"/>
              </a:rPr>
              <a:t>PRESENTATION NOTES:</a:t>
            </a:r>
          </a:p>
          <a:p>
            <a:pPr marL="171450" indent="-171450">
              <a:buFont typeface="Arial" pitchFamily="34" charset="0"/>
              <a:buChar char="•"/>
            </a:pPr>
            <a:r>
              <a:rPr lang="en-US" b="0" i="0" dirty="0">
                <a:latin typeface="Tw Cen MT" pitchFamily="34" charset="0"/>
              </a:rPr>
              <a:t>Mars</a:t>
            </a:r>
            <a:r>
              <a:rPr lang="en-US" b="0" i="0" baseline="0" dirty="0">
                <a:latin typeface="Tw Cen MT" pitchFamily="34" charset="0"/>
              </a:rPr>
              <a:t> has lots of squiggly lines. </a:t>
            </a:r>
            <a:r>
              <a:rPr lang="en-US" i="0" dirty="0">
                <a:latin typeface="Tw Cen MT" pitchFamily="34" charset="0"/>
              </a:rPr>
              <a:t>This </a:t>
            </a:r>
            <a:r>
              <a:rPr lang="en-US" dirty="0">
                <a:latin typeface="Tw Cen MT" pitchFamily="34" charset="0"/>
              </a:rPr>
              <a:t>image shows squiggly lines coming from a crater rim.</a:t>
            </a:r>
          </a:p>
          <a:p>
            <a:pPr marL="171450" indent="-171450">
              <a:buFont typeface="Arial" pitchFamily="34" charset="0"/>
              <a:buChar char="•"/>
            </a:pPr>
            <a:r>
              <a:rPr lang="en-US" dirty="0">
                <a:latin typeface="Tw Cen MT" pitchFamily="34" charset="0"/>
              </a:rPr>
              <a:t>Scientists believe these are gullies that have been carved into Mar’s surface by water.</a:t>
            </a:r>
          </a:p>
          <a:p>
            <a:pPr marL="171450" indent="-171450">
              <a:buFont typeface="Arial" pitchFamily="34" charset="0"/>
              <a:buChar char="•"/>
            </a:pPr>
            <a:r>
              <a:rPr lang="en-US" dirty="0">
                <a:latin typeface="Tw Cen MT" pitchFamily="34" charset="0"/>
              </a:rPr>
              <a:t>There is a lot of evidence that there was</a:t>
            </a:r>
            <a:r>
              <a:rPr lang="en-US" baseline="0" dirty="0">
                <a:latin typeface="Tw Cen MT" pitchFamily="34" charset="0"/>
              </a:rPr>
              <a:t> water flowing on Mars’ surface in the distant past.</a:t>
            </a:r>
            <a:endParaRPr lang="en-US" dirty="0">
              <a:latin typeface="Tw Cen MT" pitchFamily="34" charset="0"/>
            </a:endParaRPr>
          </a:p>
          <a:p>
            <a:pPr marL="171450" indent="-171450">
              <a:buFont typeface="Arial" pitchFamily="34" charset="0"/>
              <a:buChar char="•"/>
            </a:pPr>
            <a:r>
              <a:rPr lang="en-US" dirty="0">
                <a:latin typeface="Tw Cen MT" pitchFamily="34" charset="0"/>
              </a:rPr>
              <a:t>Scientists have a saying, “follow the water.” What does this refer to? </a:t>
            </a:r>
            <a:r>
              <a:rPr lang="en-US" i="1" dirty="0">
                <a:solidFill>
                  <a:srgbClr val="C00000"/>
                </a:solidFill>
                <a:latin typeface="Tw Cen MT" pitchFamily="34" charset="0"/>
              </a:rPr>
              <a:t>They are interested in water because it seems to be necessary for the development of life as we know it. </a:t>
            </a:r>
          </a:p>
          <a:p>
            <a:pPr marL="171450" indent="-171450">
              <a:buFont typeface="Arial" pitchFamily="34" charset="0"/>
              <a:buChar char="•"/>
            </a:pPr>
            <a:endParaRPr lang="en-US" dirty="0">
              <a:latin typeface="Tw Cen MT" pitchFamily="34" charset="0"/>
            </a:endParaRPr>
          </a:p>
          <a:p>
            <a:r>
              <a:rPr lang="en-US" b="1" dirty="0">
                <a:latin typeface="Tw Cen MT" pitchFamily="34" charset="0"/>
              </a:rPr>
              <a:t>SCIENCE NOTES:</a:t>
            </a:r>
          </a:p>
          <a:p>
            <a:pPr marL="171450" indent="-171450">
              <a:buFont typeface="Arial" pitchFamily="34" charset="0"/>
              <a:buChar char="•"/>
            </a:pPr>
            <a:r>
              <a:rPr lang="en-US" dirty="0">
                <a:latin typeface="Tw Cen MT" pitchFamily="34" charset="0"/>
              </a:rPr>
              <a:t>This image shows gully channels in a crater in the southern highlands of Mars, taken by the High Resolution Imaging Science Experiment (HiRISE) camera on the Mars Reconnaissance Orbiter. The gullies emanating from the rocky cliffs near the crater's rim (upper left) show meandering and braided patterns typical of water-carved channels.    </a:t>
            </a:r>
          </a:p>
          <a:p>
            <a:pPr marL="0" indent="0">
              <a:buFont typeface="Arial" pitchFamily="34" charset="0"/>
              <a:buNone/>
            </a:pPr>
            <a:r>
              <a:rPr lang="en-US" dirty="0">
                <a:latin typeface="Tw Cen MT" pitchFamily="34" charset="0"/>
                <a:hlinkClick r:id="rId3"/>
              </a:rPr>
              <a:t>http://photojournal.jpl.nasa.gov/catalog/PIA10001</a:t>
            </a:r>
            <a:endParaRPr lang="en-US" b="1" dirty="0">
              <a:latin typeface="Tw Cen MT" pitchFamily="34" charset="0"/>
            </a:endParaRPr>
          </a:p>
        </p:txBody>
      </p:sp>
    </p:spTree>
    <p:extLst>
      <p:ext uri="{BB962C8B-B14F-4D97-AF65-F5344CB8AC3E}">
        <p14:creationId xmlns:p14="http://schemas.microsoft.com/office/powerpoint/2010/main" val="1061772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Tw Cen MT"/>
                <a:cs typeface="Tw Cen MT"/>
              </a:rPr>
              <a:t>PRESENTATION NOTES: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i="0" dirty="0">
                <a:latin typeface="Tw Cen MT"/>
                <a:cs typeface="Tw Cen MT"/>
              </a:rPr>
              <a:t>This</a:t>
            </a:r>
            <a:r>
              <a:rPr lang="en-US" b="0" i="0" baseline="0" dirty="0">
                <a:latin typeface="Tw Cen MT"/>
                <a:cs typeface="Tw Cen MT"/>
              </a:rPr>
              <a:t> beautiful colorized image shows</a:t>
            </a:r>
            <a:r>
              <a:rPr lang="en-US" b="0" i="0" dirty="0">
                <a:latin typeface="Tw Cen MT"/>
                <a:cs typeface="Tw Cen MT"/>
              </a:rPr>
              <a:t> a river delta</a:t>
            </a:r>
            <a:r>
              <a:rPr lang="en-US" b="0" i="0" baseline="0" dirty="0">
                <a:latin typeface="Tw Cen MT"/>
                <a:cs typeface="Tw Cen MT"/>
              </a:rPr>
              <a:t> on Mars </a:t>
            </a:r>
            <a:r>
              <a:rPr lang="en-US" sz="1200" b="0" i="0" kern="1200" dirty="0">
                <a:solidFill>
                  <a:schemeClr val="tx1"/>
                </a:solidFill>
                <a:effectLst/>
                <a:latin typeface="Tw Cen MT"/>
                <a:ea typeface="+mn-ea"/>
                <a:cs typeface="Tw Cen MT"/>
              </a:rPr>
              <a:t>in Jezero Crater which once held a lake.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i="0" kern="1200" dirty="0">
                <a:solidFill>
                  <a:schemeClr val="tx1"/>
                </a:solidFill>
                <a:effectLst/>
                <a:latin typeface="Tw Cen MT"/>
                <a:ea typeface="+mn-ea"/>
                <a:cs typeface="Tw Cen MT"/>
              </a:rPr>
              <a:t>Does Mars currently have water? </a:t>
            </a:r>
            <a:r>
              <a:rPr lang="en-US" sz="1200" b="0" i="1" kern="1200" dirty="0">
                <a:solidFill>
                  <a:srgbClr val="B80021"/>
                </a:solidFill>
                <a:effectLst/>
                <a:latin typeface="Tw Cen MT"/>
                <a:ea typeface="+mn-ea"/>
                <a:cs typeface="Tw Cen MT"/>
              </a:rPr>
              <a:t>No,</a:t>
            </a:r>
            <a:r>
              <a:rPr lang="en-US" sz="1200" b="0" i="1" kern="1200" baseline="0" dirty="0">
                <a:solidFill>
                  <a:srgbClr val="B80021"/>
                </a:solidFill>
                <a:effectLst/>
                <a:latin typeface="Tw Cen MT"/>
                <a:ea typeface="+mn-ea"/>
                <a:cs typeface="Tw Cen MT"/>
              </a:rPr>
              <a:t> none has been</a:t>
            </a:r>
            <a:r>
              <a:rPr lang="en-US" sz="1200" b="0" i="1" kern="1200" dirty="0">
                <a:solidFill>
                  <a:srgbClr val="B80021"/>
                </a:solidFill>
                <a:effectLst/>
                <a:latin typeface="Tw Cen MT"/>
                <a:ea typeface="+mn-ea"/>
                <a:cs typeface="Tw Cen MT"/>
              </a:rPr>
              <a:t> </a:t>
            </a:r>
            <a:r>
              <a:rPr lang="en-US" sz="1200" b="0" i="1" kern="1200" baseline="0" dirty="0">
                <a:solidFill>
                  <a:srgbClr val="B80021"/>
                </a:solidFill>
                <a:effectLst/>
                <a:latin typeface="Tw Cen MT"/>
                <a:ea typeface="+mn-ea"/>
                <a:cs typeface="Tw Cen MT"/>
              </a:rPr>
              <a:t>found</a:t>
            </a:r>
            <a:r>
              <a:rPr lang="en-US" sz="1200" b="0" i="1" kern="1200" baseline="0" dirty="0">
                <a:solidFill>
                  <a:srgbClr val="800000"/>
                </a:solidFill>
                <a:effectLst/>
                <a:latin typeface="Tw Cen MT"/>
                <a:ea typeface="+mn-ea"/>
                <a:cs typeface="Tw Cen MT"/>
              </a:rPr>
              <a:t>.</a:t>
            </a:r>
            <a:endParaRPr lang="en-US" sz="1200" b="0" i="1" kern="1200" dirty="0">
              <a:solidFill>
                <a:srgbClr val="800000"/>
              </a:solidFill>
              <a:effectLst/>
              <a:latin typeface="Tw Cen MT"/>
              <a:ea typeface="+mn-ea"/>
              <a:cs typeface="Tw Cen MT"/>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i="0" kern="1200" dirty="0">
                <a:solidFill>
                  <a:schemeClr val="tx1"/>
                </a:solidFill>
                <a:effectLst/>
                <a:latin typeface="Tw Cen MT"/>
                <a:ea typeface="+mn-ea"/>
                <a:cs typeface="Tw Cen MT"/>
              </a:rPr>
              <a:t>Think</a:t>
            </a:r>
            <a:r>
              <a:rPr lang="en-US" sz="1200" b="0" i="0" kern="1200" baseline="0" dirty="0">
                <a:solidFill>
                  <a:schemeClr val="tx1"/>
                </a:solidFill>
                <a:effectLst/>
                <a:latin typeface="Tw Cen MT"/>
                <a:ea typeface="+mn-ea"/>
                <a:cs typeface="Tw Cen MT"/>
              </a:rPr>
              <a:t> of this image as a “fossil” river delta. We see structures like this in the Atacama desert on Earth.</a:t>
            </a:r>
            <a:endParaRPr lang="en-US" sz="1200" b="0" i="0" kern="1200" dirty="0">
              <a:solidFill>
                <a:schemeClr val="tx1"/>
              </a:solidFill>
              <a:effectLst/>
              <a:latin typeface="Tw Cen MT"/>
              <a:ea typeface="+mn-ea"/>
              <a:cs typeface="Tw Cen MT"/>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0" i="0" kern="1200" dirty="0">
              <a:solidFill>
                <a:schemeClr val="tx1"/>
              </a:solidFill>
              <a:effectLst/>
              <a:latin typeface="Tw Cen MT"/>
              <a:ea typeface="+mn-ea"/>
              <a:cs typeface="Tw Cen MT"/>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i="0" dirty="0">
                <a:latin typeface="Tw Cen MT"/>
                <a:cs typeface="Tw Cen MT"/>
              </a:rPr>
              <a:t>SCIENCE NOTES:</a:t>
            </a:r>
            <a:endParaRPr lang="en-US" sz="1200" b="0" i="0" kern="1200" dirty="0">
              <a:solidFill>
                <a:schemeClr val="tx1"/>
              </a:solidFill>
              <a:effectLst/>
              <a:latin typeface="Tw Cen MT"/>
              <a:ea typeface="+mn-ea"/>
              <a:cs typeface="Tw Cen MT"/>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i="0" kern="1200" dirty="0">
                <a:solidFill>
                  <a:schemeClr val="tx1"/>
                </a:solidFill>
                <a:effectLst/>
                <a:latin typeface="Tw Cen MT"/>
                <a:ea typeface="+mn-ea"/>
                <a:cs typeface="Tw Cen MT"/>
              </a:rPr>
              <a:t>Researchers have found that ancient rivers ferried clay-like minerals (shown in green) into the lake, forming the delta. Clays tend to trap and preserve organic matter, making the delta a good place to look for signs of ancient life. </a:t>
            </a:r>
          </a:p>
          <a:p>
            <a:r>
              <a:rPr lang="en-US" dirty="0">
                <a:latin typeface="Tw Cen MT"/>
                <a:cs typeface="Tw Cen MT"/>
                <a:hlinkClick r:id="rId3"/>
              </a:rPr>
              <a:t>http://www.nasa.gov/mission_pages/MRO/multimedia/jezero-20080716.html</a:t>
            </a:r>
            <a:endParaRPr lang="en-US" dirty="0">
              <a:latin typeface="Tw Cen MT"/>
              <a:cs typeface="Tw Cen MT"/>
            </a:endParaRPr>
          </a:p>
          <a:p>
            <a:endParaRPr lang="en-US" dirty="0">
              <a:latin typeface="Tw Cen MT"/>
              <a:cs typeface="Tw Cen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19</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Tw Cen MT"/>
                <a:ea typeface="+mn-ea"/>
                <a:cs typeface="Tw Cen MT"/>
              </a:rPr>
              <a:t>•</a:t>
            </a:r>
            <a:r>
              <a:rPr lang="en-US" sz="1200" b="1" kern="1200" dirty="0">
                <a:solidFill>
                  <a:schemeClr val="tx1"/>
                </a:solidFill>
                <a:latin typeface="Tw Cen MT"/>
                <a:ea typeface="+mn-ea"/>
                <a:cs typeface="Tw Cen MT"/>
              </a:rPr>
              <a:t>Robust STEAM program: </a:t>
            </a:r>
            <a:r>
              <a:rPr lang="en-US" sz="1200" b="0" kern="1200" dirty="0">
                <a:solidFill>
                  <a:schemeClr val="tx1"/>
                </a:solidFill>
                <a:latin typeface="Tw Cen MT"/>
                <a:ea typeface="+mn-ea"/>
                <a:cs typeface="Tw Cen MT"/>
              </a:rPr>
              <a:t>Utilizing visual art as a vehicle to explore STEAM subjects – </a:t>
            </a:r>
            <a:r>
              <a:rPr lang="en-US" sz="1200" b="0" i="1" kern="1200" dirty="0">
                <a:solidFill>
                  <a:schemeClr val="tx1"/>
                </a:solidFill>
                <a:latin typeface="Tw Cen MT"/>
                <a:ea typeface="+mn-ea"/>
                <a:cs typeface="Tw Cen MT"/>
              </a:rPr>
              <a:t>Science, Technology, Engineering, </a:t>
            </a:r>
            <a:r>
              <a:rPr lang="en-US" sz="1200" b="1" i="1" kern="1200" dirty="0">
                <a:solidFill>
                  <a:schemeClr val="tx1"/>
                </a:solidFill>
                <a:latin typeface="Tw Cen MT"/>
                <a:ea typeface="+mn-ea"/>
                <a:cs typeface="Tw Cen MT"/>
              </a:rPr>
              <a:t>Arts </a:t>
            </a:r>
            <a:r>
              <a:rPr lang="en-US" sz="1200" b="0" i="1" kern="1200" dirty="0">
                <a:solidFill>
                  <a:schemeClr val="tx1"/>
                </a:solidFill>
                <a:latin typeface="Tw Cen MT"/>
                <a:ea typeface="+mn-ea"/>
                <a:cs typeface="Tw Cen MT"/>
              </a:rPr>
              <a:t>&amp; Math.</a:t>
            </a:r>
            <a:endParaRPr lang="en-US" sz="1200" b="0" i="0" kern="1200" dirty="0">
              <a:solidFill>
                <a:schemeClr val="tx1"/>
              </a:solidFill>
              <a:latin typeface="Tw Cen MT"/>
              <a:ea typeface="+mn-ea"/>
              <a:cs typeface="Tw Cen MT"/>
            </a:endParaRPr>
          </a:p>
          <a:p>
            <a:endParaRPr lang="en-US" sz="1200" b="0" i="0" kern="1200" dirty="0">
              <a:solidFill>
                <a:schemeClr val="tx1"/>
              </a:solidFill>
              <a:latin typeface="Tw Cen MT"/>
              <a:ea typeface="+mn-ea"/>
              <a:cs typeface="Tw Cen MT"/>
            </a:endParaRPr>
          </a:p>
          <a:p>
            <a:r>
              <a:rPr lang="en-US" sz="1200" b="0" i="0" kern="1200" dirty="0">
                <a:solidFill>
                  <a:schemeClr val="tx1"/>
                </a:solidFill>
                <a:latin typeface="Tw Cen MT"/>
                <a:ea typeface="+mn-ea"/>
                <a:cs typeface="Tw Cen MT"/>
              </a:rPr>
              <a:t>•</a:t>
            </a:r>
            <a:r>
              <a:rPr lang="en-US" sz="1200" b="1" i="0" kern="1200" dirty="0">
                <a:solidFill>
                  <a:schemeClr val="tx1"/>
                </a:solidFill>
                <a:latin typeface="Tw Cen MT"/>
                <a:ea typeface="+mn-ea"/>
                <a:cs typeface="Tw Cen MT"/>
              </a:rPr>
              <a:t>Scalable for lifelong learning, K-retirement: </a:t>
            </a:r>
            <a:r>
              <a:rPr lang="en-US" sz="1200" b="0" i="0" kern="1200" dirty="0">
                <a:solidFill>
                  <a:schemeClr val="tx1"/>
                </a:solidFill>
                <a:latin typeface="Tw Cen MT"/>
                <a:ea typeface="+mn-ea"/>
                <a:cs typeface="Tw Cen MT"/>
              </a:rPr>
              <a:t>Successful implementation in K-12 classes, summer camps, after school enrichment, family programs, college courses, continuing education classes, educator and adult workshops, public programs.</a:t>
            </a:r>
          </a:p>
          <a:p>
            <a:endParaRPr lang="en-US" sz="1200" b="0" i="0" kern="1200" dirty="0">
              <a:solidFill>
                <a:schemeClr val="tx1"/>
              </a:solidFill>
              <a:latin typeface="Tw Cen MT"/>
              <a:ea typeface="+mn-ea"/>
              <a:cs typeface="Tw Cen MT"/>
            </a:endParaRPr>
          </a:p>
          <a:p>
            <a:r>
              <a:rPr lang="en-US" sz="1200" b="0" i="0" kern="1200" dirty="0">
                <a:solidFill>
                  <a:schemeClr val="tx1"/>
                </a:solidFill>
                <a:latin typeface="Tw Cen MT"/>
                <a:ea typeface="+mn-ea"/>
                <a:cs typeface="Tw Cen MT"/>
              </a:rPr>
              <a:t>•</a:t>
            </a:r>
            <a:r>
              <a:rPr lang="en-US" sz="1200" b="1" i="0" kern="1200" dirty="0">
                <a:solidFill>
                  <a:schemeClr val="tx1"/>
                </a:solidFill>
                <a:latin typeface="Tw Cen MT"/>
                <a:ea typeface="+mn-ea"/>
                <a:cs typeface="Tw Cen MT"/>
              </a:rPr>
              <a:t>Proven success in many formal &amp; informal settings: </a:t>
            </a:r>
            <a:r>
              <a:rPr lang="en-US" sz="1200" b="0" i="0" kern="1200" dirty="0">
                <a:solidFill>
                  <a:schemeClr val="tx1"/>
                </a:solidFill>
                <a:latin typeface="Tw Cen MT"/>
                <a:ea typeface="+mn-ea"/>
                <a:cs typeface="Tw Cen MT"/>
              </a:rPr>
              <a:t>Exciting for all ages in many environments, including traditional classrooms, science museums, art museums, art schools, science centers, libraries, colleges, universities and communities centers.</a:t>
            </a:r>
          </a:p>
          <a:p>
            <a:endParaRPr lang="en-US" sz="1200" b="0" i="0" kern="1200" dirty="0">
              <a:solidFill>
                <a:schemeClr val="tx1"/>
              </a:solidFill>
              <a:latin typeface="Tw Cen MT"/>
              <a:ea typeface="+mn-ea"/>
              <a:cs typeface="Tw Cen MT"/>
            </a:endParaRPr>
          </a:p>
          <a:p>
            <a:r>
              <a:rPr lang="en-US" sz="1200" b="0" i="0" kern="1200" dirty="0">
                <a:solidFill>
                  <a:schemeClr val="tx1"/>
                </a:solidFill>
                <a:latin typeface="Tw Cen MT"/>
                <a:ea typeface="+mn-ea"/>
                <a:cs typeface="Tw Cen MT"/>
              </a:rPr>
              <a:t>•</a:t>
            </a:r>
            <a:r>
              <a:rPr lang="en-US" sz="1200" b="1" i="0" kern="1200" dirty="0">
                <a:solidFill>
                  <a:schemeClr val="tx1"/>
                </a:solidFill>
                <a:latin typeface="Tw Cen MT"/>
                <a:ea typeface="+mn-ea"/>
                <a:cs typeface="Tw Cen MT"/>
              </a:rPr>
              <a:t>Free, easy-to-use tools for implementation: </a:t>
            </a:r>
            <a:r>
              <a:rPr lang="en-US" sz="1200" b="0" i="0" kern="1200" dirty="0">
                <a:solidFill>
                  <a:schemeClr val="tx1"/>
                </a:solidFill>
                <a:latin typeface="Tw Cen MT"/>
                <a:ea typeface="+mn-ea"/>
                <a:cs typeface="Tw Cen MT"/>
              </a:rPr>
              <a:t>Anyone can teach the program with the easy-to-use educator materials, including a beautiful printed &amp; interactive web poster, PowerPoint presentation, extensive presentation &amp; science notes, educator guide, instructional &amp; student videos, NASA prints, and student art gallery.</a:t>
            </a:r>
          </a:p>
          <a:p>
            <a:endParaRPr lang="en-US" sz="1200" b="0" i="0" kern="1200" dirty="0">
              <a:solidFill>
                <a:schemeClr val="tx1"/>
              </a:solidFill>
              <a:latin typeface="Tw Cen MT"/>
              <a:ea typeface="+mn-ea"/>
              <a:cs typeface="Tw Cen MT"/>
            </a:endParaRPr>
          </a:p>
          <a:p>
            <a:r>
              <a:rPr lang="en-US" sz="1200" b="0" i="0" kern="1200" dirty="0">
                <a:solidFill>
                  <a:schemeClr val="tx1"/>
                </a:solidFill>
                <a:latin typeface="Tw Cen MT"/>
                <a:ea typeface="+mn-ea"/>
                <a:cs typeface="Tw Cen MT"/>
              </a:rPr>
              <a:t>•</a:t>
            </a:r>
            <a:r>
              <a:rPr lang="en-US" sz="1200" b="1" i="0" kern="1200" dirty="0">
                <a:solidFill>
                  <a:schemeClr val="tx1"/>
                </a:solidFill>
                <a:latin typeface="Tw Cen MT"/>
                <a:ea typeface="+mn-ea"/>
                <a:cs typeface="Tw Cen MT"/>
              </a:rPr>
              <a:t>Correlates with current and recent missions: </a:t>
            </a:r>
            <a:r>
              <a:rPr lang="en-US" sz="1200" b="0" i="0" kern="1200" dirty="0">
                <a:solidFill>
                  <a:schemeClr val="tx1"/>
                </a:solidFill>
                <a:latin typeface="Tw Cen MT"/>
                <a:ea typeface="+mn-ea"/>
                <a:cs typeface="Tw Cen MT"/>
              </a:rPr>
              <a:t>To excite students about space exploration!</a:t>
            </a:r>
          </a:p>
          <a:p>
            <a:endParaRPr lang="en-US" sz="1200" b="0" i="0" kern="1200" dirty="0">
              <a:solidFill>
                <a:schemeClr val="tx1"/>
              </a:solidFill>
              <a:latin typeface="Tw Cen MT"/>
              <a:ea typeface="+mn-ea"/>
              <a:cs typeface="Tw Cen MT"/>
            </a:endParaRPr>
          </a:p>
          <a:p>
            <a:r>
              <a:rPr lang="en-US" sz="1200" b="0" i="0" kern="1200" dirty="0">
                <a:solidFill>
                  <a:schemeClr val="tx1"/>
                </a:solidFill>
                <a:latin typeface="Tw Cen MT"/>
                <a:ea typeface="+mn-ea"/>
                <a:cs typeface="Tw Cen MT"/>
              </a:rPr>
              <a:t>•</a:t>
            </a:r>
            <a:r>
              <a:rPr lang="en-US" sz="1200" b="1" i="0" kern="1200" dirty="0">
                <a:solidFill>
                  <a:schemeClr val="tx1"/>
                </a:solidFill>
                <a:latin typeface="Tw Cen MT"/>
                <a:ea typeface="+mn-ea"/>
                <a:cs typeface="Tw Cen MT"/>
              </a:rPr>
              <a:t>Engaging lesson &amp; fun art activity to reinforce concepts: </a:t>
            </a:r>
            <a:r>
              <a:rPr lang="en-US" sz="1200" b="0" i="0" kern="1200" dirty="0">
                <a:solidFill>
                  <a:schemeClr val="tx1"/>
                </a:solidFill>
                <a:latin typeface="Tw Cen MT"/>
                <a:ea typeface="+mn-ea"/>
                <a:cs typeface="Tw Cen MT"/>
              </a:rPr>
              <a:t>Program includes rich science content and exciting, creative, hands-on projects. </a:t>
            </a:r>
            <a:endParaRPr lang="en-US" b="1" i="1" dirty="0">
              <a:latin typeface="Tw Cen MT"/>
              <a:cs typeface="Tw Cen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2</a:t>
            </a:fld>
            <a:endParaRPr lang="en-US" dirty="0"/>
          </a:p>
        </p:txBody>
      </p:sp>
    </p:spTree>
    <p:extLst>
      <p:ext uri="{BB962C8B-B14F-4D97-AF65-F5344CB8AC3E}">
        <p14:creationId xmlns:p14="http://schemas.microsoft.com/office/powerpoint/2010/main" val="3639938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a:cs typeface="Tw Cen MT"/>
              </a:rPr>
              <a:t>PRESENTATION NOTES:</a:t>
            </a:r>
          </a:p>
          <a:p>
            <a:pPr marL="171450" indent="-171450">
              <a:buFont typeface="Arial" pitchFamily="34" charset="0"/>
              <a:buChar char="•"/>
            </a:pPr>
            <a:r>
              <a:rPr lang="en-US" dirty="0">
                <a:latin typeface="Tw Cen MT"/>
                <a:cs typeface="Tw Cen MT"/>
              </a:rPr>
              <a:t>Squiggly lines don’t just mean erosion by liquid, what other process can cause erosion? </a:t>
            </a:r>
            <a:r>
              <a:rPr lang="en-US" i="1" dirty="0">
                <a:solidFill>
                  <a:srgbClr val="C00000"/>
                </a:solidFill>
                <a:latin typeface="Tw Cen MT"/>
                <a:cs typeface="Tw Cen MT"/>
              </a:rPr>
              <a:t>Wind erosion</a:t>
            </a:r>
          </a:p>
          <a:p>
            <a:pPr marL="171450" indent="-171450">
              <a:buFont typeface="Arial" pitchFamily="34" charset="0"/>
              <a:buChar char="•"/>
            </a:pPr>
            <a:r>
              <a:rPr lang="en-US" b="0" i="0" dirty="0">
                <a:latin typeface="Tw Cen MT"/>
                <a:cs typeface="Tw Cen MT"/>
              </a:rPr>
              <a:t>The surface of Mars has not only been shaped by water erosion,</a:t>
            </a:r>
            <a:r>
              <a:rPr lang="en-US" b="0" i="0" baseline="0" dirty="0">
                <a:latin typeface="Tw Cen MT"/>
                <a:cs typeface="Tw Cen MT"/>
              </a:rPr>
              <a:t> it has also been shaped by wind erosion.</a:t>
            </a:r>
          </a:p>
          <a:p>
            <a:pPr marL="171450" indent="-171450">
              <a:buFont typeface="Arial" pitchFamily="34" charset="0"/>
              <a:buChar char="•"/>
            </a:pPr>
            <a:r>
              <a:rPr lang="en-US" i="0" dirty="0">
                <a:latin typeface="Tw Cen MT"/>
                <a:cs typeface="Tw Cen MT"/>
              </a:rPr>
              <a:t>What do you think this is an image of? Think of the desert</a:t>
            </a:r>
            <a:r>
              <a:rPr lang="en-US" i="1" dirty="0">
                <a:latin typeface="Tw Cen MT"/>
                <a:cs typeface="Tw Cen MT"/>
              </a:rPr>
              <a:t>.</a:t>
            </a:r>
            <a:r>
              <a:rPr lang="en-US" i="1" baseline="0" dirty="0">
                <a:latin typeface="Tw Cen MT"/>
                <a:cs typeface="Tw Cen MT"/>
              </a:rPr>
              <a:t> </a:t>
            </a:r>
            <a:r>
              <a:rPr lang="en-US" i="1" dirty="0">
                <a:solidFill>
                  <a:srgbClr val="C00000"/>
                </a:solidFill>
                <a:latin typeface="Tw Cen MT"/>
                <a:cs typeface="Tw Cen MT"/>
              </a:rPr>
              <a:t>This is an image of sand dunes.</a:t>
            </a:r>
          </a:p>
          <a:p>
            <a:pPr marL="171450" indent="-171450">
              <a:buFont typeface="Arial" pitchFamily="34" charset="0"/>
              <a:buChar char="•"/>
            </a:pPr>
            <a:endParaRPr lang="en-US" i="0" dirty="0">
              <a:latin typeface="Tw Cen MT"/>
              <a:cs typeface="Tw Cen MT"/>
            </a:endParaRPr>
          </a:p>
          <a:p>
            <a:r>
              <a:rPr lang="en-US" b="1" dirty="0">
                <a:latin typeface="Tw Cen MT"/>
                <a:cs typeface="Tw Cen MT"/>
              </a:rPr>
              <a:t> SCIENCE NOTES:</a:t>
            </a:r>
          </a:p>
          <a:p>
            <a:pPr marL="171450" indent="-171450">
              <a:buFont typeface="Arial" pitchFamily="34" charset="0"/>
              <a:buChar char="•"/>
            </a:pPr>
            <a:r>
              <a:rPr lang="en-US" dirty="0">
                <a:latin typeface="Tw Cen MT"/>
                <a:cs typeface="Tw Cen MT"/>
              </a:rPr>
              <a:t>This view from the High Resolution Imaging Science Experiment (HiRISE) camera on NASA's Mars Reconnaissance Orbiter shows two classes of aeolian bedforms within Proctor Crater. The relatively bright, small ridges are ripples. From their study on Earth, and close-up examination by the MER rovers (roving elsewhere on Mars), we know that ripples are composed of fine sand (less than 200 microns in diameter) or fine sand coated with coarser sand and granules. </a:t>
            </a:r>
          </a:p>
          <a:p>
            <a:pPr marL="171450" indent="-171450">
              <a:buFont typeface="Arial" pitchFamily="34" charset="0"/>
              <a:buChar char="•"/>
            </a:pPr>
            <a:r>
              <a:rPr lang="en-US" sz="1200" kern="1200" dirty="0">
                <a:solidFill>
                  <a:schemeClr val="tx1"/>
                </a:solidFill>
                <a:latin typeface="Tw Cen MT"/>
                <a:ea typeface="+mn-ea"/>
                <a:cs typeface="Tw Cen MT"/>
              </a:rPr>
              <a:t>The larger, darker bedforms are dunes composed of sand, most likely of fine size. Ripples tend to move slower than dunes. Because of this, over time, ripples get covered with dust, possibly explaining the bright tone visible here. The dunes are dark probably because they are composed of basaltic sand (derived from dark, volcanic rock) that is blown by the wind enough that dust does not sufficiently accumulate to change their color.</a:t>
            </a:r>
          </a:p>
          <a:p>
            <a:pPr marL="0" indent="0">
              <a:buFont typeface="Arial" pitchFamily="34" charset="0"/>
              <a:buNone/>
            </a:pPr>
            <a:r>
              <a:rPr lang="en-US" dirty="0">
                <a:latin typeface="Tw Cen MT"/>
                <a:cs typeface="Tw Cen MT"/>
                <a:hlinkClick r:id="rId3"/>
              </a:rPr>
              <a:t>http://photojournal.jpl.nasa.gov/catalog/PIA11833</a:t>
            </a:r>
            <a:endParaRPr lang="en-US" b="1" dirty="0">
              <a:latin typeface="Tw Cen MT"/>
              <a:cs typeface="Tw Cen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20</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Tw Cen MT"/>
                <a:cs typeface="Tw Cen MT"/>
              </a:rPr>
              <a:t>PRESENTATION NOTES:</a:t>
            </a:r>
          </a:p>
          <a:p>
            <a:pPr marL="171450" indent="-171450">
              <a:buFont typeface="Arial"/>
              <a:buChar char="•"/>
            </a:pPr>
            <a:r>
              <a:rPr lang="en-US" b="0" i="0" dirty="0">
                <a:latin typeface="Tw Cen MT"/>
                <a:cs typeface="Tw Cen MT"/>
              </a:rPr>
              <a:t>This mysterious image shows </a:t>
            </a:r>
            <a:r>
              <a:rPr lang="en-US" b="0" i="0" baseline="0" dirty="0">
                <a:latin typeface="Tw Cen MT"/>
                <a:cs typeface="Tw Cen MT"/>
              </a:rPr>
              <a:t>sand dunes and dark serpentine lines that were created by dust devils leaving trails. </a:t>
            </a:r>
          </a:p>
          <a:p>
            <a:pPr marL="171450" indent="-171450">
              <a:buFont typeface="Arial"/>
              <a:buChar char="•"/>
            </a:pPr>
            <a:r>
              <a:rPr lang="en-US" b="0" i="0" baseline="0" dirty="0">
                <a:latin typeface="Tw Cen MT"/>
                <a:cs typeface="Tw Cen MT"/>
              </a:rPr>
              <a:t>What is a dust devil?</a:t>
            </a:r>
            <a:r>
              <a:rPr lang="en-US" b="0" i="1" baseline="0" dirty="0">
                <a:latin typeface="Tw Cen MT"/>
                <a:cs typeface="Tw Cen MT"/>
              </a:rPr>
              <a:t> </a:t>
            </a:r>
            <a:r>
              <a:rPr lang="en-US" b="0" i="1" baseline="0" dirty="0">
                <a:solidFill>
                  <a:srgbClr val="B80021"/>
                </a:solidFill>
                <a:latin typeface="Tw Cen MT"/>
                <a:cs typeface="Tw Cen MT"/>
              </a:rPr>
              <a:t>A small whirlwind of dust and debris</a:t>
            </a:r>
            <a:r>
              <a:rPr lang="en-US" b="0" i="1" baseline="0" dirty="0">
                <a:latin typeface="Tw Cen MT"/>
                <a:cs typeface="Tw Cen MT"/>
              </a:rPr>
              <a:t>. </a:t>
            </a:r>
            <a:r>
              <a:rPr lang="en-US" b="0" i="0" baseline="0" dirty="0">
                <a:latin typeface="Tw Cen MT"/>
                <a:cs typeface="Tw Cen MT"/>
              </a:rPr>
              <a:t>Have you ever seen one?</a:t>
            </a:r>
            <a:endParaRPr lang="en-US" b="0" i="0" dirty="0">
              <a:latin typeface="Tw Cen MT"/>
              <a:cs typeface="Tw Cen MT"/>
            </a:endParaRPr>
          </a:p>
          <a:p>
            <a:endParaRPr lang="en-US" b="1" dirty="0">
              <a:latin typeface="Tw Cen MT"/>
              <a:cs typeface="Tw Cen MT"/>
            </a:endParaRPr>
          </a:p>
          <a:p>
            <a:pPr marL="0" indent="0">
              <a:buFont typeface="Arial"/>
              <a:buNone/>
            </a:pPr>
            <a:r>
              <a:rPr lang="en-US" b="1" dirty="0">
                <a:latin typeface="Tw Cen MT"/>
                <a:cs typeface="Tw Cen MT"/>
              </a:rPr>
              <a:t>SCIENCE NOTES: </a:t>
            </a:r>
            <a:endParaRPr lang="en-US" dirty="0">
              <a:latin typeface="Tw Cen MT"/>
              <a:cs typeface="Tw Cen MT"/>
            </a:endParaRPr>
          </a:p>
          <a:p>
            <a:pPr marL="171450" indent="-171450">
              <a:buFont typeface="Arial"/>
              <a:buChar char="•"/>
            </a:pPr>
            <a:r>
              <a:rPr lang="en-US" sz="1200" b="0" i="0" kern="1200" dirty="0">
                <a:solidFill>
                  <a:schemeClr val="tx1"/>
                </a:solidFill>
                <a:effectLst/>
                <a:latin typeface="Tw Cen MT"/>
                <a:ea typeface="+mn-ea"/>
                <a:cs typeface="Tw Cen MT"/>
              </a:rPr>
              <a:t>This portion of an</a:t>
            </a:r>
            <a:r>
              <a:rPr lang="en-US" sz="1200" b="0" i="0" kern="1200" baseline="0" dirty="0">
                <a:solidFill>
                  <a:schemeClr val="tx1"/>
                </a:solidFill>
                <a:effectLst/>
                <a:latin typeface="Tw Cen MT"/>
                <a:ea typeface="+mn-ea"/>
                <a:cs typeface="Tw Cen MT"/>
              </a:rPr>
              <a:t> image</a:t>
            </a:r>
            <a:r>
              <a:rPr lang="en-US" sz="1200" b="0" i="0" kern="1200" dirty="0">
                <a:solidFill>
                  <a:schemeClr val="tx1"/>
                </a:solidFill>
                <a:effectLst/>
                <a:latin typeface="Tw Cen MT"/>
                <a:ea typeface="+mn-ea"/>
                <a:cs typeface="Tw Cen MT"/>
              </a:rPr>
              <a:t> from the HiRISE camera on board the Mars Reconnaissance</a:t>
            </a:r>
            <a:r>
              <a:rPr lang="en-US" sz="1200" b="0" i="0" kern="1200" baseline="0" dirty="0">
                <a:solidFill>
                  <a:schemeClr val="tx1"/>
                </a:solidFill>
                <a:effectLst/>
                <a:latin typeface="Tw Cen MT"/>
                <a:ea typeface="+mn-ea"/>
                <a:cs typeface="Tw Cen MT"/>
              </a:rPr>
              <a:t> Orbiter</a:t>
            </a:r>
            <a:r>
              <a:rPr lang="en-US" sz="1200" b="0" i="0" kern="1200" dirty="0">
                <a:solidFill>
                  <a:schemeClr val="tx1"/>
                </a:solidFill>
                <a:effectLst/>
                <a:latin typeface="Tw Cen MT"/>
                <a:ea typeface="+mn-ea"/>
                <a:cs typeface="Tw Cen MT"/>
              </a:rPr>
              <a:t> shows twisting dark trails crisscrossing light colored terrain on the Martian surface. Newly formed trails like these initially presented researchers with a tantalizing Martian mystery, but they are now known to be the work of miniature wind vortices known to occur on the red planet -</a:t>
            </a:r>
            <a:r>
              <a:rPr lang="en-US" sz="1200" b="0" i="0" kern="1200" baseline="0" dirty="0">
                <a:solidFill>
                  <a:schemeClr val="tx1"/>
                </a:solidFill>
                <a:effectLst/>
                <a:latin typeface="Tw Cen MT"/>
                <a:ea typeface="+mn-ea"/>
                <a:cs typeface="Tw Cen MT"/>
              </a:rPr>
              <a:t> Martian dust devils. </a:t>
            </a:r>
            <a:r>
              <a:rPr lang="en-US" sz="1200" b="0" i="0" kern="1200" dirty="0">
                <a:solidFill>
                  <a:schemeClr val="tx1"/>
                </a:solidFill>
                <a:effectLst/>
                <a:latin typeface="Tw Cen MT"/>
                <a:ea typeface="+mn-ea"/>
                <a:cs typeface="Tw Cen MT"/>
              </a:rPr>
              <a:t>These spinning columns of rising air</a:t>
            </a:r>
            <a:r>
              <a:rPr lang="en-US" sz="1200" b="0" i="0" kern="1200" baseline="0" dirty="0">
                <a:solidFill>
                  <a:schemeClr val="tx1"/>
                </a:solidFill>
                <a:effectLst/>
                <a:latin typeface="Tw Cen MT"/>
                <a:ea typeface="+mn-ea"/>
                <a:cs typeface="Tw Cen MT"/>
              </a:rPr>
              <a:t> </a:t>
            </a:r>
            <a:r>
              <a:rPr lang="en-US" sz="1200" b="0" i="0" kern="1200" dirty="0">
                <a:solidFill>
                  <a:schemeClr val="tx1"/>
                </a:solidFill>
                <a:effectLst/>
                <a:latin typeface="Tw Cen MT"/>
                <a:ea typeface="+mn-ea"/>
                <a:cs typeface="Tw Cen MT"/>
              </a:rPr>
              <a:t>heated by the warm surface are also common in dry and desert areas on Earth. Typically lasting only a few minutes, dust</a:t>
            </a:r>
            <a:r>
              <a:rPr lang="en-US" sz="1200" b="0" i="0" kern="1200" baseline="0" dirty="0">
                <a:solidFill>
                  <a:schemeClr val="tx1"/>
                </a:solidFill>
                <a:effectLst/>
                <a:latin typeface="Tw Cen MT"/>
                <a:ea typeface="+mn-ea"/>
                <a:cs typeface="Tw Cen MT"/>
              </a:rPr>
              <a:t> devils </a:t>
            </a:r>
            <a:r>
              <a:rPr lang="en-US" sz="1200" b="0" i="0" kern="1200" dirty="0">
                <a:solidFill>
                  <a:schemeClr val="tx1"/>
                </a:solidFill>
                <a:effectLst/>
                <a:latin typeface="Tw Cen MT"/>
                <a:ea typeface="+mn-ea"/>
                <a:cs typeface="Tw Cen MT"/>
              </a:rPr>
              <a:t>become visible as they pick up loose red-colored dust, leaving the darker and heavier sand beneath intact. On Mars, dust devils can be up to 8 kilometers (4.8 mi) high.</a:t>
            </a:r>
            <a:r>
              <a:rPr lang="en-US" sz="1200" b="0" i="0" kern="1200" baseline="0" dirty="0">
                <a:solidFill>
                  <a:schemeClr val="tx1"/>
                </a:solidFill>
                <a:effectLst/>
                <a:latin typeface="Tw Cen MT"/>
                <a:ea typeface="+mn-ea"/>
                <a:cs typeface="Tw Cen MT"/>
              </a:rPr>
              <a:t> </a:t>
            </a:r>
          </a:p>
          <a:p>
            <a:pPr marL="171450" indent="-171450">
              <a:buFont typeface="Arial"/>
              <a:buChar char="•"/>
            </a:pPr>
            <a:r>
              <a:rPr lang="en-US" sz="1200" b="0" i="0" kern="1200" dirty="0">
                <a:solidFill>
                  <a:schemeClr val="tx1"/>
                </a:solidFill>
                <a:effectLst/>
                <a:latin typeface="Tw Cen MT"/>
                <a:ea typeface="+mn-ea"/>
                <a:cs typeface="Tw Cen MT"/>
              </a:rPr>
              <a:t>Dust devils have been credited with unexpected cleaning of the</a:t>
            </a:r>
            <a:r>
              <a:rPr lang="en-US" sz="1200" b="0" i="0" kern="1200" baseline="0" dirty="0">
                <a:solidFill>
                  <a:schemeClr val="tx1"/>
                </a:solidFill>
                <a:effectLst/>
                <a:latin typeface="Tw Cen MT"/>
                <a:ea typeface="+mn-ea"/>
                <a:cs typeface="Tw Cen MT"/>
              </a:rPr>
              <a:t> </a:t>
            </a:r>
            <a:r>
              <a:rPr lang="en-US" sz="1200" b="0" i="0" kern="1200" dirty="0">
                <a:solidFill>
                  <a:schemeClr val="tx1"/>
                </a:solidFill>
                <a:effectLst/>
                <a:latin typeface="Tw Cen MT"/>
                <a:ea typeface="+mn-ea"/>
                <a:cs typeface="Tw Cen MT"/>
              </a:rPr>
              <a:t>solar panels on the Mars rovers.</a:t>
            </a:r>
          </a:p>
          <a:p>
            <a:r>
              <a:rPr lang="en-US" dirty="0">
                <a:latin typeface="Tw Cen MT"/>
                <a:cs typeface="Tw Cen MT"/>
                <a:hlinkClick r:id="rId3"/>
              </a:rPr>
              <a:t>http://apod.nasa.gov/apod/ap091021.html</a:t>
            </a:r>
            <a:endParaRPr lang="en-US" sz="1200" b="0" i="0" kern="1200" dirty="0">
              <a:solidFill>
                <a:schemeClr val="tx1"/>
              </a:solidFill>
              <a:effectLst/>
              <a:latin typeface="Tw Cen MT"/>
              <a:ea typeface="+mn-ea"/>
              <a:cs typeface="Tw Cen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21</a:t>
            </a:fld>
            <a:endParaRPr lang="en-US" dirty="0"/>
          </a:p>
        </p:txBody>
      </p:sp>
    </p:spTree>
    <p:extLst>
      <p:ext uri="{BB962C8B-B14F-4D97-AF65-F5344CB8AC3E}">
        <p14:creationId xmlns:p14="http://schemas.microsoft.com/office/powerpoint/2010/main" val="1185023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solidFill>
                  <a:prstClr val="black"/>
                </a:solidFill>
              </a:rPr>
              <a:pPr/>
              <a:t>22</a:t>
            </a:fld>
            <a:endParaRPr lang="en-US" dirty="0">
              <a:solidFill>
                <a:prstClr val="black"/>
              </a:solidFill>
            </a:endParaRPr>
          </a:p>
        </p:txBody>
      </p:sp>
      <p:sp>
        <p:nvSpPr>
          <p:cNvPr id="5" name="Notes Placeholder 2"/>
          <p:cNvSpPr>
            <a:spLocks noGrp="1"/>
          </p:cNvSpPr>
          <p:nvPr>
            <p:ph type="body" idx="1"/>
          </p:nvPr>
        </p:nvSpPr>
        <p:spPr/>
        <p:txBody>
          <a:bodyPr/>
          <a:lstStyle/>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Do you think all the images we’ve looked at are in “true-color,” meaning what your eyes see? </a:t>
            </a:r>
            <a:r>
              <a:rPr lang="en-US" i="1" dirty="0">
                <a:solidFill>
                  <a:srgbClr val="C00000"/>
                </a:solidFill>
                <a:latin typeface="Tw Cen MT" pitchFamily="34" charset="0"/>
              </a:rPr>
              <a:t>No</a:t>
            </a:r>
          </a:p>
          <a:p>
            <a:pPr marL="171450" indent="-171450">
              <a:buFont typeface="Arial" pitchFamily="34" charset="0"/>
              <a:buChar char="•"/>
            </a:pPr>
            <a:r>
              <a:rPr lang="en-US" dirty="0">
                <a:latin typeface="Tw Cen MT" pitchFamily="34" charset="0"/>
              </a:rPr>
              <a:t>Scientists use color as an important tool to understand planetary surfaces.</a:t>
            </a:r>
          </a:p>
          <a:p>
            <a:pPr marL="171450" indent="-171450">
              <a:buFont typeface="Arial" pitchFamily="34" charset="0"/>
              <a:buChar char="•"/>
            </a:pPr>
            <a:r>
              <a:rPr lang="en-US" dirty="0">
                <a:latin typeface="Tw Cen MT" pitchFamily="34" charset="0"/>
              </a:rPr>
              <a:t>Sometimes they use different types of light such as infrared or ultraviolet to take images.</a:t>
            </a:r>
          </a:p>
          <a:p>
            <a:pPr marL="171450" indent="-171450">
              <a:buFont typeface="Arial" pitchFamily="34" charset="0"/>
              <a:buChar char="•"/>
            </a:pPr>
            <a:r>
              <a:rPr lang="en-US" dirty="0">
                <a:latin typeface="Tw Cen MT" pitchFamily="34" charset="0"/>
              </a:rPr>
              <a:t>Sometimes they use various filters or color schematics to highlight certain features.</a:t>
            </a:r>
          </a:p>
          <a:p>
            <a:pPr marL="171450" indent="-171450">
              <a:buFont typeface="Arial" pitchFamily="34" charset="0"/>
              <a:buChar char="•"/>
            </a:pPr>
            <a:r>
              <a:rPr lang="en-US" dirty="0">
                <a:latin typeface="Tw Cen MT" pitchFamily="34" charset="0"/>
              </a:rPr>
              <a:t>The image on the right has been colorized to emphasize surface composition.</a:t>
            </a:r>
          </a:p>
          <a:p>
            <a:pPr marL="171450" indent="-171450">
              <a:buFont typeface="Arial" pitchFamily="34" charset="0"/>
              <a:buChar char="•"/>
            </a:pPr>
            <a:endParaRPr lang="en-US" dirty="0">
              <a:latin typeface="Tw Cen MT" pitchFamily="34" charset="0"/>
            </a:endParaRPr>
          </a:p>
          <a:p>
            <a:r>
              <a:rPr lang="en-US" b="1" dirty="0">
                <a:latin typeface="Tw Cen MT" pitchFamily="34" charset="0"/>
              </a:rPr>
              <a:t>SCIENCE NOTES:</a:t>
            </a:r>
          </a:p>
          <a:p>
            <a:pPr marL="171450" indent="-171450">
              <a:buFont typeface="Arial" pitchFamily="34" charset="0"/>
              <a:buChar char="•"/>
            </a:pPr>
            <a:r>
              <a:rPr lang="en-US" dirty="0">
                <a:latin typeface="Tw Cen MT" pitchFamily="34" charset="0"/>
              </a:rPr>
              <a:t>The false-color processing used to create this lunar image is helpful for interpreting the surface soil composition. It is a composite</a:t>
            </a:r>
            <a:r>
              <a:rPr lang="en-US" baseline="0" dirty="0">
                <a:latin typeface="Tw Cen MT" pitchFamily="34" charset="0"/>
              </a:rPr>
              <a:t> of 15 images taken through 3 color filters by the Galileo spacecraft. </a:t>
            </a:r>
            <a:r>
              <a:rPr lang="en-US" dirty="0">
                <a:latin typeface="Tw Cen MT" pitchFamily="34" charset="0"/>
              </a:rPr>
              <a:t>Areas appearing red generally correspond to the lunar highlands, while blue to orange shades indicate the ancient volcanic lava flow of a mare, or lunar sea. Bluer mare areas contain more titanium than do the orange regions. Mare Tranquillitatis, seen as a deep blue patch on the right, is richer in titanium than Mare Serenitatis, a slightly smaller circular area at its the upper left. Blue and orange areas covering much of the left side of the Moon in this view represent many separate lava flows in Oceanus Procellarum. The small purple areas found near the center are pyroclastic deposits formed by explosive volcanic eruptions.</a:t>
            </a:r>
          </a:p>
          <a:p>
            <a:pPr marL="0" indent="0">
              <a:buFont typeface="Arial" pitchFamily="34" charset="0"/>
              <a:buNone/>
            </a:pPr>
            <a:r>
              <a:rPr lang="en-US" dirty="0">
                <a:latin typeface="Tw Cen MT" pitchFamily="34" charset="0"/>
                <a:hlinkClick r:id="rId3"/>
              </a:rPr>
              <a:t>http://photojournal.jpl.nasa.gov/catalog/PIA00132 </a:t>
            </a:r>
            <a:r>
              <a:rPr lang="en-US" dirty="0">
                <a:latin typeface="Tw Cen MT" pitchFamily="34" charset="0"/>
              </a:rPr>
              <a:t> </a:t>
            </a:r>
          </a:p>
        </p:txBody>
      </p:sp>
    </p:spTree>
    <p:extLst>
      <p:ext uri="{BB962C8B-B14F-4D97-AF65-F5344CB8AC3E}">
        <p14:creationId xmlns:p14="http://schemas.microsoft.com/office/powerpoint/2010/main" val="1061772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Tw Cen MT"/>
                <a:ea typeface="+mn-ea"/>
                <a:cs typeface="Tw Cen MT"/>
              </a:rPr>
              <a:t>PRESENTATION NOTES:</a:t>
            </a:r>
          </a:p>
          <a:p>
            <a:pPr marL="171450" indent="-171450">
              <a:buFont typeface="Arial"/>
              <a:buChar char="•"/>
            </a:pPr>
            <a:r>
              <a:rPr lang="en-US" sz="1200" b="0" i="0" kern="1200" dirty="0">
                <a:solidFill>
                  <a:schemeClr val="tx1"/>
                </a:solidFill>
                <a:effectLst/>
                <a:latin typeface="Tw Cen MT"/>
                <a:ea typeface="+mn-ea"/>
                <a:cs typeface="Tw Cen MT"/>
              </a:rPr>
              <a:t>This stunning enhanced color image </a:t>
            </a:r>
            <a:r>
              <a:rPr lang="en-US" sz="1200" b="0" i="0" kern="1200" baseline="0" dirty="0">
                <a:solidFill>
                  <a:schemeClr val="tx1"/>
                </a:solidFill>
                <a:effectLst/>
                <a:latin typeface="Tw Cen MT"/>
                <a:ea typeface="+mn-ea"/>
                <a:cs typeface="Tw Cen MT"/>
              </a:rPr>
              <a:t>shows the nature of the ground surface. You can almost envision water flowing across the surface in the distant past.</a:t>
            </a:r>
          </a:p>
          <a:p>
            <a:pPr marL="171450" indent="-171450">
              <a:buFont typeface="Arial"/>
              <a:buChar char="•"/>
            </a:pPr>
            <a:r>
              <a:rPr lang="en-US" sz="1200" b="0" i="0" kern="1200" baseline="0" dirty="0">
                <a:solidFill>
                  <a:schemeClr val="tx1"/>
                </a:solidFill>
                <a:effectLst/>
                <a:latin typeface="Tw Cen MT"/>
                <a:ea typeface="+mn-ea"/>
                <a:cs typeface="Tw Cen MT"/>
              </a:rPr>
              <a:t>The enhanced color really emphasized the “texture” of the surface.</a:t>
            </a:r>
            <a:endParaRPr lang="en-US" sz="1200" b="0" i="0" kern="1200" dirty="0">
              <a:solidFill>
                <a:schemeClr val="tx1"/>
              </a:solidFill>
              <a:effectLst/>
              <a:latin typeface="Tw Cen MT"/>
              <a:ea typeface="+mn-ea"/>
              <a:cs typeface="Tw Cen MT"/>
            </a:endParaRPr>
          </a:p>
          <a:p>
            <a:endParaRPr lang="en-US" sz="1200" b="1" i="0" kern="1200" dirty="0">
              <a:solidFill>
                <a:schemeClr val="tx1"/>
              </a:solidFill>
              <a:effectLst/>
              <a:latin typeface="Tw Cen MT"/>
              <a:ea typeface="+mn-ea"/>
              <a:cs typeface="Tw Cen MT"/>
            </a:endParaRPr>
          </a:p>
          <a:p>
            <a:r>
              <a:rPr lang="en-US" sz="1200" b="1" i="0" kern="1200" dirty="0">
                <a:solidFill>
                  <a:schemeClr val="tx1"/>
                </a:solidFill>
                <a:effectLst/>
                <a:latin typeface="Tw Cen MT"/>
                <a:ea typeface="+mn-ea"/>
                <a:cs typeface="Tw Cen MT"/>
              </a:rPr>
              <a:t>SCIENCE NOTES:</a:t>
            </a:r>
          </a:p>
          <a:p>
            <a:pPr marL="171450" indent="-171450">
              <a:buFont typeface="Arial"/>
              <a:buChar char="•"/>
            </a:pPr>
            <a:r>
              <a:rPr lang="en-US" sz="1200" b="0" i="0" kern="1200" dirty="0">
                <a:solidFill>
                  <a:schemeClr val="tx1"/>
                </a:solidFill>
                <a:effectLst/>
                <a:latin typeface="Tw Cen MT"/>
                <a:ea typeface="+mn-ea"/>
                <a:cs typeface="Tw Cen MT"/>
              </a:rPr>
              <a:t>Billions of years ago, floodwaters emerged from Echus Chasma on the northern side of Valles Marineris, the "Grand Canyon" of Mars. The waters then poured across the landscape as they headed for the northern lowlands, carving a giant channel named Kasei Valles. In the scene here, the floodwaters moved generally left to right, dividing and merging to erode a network of linked channels. Where the floods encountered hills and craters in their path, they often left a streamlined mesa behind the feature, pointing like a pennant downstream. Areas in cool tints have more fine-grain materials (such as sand and dust) at the surface, while redder tints indicate areas with harder sediments and outcrops of rock. </a:t>
            </a:r>
          </a:p>
          <a:p>
            <a:r>
              <a:rPr lang="en-US" dirty="0">
                <a:latin typeface="Tw Cen MT"/>
                <a:cs typeface="Tw Cen MT"/>
                <a:hlinkClick r:id="rId3"/>
              </a:rPr>
              <a:t>http://mars.nasa.gov/multimedia/marsasart/?ImageID=5262</a:t>
            </a:r>
            <a:endParaRPr lang="en-US" dirty="0">
              <a:latin typeface="Tw Cen MT"/>
              <a:cs typeface="Tw Cen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23</a:t>
            </a:fld>
            <a:endParaRPr lang="en-US" dirty="0"/>
          </a:p>
        </p:txBody>
      </p:sp>
    </p:spTree>
    <p:extLst>
      <p:ext uri="{BB962C8B-B14F-4D97-AF65-F5344CB8AC3E}">
        <p14:creationId xmlns:p14="http://schemas.microsoft.com/office/powerpoint/2010/main" val="1279071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Tw Cen MT"/>
                <a:ea typeface="+mn-ea"/>
                <a:cs typeface="Tw Cen MT"/>
              </a:rPr>
              <a:t>PRESENTATION NOTES:</a:t>
            </a:r>
          </a:p>
          <a:p>
            <a:pPr marL="171450" indent="-171450">
              <a:buFont typeface="Arial"/>
              <a:buChar char="•"/>
            </a:pPr>
            <a:r>
              <a:rPr lang="en-US" sz="1200" b="0" i="0" kern="1200" dirty="0">
                <a:solidFill>
                  <a:schemeClr val="tx1"/>
                </a:solidFill>
                <a:effectLst/>
                <a:latin typeface="Tw Cen MT"/>
                <a:ea typeface="+mn-ea"/>
                <a:cs typeface="Tw Cen MT"/>
              </a:rPr>
              <a:t>This compelling image shows Mars in infrared light</a:t>
            </a:r>
            <a:r>
              <a:rPr lang="en-US" sz="1200" b="0" i="0" kern="1200" baseline="0" dirty="0">
                <a:solidFill>
                  <a:schemeClr val="tx1"/>
                </a:solidFill>
                <a:effectLst/>
                <a:latin typeface="Tw Cen MT"/>
                <a:ea typeface="+mn-ea"/>
                <a:cs typeface="Tw Cen MT"/>
              </a:rPr>
              <a:t>.</a:t>
            </a:r>
            <a:endParaRPr lang="en-US" sz="1200" b="0" i="0" kern="1200" dirty="0">
              <a:solidFill>
                <a:schemeClr val="tx1"/>
              </a:solidFill>
              <a:effectLst/>
              <a:latin typeface="Tw Cen MT"/>
              <a:ea typeface="+mn-ea"/>
              <a:cs typeface="Tw Cen MT"/>
            </a:endParaRPr>
          </a:p>
          <a:p>
            <a:endParaRPr lang="en-US" sz="1200" b="1" i="0" kern="1200" dirty="0">
              <a:solidFill>
                <a:schemeClr val="tx1"/>
              </a:solidFill>
              <a:effectLst/>
              <a:latin typeface="Tw Cen MT"/>
              <a:ea typeface="+mn-ea"/>
              <a:cs typeface="Tw Cen MT"/>
            </a:endParaRPr>
          </a:p>
          <a:p>
            <a:r>
              <a:rPr lang="en-US" sz="1200" b="1" kern="1200" dirty="0">
                <a:solidFill>
                  <a:schemeClr val="tx1"/>
                </a:solidFill>
                <a:effectLst/>
                <a:latin typeface="Tw Cen MT"/>
                <a:ea typeface="+mn-ea"/>
                <a:cs typeface="Tw Cen MT"/>
              </a:rPr>
              <a:t>SCIENCE NOTES: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kern="1200" dirty="0">
                <a:solidFill>
                  <a:schemeClr val="tx1"/>
                </a:solidFill>
                <a:effectLst/>
                <a:latin typeface="Tw Cen MT"/>
                <a:ea typeface="+mn-ea"/>
                <a:cs typeface="Tw Cen MT"/>
              </a:rPr>
              <a:t>This mosaic was made from images taken at infrared wavelengths in daytime and nighttime by the Thermal Emission Imaging System (THEMIS) on the Mars Odyssey orbiter. THEMIS</a:t>
            </a:r>
            <a:r>
              <a:rPr lang="en-US" sz="1200" b="0" kern="1200" baseline="0" dirty="0">
                <a:solidFill>
                  <a:schemeClr val="tx1"/>
                </a:solidFill>
                <a:effectLst/>
                <a:latin typeface="Tw Cen MT"/>
                <a:ea typeface="+mn-ea"/>
                <a:cs typeface="Tw Cen MT"/>
              </a:rPr>
              <a:t> </a:t>
            </a:r>
            <a:r>
              <a:rPr lang="en-US" sz="1200" kern="1200" dirty="0">
                <a:solidFill>
                  <a:schemeClr val="tx1"/>
                </a:solidFill>
                <a:latin typeface="Tw Cen MT"/>
                <a:ea typeface="+mn-ea"/>
                <a:cs typeface="Tw Cen MT"/>
              </a:rPr>
              <a:t>is a special camera whose main tasks are mapping rock mineralogies and detecting heat, which yields information on the physical and thermal properties of the Martian surface. Its chief science goals are to look for rocks altered by water,</a:t>
            </a:r>
            <a:r>
              <a:rPr lang="en-US" sz="1200" kern="1200" baseline="0" dirty="0">
                <a:solidFill>
                  <a:schemeClr val="tx1"/>
                </a:solidFill>
                <a:latin typeface="Tw Cen MT"/>
                <a:ea typeface="+mn-ea"/>
                <a:cs typeface="Tw Cen MT"/>
              </a:rPr>
              <a:t> s</a:t>
            </a:r>
            <a:r>
              <a:rPr lang="en-US" sz="1200" kern="1200" dirty="0">
                <a:solidFill>
                  <a:schemeClr val="tx1"/>
                </a:solidFill>
                <a:latin typeface="Tw Cen MT"/>
                <a:ea typeface="+mn-ea"/>
                <a:cs typeface="Tw Cen MT"/>
              </a:rPr>
              <a:t>tudy geologic details and</a:t>
            </a:r>
            <a:r>
              <a:rPr lang="en-US" sz="1200" kern="1200" baseline="0" dirty="0">
                <a:solidFill>
                  <a:schemeClr val="tx1"/>
                </a:solidFill>
                <a:latin typeface="Tw Cen MT"/>
                <a:ea typeface="+mn-ea"/>
                <a:cs typeface="Tw Cen MT"/>
              </a:rPr>
              <a:t> h</a:t>
            </a:r>
            <a:r>
              <a:rPr lang="en-US" sz="1200" kern="1200" dirty="0">
                <a:solidFill>
                  <a:schemeClr val="tx1"/>
                </a:solidFill>
                <a:latin typeface="Tw Cen MT"/>
                <a:ea typeface="+mn-ea"/>
                <a:cs typeface="Tw Cen MT"/>
              </a:rPr>
              <a:t>unt for "hot spots" indicating underground hydrothermal systems.</a:t>
            </a:r>
          </a:p>
          <a:p>
            <a:pPr marL="171450" indent="-171450">
              <a:buFont typeface="Arial"/>
              <a:buChar char="•"/>
            </a:pPr>
            <a:r>
              <a:rPr lang="en-US" sz="1200" b="0" kern="1200" dirty="0">
                <a:solidFill>
                  <a:schemeClr val="tx1"/>
                </a:solidFill>
                <a:effectLst/>
                <a:latin typeface="Tw Cen MT"/>
                <a:ea typeface="+mn-ea"/>
                <a:cs typeface="Tw Cen MT"/>
              </a:rPr>
              <a:t>The largest crater visible (left) is Sharonov Crater, 100 kilometers (62 miles) wide. </a:t>
            </a:r>
          </a:p>
          <a:p>
            <a:pPr marL="0" indent="0">
              <a:buFont typeface="Arial"/>
              <a:buNone/>
            </a:pPr>
            <a:r>
              <a:rPr lang="en-US" dirty="0">
                <a:latin typeface="Tw Cen MT"/>
                <a:cs typeface="Tw Cen MT"/>
                <a:hlinkClick r:id="rId3"/>
              </a:rPr>
              <a:t>http://mars.nasa.gov/multimedia/marsasart/?ImageID=5259</a:t>
            </a:r>
            <a:endParaRPr lang="en-US" dirty="0">
              <a:latin typeface="Tw Cen MT"/>
              <a:cs typeface="Tw Cen MT"/>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24</a:t>
            </a:fld>
            <a:endParaRPr lang="en-US" dirty="0"/>
          </a:p>
        </p:txBody>
      </p:sp>
    </p:spTree>
    <p:extLst>
      <p:ext uri="{BB962C8B-B14F-4D97-AF65-F5344CB8AC3E}">
        <p14:creationId xmlns:p14="http://schemas.microsoft.com/office/powerpoint/2010/main" val="1279071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solidFill>
                  <a:prstClr val="black"/>
                </a:solidFill>
              </a:rPr>
              <a:pPr/>
              <a:t>25</a:t>
            </a:fld>
            <a:endParaRPr lang="en-US" dirty="0">
              <a:solidFill>
                <a:prstClr val="black"/>
              </a:solidFill>
            </a:endParaRPr>
          </a:p>
        </p:txBody>
      </p:sp>
      <p:sp>
        <p:nvSpPr>
          <p:cNvPr id="5" name="Notes Placeholder 2"/>
          <p:cNvSpPr>
            <a:spLocks noGrp="1"/>
          </p:cNvSpPr>
          <p:nvPr>
            <p:ph type="body" idx="1"/>
          </p:nvPr>
        </p:nvSpPr>
        <p:spPr/>
        <p:txBody>
          <a:bodyPr/>
          <a:lstStyle/>
          <a:p>
            <a:r>
              <a:rPr lang="en-US" b="1" dirty="0">
                <a:latin typeface="Tw Cen MT"/>
                <a:cs typeface="Tw Cen MT"/>
              </a:rPr>
              <a:t>PRESENTATION NOTES:</a:t>
            </a:r>
          </a:p>
          <a:p>
            <a:pPr marL="171450" indent="-171450">
              <a:buFont typeface="Arial" pitchFamily="34" charset="0"/>
              <a:buChar char="•"/>
            </a:pPr>
            <a:r>
              <a:rPr lang="en-US" dirty="0">
                <a:latin typeface="Tw Cen MT"/>
                <a:cs typeface="Tw Cen MT"/>
              </a:rPr>
              <a:t>Can anyone give me a definition of Value? </a:t>
            </a:r>
            <a:r>
              <a:rPr lang="en-US" i="1" dirty="0">
                <a:solidFill>
                  <a:srgbClr val="C00000"/>
                </a:solidFill>
                <a:latin typeface="Tw Cen MT"/>
                <a:cs typeface="Tw Cen MT"/>
              </a:rPr>
              <a:t>Value means the contrast between light and dark.</a:t>
            </a:r>
          </a:p>
          <a:p>
            <a:pPr marL="171450" indent="-171450">
              <a:buFont typeface="Arial" pitchFamily="34" charset="0"/>
              <a:buChar char="•"/>
            </a:pPr>
            <a:r>
              <a:rPr lang="en-US" dirty="0">
                <a:latin typeface="Tw Cen MT"/>
                <a:cs typeface="Tw Cen MT"/>
              </a:rPr>
              <a:t>Scientists use a similar concept called “albedo” which is the measure of the reflectivity of a surface.</a:t>
            </a:r>
          </a:p>
          <a:p>
            <a:pPr marL="171450" indent="-171450">
              <a:buFont typeface="Arial" pitchFamily="34" charset="0"/>
              <a:buChar char="•"/>
            </a:pPr>
            <a:r>
              <a:rPr lang="en-US" dirty="0">
                <a:latin typeface="Tw Cen MT"/>
                <a:cs typeface="Tw Cen MT"/>
              </a:rPr>
              <a:t>Iapetus has the most intense value contrast in the solar system.</a:t>
            </a:r>
          </a:p>
          <a:p>
            <a:pPr marL="171450" indent="-171450">
              <a:buFont typeface="Arial" pitchFamily="34" charset="0"/>
              <a:buChar char="•"/>
            </a:pPr>
            <a:r>
              <a:rPr lang="en-US" dirty="0">
                <a:latin typeface="Tw Cen MT"/>
                <a:cs typeface="Tw Cen MT"/>
              </a:rPr>
              <a:t>Half of its surface is bright white while the other half is as dark as black velvet.</a:t>
            </a:r>
          </a:p>
          <a:p>
            <a:pPr marL="171450" indent="-171450">
              <a:buFont typeface="Arial" pitchFamily="34" charset="0"/>
              <a:buChar char="•"/>
            </a:pPr>
            <a:r>
              <a:rPr lang="en-US" dirty="0">
                <a:latin typeface="Tw Cen MT"/>
                <a:cs typeface="Tw Cen MT"/>
              </a:rPr>
              <a:t>Things that are bright white are very reflective;</a:t>
            </a:r>
            <a:r>
              <a:rPr lang="en-US" baseline="0" dirty="0">
                <a:latin typeface="Tw Cen MT"/>
                <a:cs typeface="Tw Cen MT"/>
              </a:rPr>
              <a:t> this</a:t>
            </a:r>
            <a:r>
              <a:rPr lang="en-US" dirty="0">
                <a:latin typeface="Tw Cen MT"/>
                <a:cs typeface="Tw Cen MT"/>
              </a:rPr>
              <a:t> often means they are composed of ice.</a:t>
            </a:r>
          </a:p>
          <a:p>
            <a:pPr marL="171450" indent="-171450">
              <a:buFont typeface="Arial" pitchFamily="34" charset="0"/>
              <a:buChar char="•"/>
            </a:pPr>
            <a:r>
              <a:rPr lang="en-US" dirty="0">
                <a:latin typeface="Tw Cen MT"/>
                <a:cs typeface="Tw Cen MT"/>
              </a:rPr>
              <a:t>Iapetus is still a mystery.</a:t>
            </a:r>
            <a:r>
              <a:rPr lang="en-US" baseline="0" dirty="0">
                <a:latin typeface="Tw Cen MT"/>
                <a:cs typeface="Tw Cen MT"/>
              </a:rPr>
              <a:t> S</a:t>
            </a:r>
            <a:r>
              <a:rPr lang="en-US" dirty="0">
                <a:latin typeface="Tw Cen MT"/>
                <a:cs typeface="Tw Cen MT"/>
              </a:rPr>
              <a:t>cientists are currently studying it and developing theories to explain its unusual terrain.</a:t>
            </a:r>
          </a:p>
          <a:p>
            <a:pPr marL="171450" indent="-171450">
              <a:buFont typeface="Arial" pitchFamily="34" charset="0"/>
              <a:buChar char="•"/>
            </a:pPr>
            <a:r>
              <a:rPr lang="en-US" dirty="0">
                <a:latin typeface="Tw Cen MT"/>
                <a:cs typeface="Tw Cen MT"/>
              </a:rPr>
              <a:t>What else do you see in Iapetus’ southern hemisphere? </a:t>
            </a:r>
            <a:r>
              <a:rPr lang="en-US" i="1" dirty="0">
                <a:solidFill>
                  <a:srgbClr val="C00000"/>
                </a:solidFill>
                <a:latin typeface="Tw Cen MT"/>
                <a:cs typeface="Tw Cen MT"/>
              </a:rPr>
              <a:t>A large circle/crater, meaning a large impact.</a:t>
            </a:r>
            <a:endParaRPr lang="en-US" dirty="0">
              <a:latin typeface="Tw Cen MT"/>
              <a:cs typeface="Tw Cen MT"/>
            </a:endParaRPr>
          </a:p>
          <a:p>
            <a:pPr marL="171450" indent="-171450">
              <a:buFont typeface="Arial" pitchFamily="34" charset="0"/>
              <a:buChar char="•"/>
            </a:pPr>
            <a:endParaRPr lang="en-US" dirty="0">
              <a:latin typeface="Tw Cen MT"/>
              <a:cs typeface="Tw Cen MT"/>
            </a:endParaRPr>
          </a:p>
          <a:p>
            <a:r>
              <a:rPr lang="en-US" b="1" dirty="0">
                <a:latin typeface="Tw Cen MT"/>
                <a:cs typeface="Tw Cen MT"/>
              </a:rPr>
              <a:t>SCIENCE NOTES:</a:t>
            </a:r>
          </a:p>
          <a:p>
            <a:pPr marL="171450" indent="-171450">
              <a:buFont typeface="Arial"/>
              <a:buChar char="•"/>
            </a:pPr>
            <a:r>
              <a:rPr lang="en-US" sz="1200" kern="1200" dirty="0">
                <a:solidFill>
                  <a:schemeClr val="tx1"/>
                </a:solidFill>
                <a:latin typeface="Tw Cen MT"/>
                <a:ea typeface="+mn-ea"/>
                <a:cs typeface="Tw Cen MT"/>
              </a:rPr>
              <a:t>The Cassini spacecraft captured the first high-resolution view of the bright trailing hemisphere of Saturn's moon Iapetus</a:t>
            </a:r>
            <a:r>
              <a:rPr lang="en-US" sz="1200" kern="1200" baseline="0" dirty="0">
                <a:solidFill>
                  <a:schemeClr val="tx1"/>
                </a:solidFill>
                <a:latin typeface="Tw Cen MT"/>
                <a:ea typeface="+mn-ea"/>
                <a:cs typeface="Tw Cen MT"/>
              </a:rPr>
              <a:t> in 2007. </a:t>
            </a:r>
            <a:r>
              <a:rPr lang="en-US" sz="1200" kern="1200" dirty="0">
                <a:solidFill>
                  <a:schemeClr val="tx1"/>
                </a:solidFill>
                <a:latin typeface="Tw Cen MT"/>
                <a:ea typeface="+mn-ea"/>
                <a:cs typeface="Tw Cen MT"/>
              </a:rPr>
              <a:t>This image reveals the complicated transition region between the dark leading and bright trailing hemispheres.</a:t>
            </a:r>
            <a:r>
              <a:rPr lang="en-US" sz="1200" kern="1200" baseline="0" dirty="0">
                <a:solidFill>
                  <a:schemeClr val="tx1"/>
                </a:solidFill>
                <a:latin typeface="Tw Cen MT"/>
                <a:ea typeface="+mn-ea"/>
                <a:cs typeface="Tw Cen MT"/>
              </a:rPr>
              <a:t> </a:t>
            </a:r>
          </a:p>
          <a:p>
            <a:pPr marL="171450" indent="-171450">
              <a:buFont typeface="Arial"/>
              <a:buChar char="•"/>
            </a:pPr>
            <a:r>
              <a:rPr lang="en-US" sz="1200" kern="1200" dirty="0">
                <a:solidFill>
                  <a:schemeClr val="tx1"/>
                </a:solidFill>
                <a:latin typeface="Tw Cen MT"/>
                <a:ea typeface="+mn-ea"/>
                <a:cs typeface="Tw Cen MT"/>
              </a:rPr>
              <a:t>The most prominent topographic feature is the huge impact basin seen at the bottom, one of at least nine such large basins on Iapetus. </a:t>
            </a:r>
          </a:p>
          <a:p>
            <a:pPr marL="171450" indent="-171450">
              <a:buFont typeface="Arial"/>
              <a:buChar char="•"/>
            </a:pPr>
            <a:r>
              <a:rPr lang="en-US" sz="1200" kern="1200" dirty="0">
                <a:solidFill>
                  <a:schemeClr val="tx1"/>
                </a:solidFill>
                <a:latin typeface="Tw Cen MT"/>
                <a:ea typeface="+mn-ea"/>
                <a:cs typeface="Tw Cen MT"/>
              </a:rPr>
              <a:t>This basin overlaps an older, similar-sized impact basin to its southeast.</a:t>
            </a:r>
            <a:endParaRPr lang="en-US" dirty="0">
              <a:latin typeface="Tw Cen MT"/>
              <a:cs typeface="Tw Cen MT"/>
            </a:endParaRPr>
          </a:p>
          <a:p>
            <a:pPr marL="0" indent="0">
              <a:buFont typeface="Arial" pitchFamily="34" charset="0"/>
              <a:buNone/>
            </a:pPr>
            <a:r>
              <a:rPr lang="en-US" dirty="0">
                <a:latin typeface="Tw Cen MT"/>
                <a:cs typeface="Tw Cen MT"/>
                <a:hlinkClick r:id="rId3"/>
              </a:rPr>
              <a:t>http://photojournal.jpl.nasa.gov/catalog/PIA08384</a:t>
            </a:r>
            <a:endParaRPr lang="en-US" b="1" dirty="0">
              <a:latin typeface="Tw Cen MT"/>
              <a:cs typeface="Tw Cen MT"/>
            </a:endParaRPr>
          </a:p>
        </p:txBody>
      </p:sp>
    </p:spTree>
    <p:extLst>
      <p:ext uri="{BB962C8B-B14F-4D97-AF65-F5344CB8AC3E}">
        <p14:creationId xmlns:p14="http://schemas.microsoft.com/office/powerpoint/2010/main" val="1061772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solidFill>
                  <a:prstClr val="black"/>
                </a:solidFill>
              </a:rPr>
              <a:pPr/>
              <a:t>26</a:t>
            </a:fld>
            <a:endParaRPr lang="en-US" dirty="0">
              <a:solidFill>
                <a:prstClr val="black"/>
              </a:solidFill>
            </a:endParaRPr>
          </a:p>
        </p:txBody>
      </p:sp>
      <p:sp>
        <p:nvSpPr>
          <p:cNvPr id="5" name="Notes Placeholder 2"/>
          <p:cNvSpPr>
            <a:spLocks noGrp="1"/>
          </p:cNvSpPr>
          <p:nvPr>
            <p:ph type="body" idx="1"/>
          </p:nvPr>
        </p:nvSpPr>
        <p:spPr/>
        <p:txBody>
          <a:bodyPr/>
          <a:lstStyle/>
          <a:p>
            <a:r>
              <a:rPr lang="en-US" sz="1200" b="1" i="0" kern="1200" dirty="0">
                <a:solidFill>
                  <a:schemeClr val="tx1"/>
                </a:solidFill>
                <a:effectLst/>
                <a:latin typeface="Tw Cen MT"/>
                <a:ea typeface="+mn-ea"/>
                <a:cs typeface="Tw Cen MT"/>
              </a:rPr>
              <a:t>PRESENTATION NOTES:</a:t>
            </a:r>
          </a:p>
          <a:p>
            <a:pPr marL="171450" indent="-171450">
              <a:buFont typeface="Arial"/>
              <a:buChar char="•"/>
            </a:pPr>
            <a:r>
              <a:rPr lang="en-US" sz="1200" b="0" i="0" kern="1200" dirty="0">
                <a:solidFill>
                  <a:schemeClr val="tx1"/>
                </a:solidFill>
                <a:effectLst/>
                <a:latin typeface="Tw Cen MT"/>
                <a:ea typeface="+mn-ea"/>
                <a:cs typeface="Tw Cen MT"/>
              </a:rPr>
              <a:t>The polar regions of Mars are</a:t>
            </a:r>
            <a:r>
              <a:rPr lang="en-US" sz="1200" b="0" i="0" kern="1200" baseline="0" dirty="0">
                <a:solidFill>
                  <a:schemeClr val="tx1"/>
                </a:solidFill>
                <a:effectLst/>
                <a:latin typeface="Tw Cen MT"/>
                <a:ea typeface="+mn-ea"/>
                <a:cs typeface="Tw Cen MT"/>
              </a:rPr>
              <a:t> fascinating. The poles have an interesting process going on with water and carbon dioxide ice and sublimation which produces captivating images of light and dark.</a:t>
            </a:r>
          </a:p>
          <a:p>
            <a:pPr marL="171450" indent="-171450">
              <a:buFont typeface="Arial"/>
              <a:buChar char="•"/>
            </a:pPr>
            <a:r>
              <a:rPr lang="en-US" sz="1200" b="0" i="0" kern="1200" baseline="0" dirty="0">
                <a:solidFill>
                  <a:schemeClr val="tx1"/>
                </a:solidFill>
                <a:effectLst/>
                <a:latin typeface="Tw Cen MT"/>
                <a:ea typeface="+mn-ea"/>
                <a:cs typeface="Tw Cen MT"/>
              </a:rPr>
              <a:t>The image looks like it could be of something biological found under a microscope.</a:t>
            </a:r>
          </a:p>
          <a:p>
            <a:endParaRPr lang="en-US" sz="1200" b="1" i="0" kern="1200" baseline="0" dirty="0">
              <a:solidFill>
                <a:schemeClr val="tx1"/>
              </a:solidFill>
              <a:effectLst/>
              <a:latin typeface="Tw Cen MT"/>
              <a:ea typeface="+mn-ea"/>
              <a:cs typeface="Tw Cen MT"/>
            </a:endParaRPr>
          </a:p>
          <a:p>
            <a:r>
              <a:rPr lang="en-US" sz="1200" b="1" i="0" kern="1200" dirty="0">
                <a:solidFill>
                  <a:schemeClr val="tx1"/>
                </a:solidFill>
                <a:effectLst/>
                <a:latin typeface="Tw Cen MT"/>
                <a:ea typeface="+mn-ea"/>
                <a:cs typeface="Tw Cen MT"/>
              </a:rPr>
              <a:t>SCIENCE NOTES:</a:t>
            </a:r>
            <a:endParaRPr lang="en-US" sz="1200" b="0" i="0" kern="1200" dirty="0">
              <a:solidFill>
                <a:schemeClr val="tx1"/>
              </a:solidFill>
              <a:effectLst/>
              <a:latin typeface="Tw Cen MT"/>
              <a:ea typeface="+mn-ea"/>
              <a:cs typeface="Tw Cen MT"/>
            </a:endParaRPr>
          </a:p>
          <a:p>
            <a:pPr marL="171450" indent="-171450">
              <a:buFont typeface="Arial"/>
              <a:buChar char="•"/>
            </a:pPr>
            <a:r>
              <a:rPr lang="en-US" dirty="0">
                <a:effectLst/>
                <a:latin typeface="Tw Cen MT"/>
                <a:cs typeface="Tw Cen MT"/>
              </a:rPr>
              <a:t>This 4 km</a:t>
            </a:r>
            <a:r>
              <a:rPr lang="en-US" baseline="0" dirty="0">
                <a:effectLst/>
                <a:latin typeface="Tw Cen MT"/>
                <a:cs typeface="Tw Cen MT"/>
              </a:rPr>
              <a:t> (2.4 mi)</a:t>
            </a:r>
            <a:r>
              <a:rPr lang="en-US" dirty="0">
                <a:effectLst/>
                <a:latin typeface="Tw Cen MT"/>
                <a:cs typeface="Tw Cen MT"/>
              </a:rPr>
              <a:t> diameter feature near the edge of the south polar residual cap was first viewed in Mariner 9 and Viking Orbiter images taken in the 1970s, but its origin could not be inferred. It was therefore targeted for stereo imaging using the Mars Reconnaissance Orbiter’s HiRISE instrument.</a:t>
            </a:r>
          </a:p>
          <a:p>
            <a:pPr marL="171450" indent="-171450">
              <a:buFont typeface="Arial"/>
              <a:buChar char="•"/>
            </a:pPr>
            <a:r>
              <a:rPr lang="en-US" dirty="0">
                <a:effectLst/>
                <a:latin typeface="Tw Cen MT"/>
                <a:cs typeface="Tw Cen MT"/>
              </a:rPr>
              <a:t>The bright areas in this image are covered by carbon dioxide frost, and the "swiss cheese" terrain, typical of the south polar residual cap, covers much of the imaged area. The dark walls of the circular depression do not have as much frost on them and are fractured in a polygonal pattern. The surface of the walls appears to have been extensively modified by thermal expansion and contraction of water ice.</a:t>
            </a:r>
          </a:p>
          <a:p>
            <a:r>
              <a:rPr lang="en-US" dirty="0">
                <a:latin typeface="Tw Cen MT"/>
                <a:cs typeface="Tw Cen MT"/>
                <a:hlinkClick r:id="rId3"/>
              </a:rPr>
              <a:t>http://photojournal.jpl.nasa.gov/catalog/PIA13727</a:t>
            </a:r>
            <a:endParaRPr lang="en-US" dirty="0">
              <a:latin typeface="Tw Cen MT"/>
              <a:cs typeface="Tw Cen MT"/>
            </a:endParaRPr>
          </a:p>
        </p:txBody>
      </p:sp>
    </p:spTree>
    <p:extLst>
      <p:ext uri="{BB962C8B-B14F-4D97-AF65-F5344CB8AC3E}">
        <p14:creationId xmlns:p14="http://schemas.microsoft.com/office/powerpoint/2010/main" val="1061772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solidFill>
                  <a:prstClr val="black"/>
                </a:solidFill>
              </a:rPr>
              <a:pPr/>
              <a:t>27</a:t>
            </a:fld>
            <a:endParaRPr lang="en-US" dirty="0">
              <a:solidFill>
                <a:prstClr val="black"/>
              </a:solidFill>
            </a:endParaRPr>
          </a:p>
        </p:txBody>
      </p:sp>
      <p:sp>
        <p:nvSpPr>
          <p:cNvPr id="5" name="Notes Placeholder 2"/>
          <p:cNvSpPr>
            <a:spLocks noGrp="1"/>
          </p:cNvSpPr>
          <p:nvPr>
            <p:ph type="body" idx="1"/>
          </p:nvPr>
        </p:nvSpPr>
        <p:spPr/>
        <p:txBody>
          <a:bodyPr/>
          <a:lstStyle/>
          <a:p>
            <a:r>
              <a:rPr lang="en-US" sz="1200" b="1" i="0" kern="1200" dirty="0">
                <a:solidFill>
                  <a:schemeClr val="tx1"/>
                </a:solidFill>
                <a:effectLst/>
                <a:latin typeface="Tw Cen MT"/>
                <a:ea typeface="+mn-ea"/>
                <a:cs typeface="Tw Cen MT"/>
              </a:rPr>
              <a:t>PRESENTATION NOTES:</a:t>
            </a:r>
          </a:p>
          <a:p>
            <a:pPr marL="171450" indent="-171450">
              <a:buFont typeface="Arial"/>
              <a:buChar char="•"/>
            </a:pPr>
            <a:r>
              <a:rPr lang="en-US" sz="1200" b="0" i="0" kern="1200" dirty="0">
                <a:solidFill>
                  <a:schemeClr val="tx1"/>
                </a:solidFill>
                <a:effectLst/>
                <a:latin typeface="Tw Cen MT"/>
                <a:ea typeface="+mn-ea"/>
                <a:cs typeface="Tw Cen MT"/>
              </a:rPr>
              <a:t>Thi</a:t>
            </a:r>
            <a:r>
              <a:rPr lang="en-US" sz="1200" b="0" i="0" kern="1200" baseline="0" dirty="0">
                <a:solidFill>
                  <a:schemeClr val="tx1"/>
                </a:solidFill>
                <a:effectLst/>
                <a:latin typeface="Tw Cen MT"/>
                <a:ea typeface="+mn-ea"/>
                <a:cs typeface="Tw Cen MT"/>
              </a:rPr>
              <a:t>s i</a:t>
            </a:r>
            <a:r>
              <a:rPr lang="en-US" sz="1200" b="0" i="0" kern="1200" dirty="0">
                <a:solidFill>
                  <a:schemeClr val="tx1"/>
                </a:solidFill>
                <a:effectLst/>
                <a:latin typeface="Tw Cen MT"/>
                <a:ea typeface="+mn-ea"/>
                <a:cs typeface="Tw Cen MT"/>
              </a:rPr>
              <a:t>s an</a:t>
            </a:r>
            <a:r>
              <a:rPr lang="en-US" sz="1200" b="0" i="0" kern="1200" baseline="0" dirty="0">
                <a:solidFill>
                  <a:schemeClr val="tx1"/>
                </a:solidFill>
                <a:effectLst/>
                <a:latin typeface="Tw Cen MT"/>
                <a:ea typeface="+mn-ea"/>
                <a:cs typeface="Tw Cen MT"/>
              </a:rPr>
              <a:t> intriguing image of the Martian pole with dark spider-like shapes. </a:t>
            </a:r>
            <a:endParaRPr lang="en-US" sz="1200" b="0" i="0" kern="1200" dirty="0">
              <a:solidFill>
                <a:schemeClr val="tx1"/>
              </a:solidFill>
              <a:effectLst/>
              <a:latin typeface="Tw Cen MT"/>
              <a:ea typeface="+mn-ea"/>
              <a:cs typeface="Tw Cen MT"/>
            </a:endParaRPr>
          </a:p>
          <a:p>
            <a:endParaRPr lang="en-US" sz="1200" b="1" i="0" kern="1200" dirty="0">
              <a:solidFill>
                <a:schemeClr val="tx1"/>
              </a:solidFill>
              <a:effectLst/>
              <a:latin typeface="Tw Cen MT"/>
              <a:ea typeface="+mn-ea"/>
              <a:cs typeface="Tw Cen MT"/>
            </a:endParaRPr>
          </a:p>
          <a:p>
            <a:r>
              <a:rPr lang="en-US" sz="1200" b="1" i="0" kern="1200" dirty="0">
                <a:solidFill>
                  <a:schemeClr val="tx1"/>
                </a:solidFill>
                <a:effectLst/>
                <a:latin typeface="Tw Cen MT"/>
                <a:ea typeface="+mn-ea"/>
                <a:cs typeface="Tw Cen MT"/>
              </a:rPr>
              <a:t>SCIENCE NOTES:</a:t>
            </a:r>
            <a:endParaRPr lang="en-US" b="1" i="0" dirty="0">
              <a:latin typeface="Tw Cen MT"/>
              <a:cs typeface="Tw Cen MT"/>
            </a:endParaRPr>
          </a:p>
          <a:p>
            <a:pPr marL="171450" indent="-171450">
              <a:buFont typeface="Arial"/>
              <a:buChar char="•"/>
            </a:pPr>
            <a:r>
              <a:rPr lang="en-US" dirty="0">
                <a:effectLst/>
                <a:latin typeface="Tw Cen MT"/>
                <a:cs typeface="Tw Cen MT"/>
              </a:rPr>
              <a:t>Mars' seasonal cap of carbon dioxide ice has eroded many beautiful terrains as it sublimates (goes directly from ice to vapor) every spring. In the region where the HiRISE camera on NASA's Mars Reconnaissance Orbiter took this image, we see troughs that form a starburst pattern. In other areas these radial troughs have been referred to as spiders because of their shape. In this region the pattern looks more dendritic as channels branch out numerous times as they get further from the center.</a:t>
            </a:r>
          </a:p>
          <a:p>
            <a:pPr marL="171450" indent="-171450">
              <a:buFont typeface="Arial"/>
              <a:buChar char="•"/>
            </a:pPr>
            <a:r>
              <a:rPr lang="en-US" dirty="0">
                <a:effectLst/>
                <a:latin typeface="Tw Cen MT"/>
                <a:cs typeface="Tw Cen MT"/>
              </a:rPr>
              <a:t>The troughs are believed to be formed by gas flowing beneath the seasonal ice to openings where the gas escapes, carrying along dust from the surface below. The dust falls to the surface of the ice in fan-shaped deposits.</a:t>
            </a:r>
            <a:endParaRPr lang="en-US" dirty="0">
              <a:latin typeface="Tw Cen MT"/>
              <a:cs typeface="Tw Cen MT"/>
            </a:endParaRPr>
          </a:p>
          <a:p>
            <a:r>
              <a:rPr lang="en-US" dirty="0">
                <a:latin typeface="Tw Cen MT"/>
                <a:cs typeface="Tw Cen MT"/>
                <a:hlinkClick r:id="rId3"/>
              </a:rPr>
              <a:t>http://photojournal.jpl.nasa.gov/catalog/PIA11858</a:t>
            </a:r>
            <a:endParaRPr lang="en-US" dirty="0">
              <a:latin typeface="Tw Cen MT"/>
              <a:cs typeface="Tw Cen MT"/>
            </a:endParaRPr>
          </a:p>
        </p:txBody>
      </p:sp>
    </p:spTree>
    <p:extLst>
      <p:ext uri="{BB962C8B-B14F-4D97-AF65-F5344CB8AC3E}">
        <p14:creationId xmlns:p14="http://schemas.microsoft.com/office/powerpoint/2010/main" val="1061772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solidFill>
                  <a:prstClr val="black"/>
                </a:solidFill>
              </a:rPr>
              <a:pPr/>
              <a:t>28</a:t>
            </a:fld>
            <a:endParaRPr lang="en-US" dirty="0">
              <a:solidFill>
                <a:prstClr val="black"/>
              </a:solidFill>
            </a:endParaRPr>
          </a:p>
        </p:txBody>
      </p:sp>
      <p:sp>
        <p:nvSpPr>
          <p:cNvPr id="5" name="Notes Placeholder 2"/>
          <p:cNvSpPr>
            <a:spLocks noGrp="1"/>
          </p:cNvSpPr>
          <p:nvPr>
            <p:ph type="body" idx="1"/>
          </p:nvPr>
        </p:nvSpPr>
        <p:spPr/>
        <p:txBody>
          <a:bodyPr/>
          <a:lstStyle/>
          <a:p>
            <a:r>
              <a:rPr lang="en-US" sz="1200" b="1" i="0" kern="1200" dirty="0">
                <a:solidFill>
                  <a:schemeClr val="tx1"/>
                </a:solidFill>
                <a:effectLst/>
                <a:latin typeface="Tw Cen MT"/>
                <a:ea typeface="+mn-ea"/>
                <a:cs typeface="Tw Cen MT"/>
              </a:rPr>
              <a:t>PRESENTATION</a:t>
            </a:r>
            <a:r>
              <a:rPr lang="en-US" sz="1200" b="1" i="0" kern="1200" baseline="0" dirty="0">
                <a:solidFill>
                  <a:schemeClr val="tx1"/>
                </a:solidFill>
                <a:effectLst/>
                <a:latin typeface="Tw Cen MT"/>
                <a:ea typeface="+mn-ea"/>
                <a:cs typeface="Tw Cen MT"/>
              </a:rPr>
              <a:t> NOTES:</a:t>
            </a:r>
          </a:p>
          <a:p>
            <a:pPr marL="171450" indent="-171450">
              <a:buFont typeface="Arial"/>
              <a:buChar char="•"/>
            </a:pPr>
            <a:r>
              <a:rPr lang="en-US" sz="1200" b="0" i="0" kern="1200" dirty="0">
                <a:solidFill>
                  <a:schemeClr val="tx1"/>
                </a:solidFill>
                <a:effectLst/>
                <a:latin typeface="Tw Cen MT"/>
                <a:ea typeface="+mn-ea"/>
                <a:cs typeface="Tw Cen MT"/>
              </a:rPr>
              <a:t>Here’s an</a:t>
            </a:r>
            <a:r>
              <a:rPr lang="en-US" sz="1200" b="0" i="0" kern="1200" baseline="0" dirty="0">
                <a:solidFill>
                  <a:schemeClr val="tx1"/>
                </a:solidFill>
                <a:effectLst/>
                <a:latin typeface="Tw Cen MT"/>
                <a:ea typeface="+mn-ea"/>
                <a:cs typeface="Tw Cen MT"/>
              </a:rPr>
              <a:t> very bizarre and interesting image of dark sand dunes. </a:t>
            </a:r>
          </a:p>
          <a:p>
            <a:pPr marL="171450" indent="-171450">
              <a:buFont typeface="Arial"/>
              <a:buChar char="•"/>
            </a:pPr>
            <a:r>
              <a:rPr lang="en-US" sz="1200" b="0" i="0" kern="1200" baseline="0" dirty="0">
                <a:solidFill>
                  <a:schemeClr val="tx1"/>
                </a:solidFill>
                <a:effectLst/>
                <a:latin typeface="Tw Cen MT"/>
                <a:ea typeface="+mn-ea"/>
                <a:cs typeface="Tw Cen MT"/>
              </a:rPr>
              <a:t>This one also has a biological appearance.</a:t>
            </a:r>
            <a:endParaRPr lang="en-US" sz="1200" b="0" i="0" kern="1200" dirty="0">
              <a:solidFill>
                <a:schemeClr val="tx1"/>
              </a:solidFill>
              <a:effectLst/>
              <a:latin typeface="Tw Cen MT"/>
              <a:ea typeface="+mn-ea"/>
              <a:cs typeface="Tw Cen MT"/>
            </a:endParaRPr>
          </a:p>
          <a:p>
            <a:endParaRPr lang="en-US" sz="1200" b="1" i="0" kern="1200" dirty="0">
              <a:solidFill>
                <a:schemeClr val="tx1"/>
              </a:solidFill>
              <a:effectLst/>
              <a:latin typeface="Tw Cen MT"/>
              <a:ea typeface="+mn-ea"/>
              <a:cs typeface="Tw Cen MT"/>
            </a:endParaRPr>
          </a:p>
          <a:p>
            <a:r>
              <a:rPr lang="en-US" sz="1200" b="1" i="0" kern="1200" dirty="0">
                <a:solidFill>
                  <a:schemeClr val="tx1"/>
                </a:solidFill>
                <a:effectLst/>
                <a:latin typeface="Tw Cen MT"/>
                <a:ea typeface="+mn-ea"/>
                <a:cs typeface="Tw Cen MT"/>
              </a:rPr>
              <a:t>SCIENCE NOTES:</a:t>
            </a:r>
            <a:r>
              <a:rPr lang="en-US" sz="1200" b="0" i="0" kern="1200" dirty="0">
                <a:solidFill>
                  <a:schemeClr val="tx1"/>
                </a:solidFill>
                <a:effectLst/>
                <a:latin typeface="Tw Cen MT"/>
                <a:ea typeface="+mn-ea"/>
                <a:cs typeface="Tw Cen MT"/>
              </a:rPr>
              <a:t> </a:t>
            </a:r>
          </a:p>
          <a:p>
            <a:pPr marL="171450" indent="-171450">
              <a:buFont typeface="Arial"/>
              <a:buChar char="•"/>
            </a:pPr>
            <a:r>
              <a:rPr lang="en-US" dirty="0">
                <a:effectLst/>
                <a:latin typeface="Tw Cen MT"/>
                <a:cs typeface="Tw Cen MT"/>
              </a:rPr>
              <a:t>This</a:t>
            </a:r>
            <a:r>
              <a:rPr lang="en-US" baseline="0" dirty="0">
                <a:effectLst/>
                <a:latin typeface="Tw Cen MT"/>
                <a:cs typeface="Tw Cen MT"/>
              </a:rPr>
              <a:t> </a:t>
            </a:r>
            <a:r>
              <a:rPr lang="en-US" dirty="0">
                <a:effectLst/>
                <a:latin typeface="Tw Cen MT"/>
                <a:cs typeface="Tw Cen MT"/>
              </a:rPr>
              <a:t>observation shows the edge of a dark dune field on the floor of Proctor Crater, a 150-km</a:t>
            </a:r>
            <a:r>
              <a:rPr lang="en-US" baseline="0" dirty="0">
                <a:effectLst/>
                <a:latin typeface="Tw Cen MT"/>
                <a:cs typeface="Tw Cen MT"/>
              </a:rPr>
              <a:t> (90-mi)-</a:t>
            </a:r>
            <a:r>
              <a:rPr lang="en-US" dirty="0">
                <a:effectLst/>
                <a:latin typeface="Tw Cen MT"/>
                <a:cs typeface="Tw Cen MT"/>
              </a:rPr>
              <a:t>diameter crater in the southern highlands of Mars.</a:t>
            </a:r>
            <a:r>
              <a:rPr lang="en-US" baseline="0" dirty="0">
                <a:effectLst/>
                <a:latin typeface="Tw Cen MT"/>
                <a:cs typeface="Tw Cen MT"/>
              </a:rPr>
              <a:t> </a:t>
            </a:r>
            <a:r>
              <a:rPr lang="en-US" dirty="0">
                <a:effectLst/>
                <a:latin typeface="Tw Cen MT"/>
                <a:cs typeface="Tw Cen MT"/>
              </a:rPr>
              <a:t>The dark dunes are composed of basaltic sand that have collected on the bottom of the crater. The dark steeper sides of the dunes are believed to have formed in response to fall and winter westerly winds caused by geostrophic forces (winds balanced by Coriolis and pressure gradient forces). Superimposed on their surface are smaller secondary dunes that are commonly seen on terrestrial dunes of this size.</a:t>
            </a:r>
          </a:p>
          <a:p>
            <a:pPr marL="171450" indent="-171450">
              <a:buFont typeface="Arial"/>
              <a:buChar char="•"/>
            </a:pPr>
            <a:r>
              <a:rPr lang="en-US" dirty="0">
                <a:effectLst/>
                <a:latin typeface="Tw Cen MT"/>
                <a:cs typeface="Tw Cen MT"/>
              </a:rPr>
              <a:t>Many smaller and brighter bed forms, most likely small dunes or granule ripples, cover the substrate between the larger dark dunes as well as most of the floor of Proctor Crater. The dark dunes overlie the small bright bedforms, indicating that they formed more recently. In several areas the dark dunes appear to influence the orientation of the small bright dunes, possibly by wind flowing around the larger ones, suggesting that both dark and bright bedforms were formed about the same time. The dunes in Proctor Crater may be active today, moving in response to Martian winds.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w Cen MT"/>
                <a:cs typeface="Tw Cen MT"/>
                <a:hlinkClick r:id="rId3"/>
              </a:rPr>
              <a:t>http://photojournal.jpl.nasa.gov/catalog/PIA13613</a:t>
            </a:r>
          </a:p>
          <a:p>
            <a:endParaRPr lang="en-US" dirty="0">
              <a:latin typeface="Tw Cen MT"/>
              <a:cs typeface="Tw Cen MT"/>
            </a:endParaRPr>
          </a:p>
        </p:txBody>
      </p:sp>
    </p:spTree>
    <p:extLst>
      <p:ext uri="{BB962C8B-B14F-4D97-AF65-F5344CB8AC3E}">
        <p14:creationId xmlns:p14="http://schemas.microsoft.com/office/powerpoint/2010/main" val="1061772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65138"/>
            <a:ext cx="4448175" cy="3336925"/>
          </a:xfrm>
        </p:spPr>
      </p:sp>
      <p:sp>
        <p:nvSpPr>
          <p:cNvPr id="3" name="Notes Placeholder 2"/>
          <p:cNvSpPr>
            <a:spLocks noGrp="1"/>
          </p:cNvSpPr>
          <p:nvPr>
            <p:ph type="body" idx="1"/>
          </p:nvPr>
        </p:nvSpPr>
        <p:spPr>
          <a:xfrm>
            <a:off x="685800" y="4268854"/>
            <a:ext cx="5486400" cy="4579316"/>
          </a:xfrm>
        </p:spPr>
        <p:txBody>
          <a:bodyPr/>
          <a:lstStyle/>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Looking at the texture of a planetary surface can give scientists clues as to its geologic story.</a:t>
            </a:r>
            <a:r>
              <a:rPr lang="en-US" baseline="0" dirty="0">
                <a:latin typeface="Tw Cen MT" pitchFamily="34" charset="0"/>
              </a:rPr>
              <a:t> </a:t>
            </a:r>
            <a:r>
              <a:rPr lang="en-US" dirty="0">
                <a:latin typeface="Tw Cen MT" pitchFamily="34" charset="0"/>
              </a:rPr>
              <a:t>This unusual texture is on Triton, a small icy moon of Neptune.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latin typeface="Tw Cen MT" pitchFamily="34" charset="0"/>
              </a:rPr>
              <a:t>What does Triton remind you of? </a:t>
            </a:r>
            <a:r>
              <a:rPr lang="en-US" i="1" dirty="0">
                <a:solidFill>
                  <a:srgbClr val="C00000"/>
                </a:solidFill>
                <a:latin typeface="Tw Cen MT" pitchFamily="34" charset="0"/>
              </a:rPr>
              <a:t>A cantaloupe.</a:t>
            </a:r>
            <a:endParaRPr lang="en-US" dirty="0">
              <a:latin typeface="Tw Cen MT" pitchFamily="34" charset="0"/>
            </a:endParaRPr>
          </a:p>
          <a:p>
            <a:pPr marL="171450" lvl="0" indent="-171450">
              <a:buFont typeface="Arial" pitchFamily="34" charset="0"/>
              <a:buChar char="•"/>
            </a:pPr>
            <a:r>
              <a:rPr lang="en-US" dirty="0">
                <a:latin typeface="Tw Cen MT" pitchFamily="34" charset="0"/>
              </a:rPr>
              <a:t>Scientists figured something this far from the Sun and so cold would not have a lot of geologic activity.</a:t>
            </a:r>
            <a:r>
              <a:rPr lang="en-US" baseline="0" dirty="0">
                <a:latin typeface="Tw Cen MT" pitchFamily="34" charset="0"/>
              </a:rPr>
              <a:t> </a:t>
            </a:r>
          </a:p>
          <a:p>
            <a:pPr marL="171450" indent="-171450">
              <a:buFont typeface="Arial" pitchFamily="34" charset="0"/>
              <a:buChar char="•"/>
            </a:pPr>
            <a:r>
              <a:rPr lang="en-US" dirty="0">
                <a:latin typeface="Tw Cen MT" pitchFamily="34" charset="0"/>
              </a:rPr>
              <a:t>This</a:t>
            </a:r>
            <a:r>
              <a:rPr lang="en-US" baseline="0" dirty="0">
                <a:latin typeface="Tw Cen MT" pitchFamily="34" charset="0"/>
              </a:rPr>
              <a:t> </a:t>
            </a:r>
            <a:r>
              <a:rPr lang="en-US" dirty="0">
                <a:latin typeface="Tw Cen MT" pitchFamily="34" charset="0"/>
              </a:rPr>
              <a:t>weird terrain, combined with a lack of craters, suggests that Triton was geologically active.</a:t>
            </a:r>
            <a:r>
              <a:rPr lang="en-US" baseline="0" dirty="0">
                <a:latin typeface="Tw Cen MT" pitchFamily="34" charset="0"/>
              </a:rPr>
              <a:t> And indeed, s</a:t>
            </a:r>
            <a:r>
              <a:rPr lang="en-US" dirty="0">
                <a:latin typeface="Tw Cen MT" pitchFamily="34" charset="0"/>
              </a:rPr>
              <a:t>cientists have found evidence of geysers and cryo-volcanoes -- ice volcanoes!</a:t>
            </a:r>
          </a:p>
          <a:p>
            <a:endParaRPr lang="en-US" b="1" dirty="0">
              <a:latin typeface="Tw Cen MT" pitchFamily="34" charset="0"/>
            </a:endParaRPr>
          </a:p>
          <a:p>
            <a:r>
              <a:rPr lang="en-US" b="1" dirty="0">
                <a:latin typeface="Tw Cen MT" pitchFamily="34" charset="0"/>
              </a:rPr>
              <a:t>SCIENCE NOTES:</a:t>
            </a:r>
          </a:p>
          <a:p>
            <a:pPr marL="171450" indent="-171450">
              <a:buFont typeface="Arial" pitchFamily="34" charset="0"/>
              <a:buChar char="•"/>
            </a:pPr>
            <a:r>
              <a:rPr lang="en-US" dirty="0">
                <a:latin typeface="Tw Cen MT" pitchFamily="34" charset="0"/>
              </a:rPr>
              <a:t>The surface of Triton is very rugged, scarred by rising blobs of ice, faults and volcanic pits and lava flows composed of water and other ices. The surface is also extremely young and sparsely cratered, and could still be geologically active. </a:t>
            </a:r>
            <a:r>
              <a:rPr lang="en-US" dirty="0">
                <a:latin typeface="Tw Cen MT" pitchFamily="34" charset="0"/>
                <a:hlinkClick r:id="rId3"/>
              </a:rPr>
              <a:t>http://photojournal.jpl.nasa.gov/catalog/PIA12186</a:t>
            </a:r>
            <a:endParaRPr lang="en-US" dirty="0">
              <a:latin typeface="Tw Cen MT" pitchFamily="34" charset="0"/>
            </a:endParaRPr>
          </a:p>
          <a:p>
            <a:pPr marL="171450" indent="-171450">
              <a:buFont typeface="Arial" pitchFamily="34" charset="0"/>
              <a:buChar char="•"/>
            </a:pPr>
            <a:r>
              <a:rPr lang="en-US" sz="1200" kern="1200" dirty="0">
                <a:solidFill>
                  <a:schemeClr val="tx1"/>
                </a:solidFill>
                <a:latin typeface="+mn-lt"/>
                <a:ea typeface="+mn-ea"/>
                <a:cs typeface="+mn-cs"/>
              </a:rPr>
              <a:t>Triton is one of only three objects in the solar system known to have a nitrogen-dominated atmosphere (the others are Earth and Saturn's giant moon, Titan). Triton has the coldest surface known anywhere in the solar system (about -391º F); it is so cold that most of Triton's nitrogen is condensed as frost, making it the only satellite in the solar system known to have a surface made mainly of nitrogen ice.</a:t>
            </a:r>
            <a:endParaRPr lang="en-US" dirty="0">
              <a:latin typeface="Tw Cen MT" pitchFamily="34" charset="0"/>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29</a:t>
            </a:fld>
            <a:endParaRPr lang="en-US" dirty="0"/>
          </a:p>
        </p:txBody>
      </p:sp>
    </p:spTree>
    <p:extLst>
      <p:ext uri="{BB962C8B-B14F-4D97-AF65-F5344CB8AC3E}">
        <p14:creationId xmlns:p14="http://schemas.microsoft.com/office/powerpoint/2010/main" val="127907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How do we study planets, moons and small bodies such as asteroids and comets?</a:t>
            </a:r>
            <a:endParaRPr lang="en-US" baseline="0" dirty="0">
              <a:latin typeface="Tw Cen MT" pitchFamily="34" charset="0"/>
            </a:endParaRPr>
          </a:p>
          <a:p>
            <a:pPr marL="628650" lvl="1" indent="-171450">
              <a:buFont typeface="Arial" pitchFamily="34" charset="0"/>
              <a:buChar char="•"/>
            </a:pPr>
            <a:r>
              <a:rPr lang="en-US" i="1" baseline="0" dirty="0">
                <a:solidFill>
                  <a:srgbClr val="C00000"/>
                </a:solidFill>
                <a:latin typeface="Tw Cen MT" pitchFamily="34" charset="0"/>
              </a:rPr>
              <a:t>We use tools like telescopes here on Earth.</a:t>
            </a:r>
          </a:p>
          <a:p>
            <a:pPr marL="628650" lvl="1" indent="-171450">
              <a:buFont typeface="Arial" pitchFamily="34" charset="0"/>
              <a:buChar char="•"/>
            </a:pPr>
            <a:r>
              <a:rPr lang="en-US" i="1" baseline="0" dirty="0">
                <a:solidFill>
                  <a:srgbClr val="C00000"/>
                </a:solidFill>
                <a:latin typeface="Tw Cen MT" pitchFamily="34" charset="0"/>
              </a:rPr>
              <a:t>We also send telescopes into space where the atmosphere doesn’t distort images so much –  Hubble, WISE,</a:t>
            </a:r>
            <a:r>
              <a:rPr lang="en-US" i="1" dirty="0">
                <a:solidFill>
                  <a:srgbClr val="C00000"/>
                </a:solidFill>
                <a:latin typeface="Tw Cen MT" pitchFamily="34" charset="0"/>
              </a:rPr>
              <a:t> etc.</a:t>
            </a:r>
            <a:endParaRPr lang="en-US" i="1" baseline="0" dirty="0">
              <a:solidFill>
                <a:srgbClr val="C00000"/>
              </a:solidFill>
              <a:latin typeface="Tw Cen MT" pitchFamily="34" charset="0"/>
            </a:endParaRPr>
          </a:p>
          <a:p>
            <a:pPr marL="628650" lvl="1" indent="-171450">
              <a:buFont typeface="Arial" pitchFamily="34" charset="0"/>
              <a:buChar char="•"/>
            </a:pPr>
            <a:r>
              <a:rPr lang="en-US" i="1" dirty="0">
                <a:solidFill>
                  <a:srgbClr val="C00000"/>
                </a:solidFill>
                <a:latin typeface="Tw Cen MT" pitchFamily="34" charset="0"/>
              </a:rPr>
              <a:t>And sometimes, We</a:t>
            </a:r>
            <a:r>
              <a:rPr lang="en-US" i="1" baseline="0" dirty="0">
                <a:solidFill>
                  <a:srgbClr val="C00000"/>
                </a:solidFill>
                <a:latin typeface="Tw Cen MT" pitchFamily="34" charset="0"/>
              </a:rPr>
              <a:t> go there!</a:t>
            </a:r>
          </a:p>
          <a:p>
            <a:pPr marL="171450" lvl="0" indent="-171450">
              <a:buFont typeface="Arial" pitchFamily="34" charset="0"/>
              <a:buChar char="•"/>
            </a:pPr>
            <a:r>
              <a:rPr lang="en-US" dirty="0">
                <a:latin typeface="Tw Cen MT" pitchFamily="34" charset="0"/>
              </a:rPr>
              <a:t>Can </a:t>
            </a:r>
            <a:r>
              <a:rPr lang="en-US" baseline="0" dirty="0">
                <a:latin typeface="Tw Cen MT" pitchFamily="34" charset="0"/>
              </a:rPr>
              <a:t>scientists easily travel there themselves? </a:t>
            </a:r>
            <a:r>
              <a:rPr lang="en-US" i="1" baseline="0" dirty="0">
                <a:solidFill>
                  <a:srgbClr val="C00000"/>
                </a:solidFill>
                <a:latin typeface="Tw Cen MT" pitchFamily="34" charset="0"/>
              </a:rPr>
              <a:t>Not easily – very expensive.</a:t>
            </a:r>
          </a:p>
          <a:p>
            <a:pPr marL="628650" lvl="1" indent="-171450">
              <a:buFont typeface="Arial" pitchFamily="34" charset="0"/>
              <a:buChar char="•"/>
            </a:pPr>
            <a:r>
              <a:rPr lang="en-US" dirty="0">
                <a:latin typeface="Tw Cen MT" pitchFamily="34" charset="0"/>
              </a:rPr>
              <a:t>T</a:t>
            </a:r>
            <a:r>
              <a:rPr lang="en-US" baseline="0" dirty="0">
                <a:latin typeface="Tw Cen MT" pitchFamily="34" charset="0"/>
              </a:rPr>
              <a:t>he only planetary body humans have visited is Earth’s moon during the Apollo missions. </a:t>
            </a:r>
          </a:p>
          <a:p>
            <a:pPr marL="171450" indent="-171450">
              <a:buFont typeface="Arial" pitchFamily="34" charset="0"/>
              <a:buChar char="•"/>
            </a:pPr>
            <a:r>
              <a:rPr lang="en-US" baseline="0" dirty="0">
                <a:latin typeface="Tw Cen MT" pitchFamily="34" charset="0"/>
              </a:rPr>
              <a:t>Instead scientists and engineers build robotic explorers and send them out into the solar system to take images of planets, moons, asteroids and comets.  </a:t>
            </a:r>
          </a:p>
          <a:p>
            <a:pPr marL="628650" lvl="1" indent="-171450">
              <a:buFont typeface="Arial" pitchFamily="34" charset="0"/>
              <a:buChar char="•"/>
            </a:pPr>
            <a:r>
              <a:rPr lang="en-US" baseline="0" dirty="0">
                <a:latin typeface="Tw Cen MT" pitchFamily="34" charset="0"/>
              </a:rPr>
              <a:t>They beam back their images for us to explore remotely.  </a:t>
            </a:r>
          </a:p>
          <a:p>
            <a:pPr marL="628650" lvl="1" indent="-171450">
              <a:buFont typeface="Arial" pitchFamily="34" charset="0"/>
              <a:buChar char="•"/>
            </a:pPr>
            <a:r>
              <a:rPr lang="en-US" dirty="0">
                <a:latin typeface="Tw Cen MT" pitchFamily="34" charset="0"/>
              </a:rPr>
              <a:t>Remote Sensing Images are often taken from a bird’s-eye or aerial view.</a:t>
            </a:r>
          </a:p>
          <a:p>
            <a:endParaRPr lang="en-US" dirty="0">
              <a:latin typeface="Tw Cen MT" pitchFamily="34" charset="0"/>
            </a:endParaRPr>
          </a:p>
          <a:p>
            <a:r>
              <a:rPr lang="en-US" b="1" dirty="0">
                <a:latin typeface="Tw Cen MT" pitchFamily="34" charset="0"/>
              </a:rPr>
              <a:t>SCIENCE NOTES: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latin typeface="Tw Cen MT"/>
                <a:cs typeface="Tw Cen MT"/>
              </a:rPr>
              <a:t>Artist’s rendition of the MESSENGER spacecraft in orbit above Mercury.</a:t>
            </a:r>
            <a:r>
              <a:rPr lang="en-US" b="0" baseline="0" dirty="0">
                <a:latin typeface="Tw Cen MT"/>
                <a:cs typeface="Tw Cen MT"/>
              </a:rPr>
              <a:t> MESSENGER </a:t>
            </a:r>
            <a:r>
              <a:rPr lang="en-US" dirty="0">
                <a:latin typeface="Tw Cen MT"/>
                <a:cs typeface="Tw Cen MT"/>
              </a:rPr>
              <a:t>has been orbiting Mercury since March 2011. It carries seven miniaturized</a:t>
            </a:r>
            <a:r>
              <a:rPr lang="en-US" baseline="0" dirty="0">
                <a:latin typeface="Tw Cen MT"/>
                <a:cs typeface="Tw Cen MT"/>
              </a:rPr>
              <a:t> </a:t>
            </a:r>
            <a:r>
              <a:rPr lang="en-US" dirty="0">
                <a:latin typeface="Tw Cen MT"/>
                <a:cs typeface="Tw Cen MT"/>
              </a:rPr>
              <a:t>scientific instruments, including wide and narrow-angle cameras. MESSENGER is able to gather images in color as well as monochrome! This is an artist’s rendition of the spacecraft over Mercury with a colorized set of images. Scientists often colorize images to help define topographical variations, mineral composition, and</a:t>
            </a:r>
            <a:r>
              <a:rPr lang="en-US" baseline="0" dirty="0">
                <a:latin typeface="Tw Cen MT"/>
                <a:cs typeface="Tw Cen MT"/>
              </a:rPr>
              <a:t> more</a:t>
            </a:r>
            <a:r>
              <a:rPr lang="en-US" dirty="0">
                <a:latin typeface="Tw Cen MT"/>
                <a:cs typeface="Tw Cen MT"/>
              </a:rPr>
              <a:t>, to help us make better sense of the data.</a:t>
            </a:r>
            <a:endParaRPr lang="en-US" dirty="0">
              <a:solidFill>
                <a:schemeClr val="accent1"/>
              </a:solidFill>
              <a:latin typeface="Tw Cen MT"/>
              <a:cs typeface="Tw Cen MT"/>
            </a:endParaRPr>
          </a:p>
          <a:p>
            <a:pPr marL="457200" lvl="1" indent="0">
              <a:buFont typeface="Arial" pitchFamily="34" charset="0"/>
              <a:buNone/>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3</a:t>
            </a:fld>
            <a:endParaRPr lang="en-US" dirty="0"/>
          </a:p>
        </p:txBody>
      </p:sp>
    </p:spTree>
    <p:extLst>
      <p:ext uri="{BB962C8B-B14F-4D97-AF65-F5344CB8AC3E}">
        <p14:creationId xmlns:p14="http://schemas.microsoft.com/office/powerpoint/2010/main" val="582367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a:cs typeface="Tw Cen MT"/>
              </a:rPr>
              <a:t>PRESENTATION NOTES: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i="0" dirty="0">
                <a:latin typeface="Tw Cen MT"/>
                <a:cs typeface="Tw Cen MT"/>
              </a:rPr>
              <a:t>This</a:t>
            </a:r>
            <a:r>
              <a:rPr lang="en-US" b="0" i="0" baseline="0" dirty="0">
                <a:latin typeface="Tw Cen MT"/>
                <a:cs typeface="Tw Cen MT"/>
              </a:rPr>
              <a:t> is a</a:t>
            </a:r>
            <a:r>
              <a:rPr lang="en-US" b="0" i="0" dirty="0">
                <a:latin typeface="Tw Cen MT"/>
                <a:cs typeface="Tw Cen MT"/>
              </a:rPr>
              <a:t>nother image of Mars’ south</a:t>
            </a:r>
            <a:r>
              <a:rPr lang="en-US" b="0" i="0" baseline="0" dirty="0">
                <a:latin typeface="Tw Cen MT"/>
                <a:cs typeface="Tw Cen MT"/>
              </a:rPr>
              <a:t> </a:t>
            </a:r>
            <a:r>
              <a:rPr lang="en-US" b="0" i="0" dirty="0">
                <a:latin typeface="Tw Cen MT"/>
                <a:cs typeface="Tw Cen MT"/>
              </a:rPr>
              <a:t>pole</a:t>
            </a:r>
            <a:r>
              <a:rPr lang="en-US" b="0" i="0" baseline="0" dirty="0">
                <a:latin typeface="Tw Cen MT"/>
                <a:cs typeface="Tw Cen MT"/>
              </a:rPr>
              <a:t> with pitted texture called swiss-cheese terrain that hints at sublimation of underground carbon dioxide.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0" i="0" baseline="0" dirty="0">
              <a:latin typeface="Tw Cen MT"/>
              <a:cs typeface="Tw Cen MT"/>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i="0" baseline="0" dirty="0">
                <a:latin typeface="Tw Cen MT"/>
                <a:cs typeface="Tw Cen MT"/>
              </a:rPr>
              <a:t>SCIENCE NOTES:</a:t>
            </a:r>
            <a:endParaRPr lang="en-US" sz="1200" b="0" i="0" kern="1200" dirty="0">
              <a:solidFill>
                <a:schemeClr val="tx1"/>
              </a:solidFill>
              <a:effectLst/>
              <a:latin typeface="Tw Cen MT"/>
              <a:ea typeface="+mn-ea"/>
              <a:cs typeface="Tw Cen MT"/>
            </a:endParaRPr>
          </a:p>
          <a:p>
            <a:pPr marL="171450" indent="-171450">
              <a:buFont typeface="Arial" panose="020B0604020202020204" pitchFamily="34" charset="0"/>
              <a:buChar char="•"/>
            </a:pPr>
            <a:r>
              <a:rPr lang="en-US" sz="1200" b="0" i="0" kern="1200" dirty="0">
                <a:solidFill>
                  <a:schemeClr val="tx1"/>
                </a:solidFill>
                <a:effectLst/>
                <a:latin typeface="Tw Cen MT"/>
                <a:ea typeface="+mn-ea"/>
                <a:cs typeface="Tw Cen MT"/>
              </a:rPr>
              <a:t>The </a:t>
            </a:r>
            <a:r>
              <a:rPr lang="en-US" sz="1200" b="0" i="0" u="none" strike="noStrike" kern="1200" dirty="0">
                <a:solidFill>
                  <a:schemeClr val="tx1"/>
                </a:solidFill>
                <a:effectLst/>
                <a:latin typeface="Tw Cen MT"/>
                <a:ea typeface="+mn-ea"/>
                <a:cs typeface="Tw Cen MT"/>
              </a:rPr>
              <a:t>Mars Reconnaissance Orbiter’s </a:t>
            </a:r>
            <a:r>
              <a:rPr lang="en-US" sz="1200" b="0" i="0" kern="1200" dirty="0">
                <a:solidFill>
                  <a:schemeClr val="tx1"/>
                </a:solidFill>
                <a:effectLst/>
                <a:latin typeface="Tw Cen MT"/>
                <a:ea typeface="+mn-ea"/>
                <a:cs typeface="Tw Cen MT"/>
              </a:rPr>
              <a:t>ground-penetrating Shallow Radar identified a subsurface deposit of carbon dioxide</a:t>
            </a:r>
            <a:r>
              <a:rPr lang="en-US" sz="1200" b="0" i="0" kern="1200" baseline="0" dirty="0">
                <a:solidFill>
                  <a:schemeClr val="tx1"/>
                </a:solidFill>
                <a:effectLst/>
                <a:latin typeface="Tw Cen MT"/>
                <a:ea typeface="+mn-ea"/>
                <a:cs typeface="Tw Cen MT"/>
              </a:rPr>
              <a:t> </a:t>
            </a:r>
            <a:r>
              <a:rPr lang="en-US" sz="1200" b="0" i="0" kern="1200" dirty="0">
                <a:solidFill>
                  <a:schemeClr val="tx1"/>
                </a:solidFill>
                <a:effectLst/>
                <a:latin typeface="Tw Cen MT"/>
                <a:ea typeface="+mn-ea"/>
                <a:cs typeface="Tw Cen MT"/>
              </a:rPr>
              <a:t>. As the polar surface warms during the Martian spring, underground CO2 deposits evaporate, leaving behind round depressions in the frozen ground. This has been aptly dubbed “swiss cheese terrain” by researchers on the </a:t>
            </a:r>
            <a:r>
              <a:rPr lang="en-US" sz="1200" b="0" i="0" u="none" strike="noStrike" kern="1200" dirty="0">
                <a:solidFill>
                  <a:schemeClr val="tx1"/>
                </a:solidFill>
                <a:effectLst/>
                <a:latin typeface="Tw Cen MT"/>
                <a:ea typeface="+mn-ea"/>
                <a:cs typeface="Tw Cen MT"/>
              </a:rPr>
              <a:t>HiRISE</a:t>
            </a:r>
            <a:r>
              <a:rPr lang="en-US" sz="1200" b="0" i="0" kern="1200" dirty="0">
                <a:solidFill>
                  <a:schemeClr val="tx1"/>
                </a:solidFill>
                <a:effectLst/>
                <a:latin typeface="Tw Cen MT"/>
                <a:ea typeface="+mn-ea"/>
                <a:cs typeface="Tw Cen MT"/>
              </a:rPr>
              <a:t> imaging team.)</a:t>
            </a:r>
          </a:p>
          <a:p>
            <a:pPr marL="171450" indent="-171450">
              <a:buFont typeface="Arial" panose="020B0604020202020204" pitchFamily="34" charset="0"/>
              <a:buChar char="•"/>
            </a:pPr>
            <a:r>
              <a:rPr lang="en-US" sz="1200" kern="1200" dirty="0">
                <a:solidFill>
                  <a:schemeClr val="tx1"/>
                </a:solidFill>
                <a:latin typeface="Tw Cen MT"/>
                <a:ea typeface="+mn-ea"/>
                <a:cs typeface="Tw Cen MT"/>
              </a:rPr>
              <a:t>While scientists were aware of seasonal CO2 ice layers atop the water ice, this discovery brings to light nearly </a:t>
            </a:r>
            <a:r>
              <a:rPr lang="en-US" sz="1200" b="0" i="0" kern="1200" dirty="0">
                <a:solidFill>
                  <a:schemeClr val="tx1"/>
                </a:solidFill>
                <a:latin typeface="Tw Cen MT"/>
                <a:ea typeface="+mn-ea"/>
                <a:cs typeface="Tw Cen MT"/>
              </a:rPr>
              <a:t>30 times more frozen CO2 than was previously believed to exist. This deposit alone contains 80% of the amount of CO2 currently present in the planet’s entire atmosphere.</a:t>
            </a:r>
          </a:p>
          <a:p>
            <a:pPr marL="171450" indent="-171450">
              <a:buFont typeface="Arial"/>
              <a:buChar char="•"/>
            </a:pPr>
            <a:r>
              <a:rPr lang="en-US" sz="1200" b="0" i="0" kern="1200" dirty="0">
                <a:solidFill>
                  <a:schemeClr val="tx1"/>
                </a:solidFill>
                <a:latin typeface="Tw Cen MT"/>
                <a:ea typeface="+mn-ea"/>
                <a:cs typeface="Tw Cen MT"/>
              </a:rPr>
              <a:t>The importance of this finding is how the carbon dioxide ultimately affects the global Martian climate as it freezes and thaws. When the CO2 is frozen and locked away in subsurface deposits like this, it’s not free to enter the atmosphere and do what CO2 does best: warm the planet,</a:t>
            </a:r>
            <a:r>
              <a:rPr lang="en-US" sz="1200" b="0" i="0" kern="1200" baseline="0" dirty="0">
                <a:solidFill>
                  <a:schemeClr val="tx1"/>
                </a:solidFill>
                <a:latin typeface="Tw Cen MT"/>
                <a:ea typeface="+mn-ea"/>
                <a:cs typeface="Tw Cen MT"/>
              </a:rPr>
              <a:t> </a:t>
            </a:r>
            <a:r>
              <a:rPr lang="en-US" sz="1200" b="0" i="0" kern="1200" dirty="0">
                <a:solidFill>
                  <a:schemeClr val="tx1"/>
                </a:solidFill>
                <a:latin typeface="Tw Cen MT"/>
                <a:ea typeface="+mn-ea"/>
                <a:cs typeface="Tw Cen MT"/>
              </a:rPr>
              <a:t>as well as increase atmospheric pressure. This means that liquid water cannot last as readily on the surface since it will either freeze or boil away. Also with less air pressure the strength of wind is decreased, so dust storms are less frequent and less severe.</a:t>
            </a:r>
          </a:p>
          <a:p>
            <a:r>
              <a:rPr lang="en-US" sz="1200" b="0" i="0" kern="1200" dirty="0">
                <a:solidFill>
                  <a:schemeClr val="tx1"/>
                </a:solidFill>
                <a:latin typeface="Tw Cen MT"/>
                <a:ea typeface="+mn-ea"/>
                <a:cs typeface="Tw Cen MT"/>
                <a:hlinkClick r:id="rId3"/>
              </a:rPr>
              <a:t>http://www.uahirise.org/ESP_012271_0940</a:t>
            </a:r>
          </a:p>
        </p:txBody>
      </p:sp>
      <p:sp>
        <p:nvSpPr>
          <p:cNvPr id="4" name="Slide Number Placeholder 3"/>
          <p:cNvSpPr>
            <a:spLocks noGrp="1"/>
          </p:cNvSpPr>
          <p:nvPr>
            <p:ph type="sldNum" sz="quarter" idx="10"/>
          </p:nvPr>
        </p:nvSpPr>
        <p:spPr/>
        <p:txBody>
          <a:bodyPr/>
          <a:lstStyle/>
          <a:p>
            <a:fld id="{AF47E3F5-B777-4886-8D0D-A4B1C2C64DEE}" type="slidenum">
              <a:rPr lang="en-US" smtClean="0"/>
              <a:t>30</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itchFamily="34" charset="0"/>
              </a:rPr>
              <a:t>PRESENTATION NOTES: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i="0" dirty="0">
                <a:latin typeface="Tw Cen MT"/>
                <a:cs typeface="Tw Cen MT"/>
              </a:rPr>
              <a:t>Look</a:t>
            </a:r>
            <a:r>
              <a:rPr lang="en-US" b="0" i="0" baseline="0" dirty="0">
                <a:latin typeface="Tw Cen MT"/>
                <a:cs typeface="Tw Cen MT"/>
              </a:rPr>
              <a:t> at this unusual texture and the curious polygon shapes.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kern="1200" dirty="0">
                <a:solidFill>
                  <a:schemeClr val="tx1"/>
                </a:solidFill>
                <a:effectLst/>
                <a:latin typeface="Tw Cen MT"/>
                <a:ea typeface="+mn-ea"/>
                <a:cs typeface="Tw Cen MT"/>
              </a:rPr>
              <a:t>The polygons in this "patterned ground" are easy to see because their edges are bound by ridges covered with bright frost in contrast with their darker, frost-free interiors. </a:t>
            </a:r>
            <a:endParaRPr lang="en-US" b="0" i="0" dirty="0">
              <a:latin typeface="Tw Cen MT"/>
              <a:cs typeface="Tw Cen MT"/>
            </a:endParaRPr>
          </a:p>
          <a:p>
            <a:endParaRPr lang="en-US" b="1" dirty="0">
              <a:latin typeface="Tw Cen MT"/>
              <a:cs typeface="Tw Cen MT"/>
            </a:endParaRPr>
          </a:p>
          <a:p>
            <a:pPr marL="0" indent="0">
              <a:buFont typeface="Arial" pitchFamily="34" charset="0"/>
              <a:buNone/>
            </a:pPr>
            <a:r>
              <a:rPr lang="en-US" sz="1200" b="1" kern="1200" dirty="0">
                <a:solidFill>
                  <a:schemeClr val="tx1"/>
                </a:solidFill>
                <a:effectLst/>
                <a:latin typeface="Tw Cen MT"/>
                <a:ea typeface="+mn-ea"/>
                <a:cs typeface="Tw Cen MT"/>
              </a:rPr>
              <a:t>SCIENCE NOTES:</a:t>
            </a:r>
          </a:p>
          <a:p>
            <a:pPr marL="171450" indent="-171450">
              <a:buFont typeface="Arial"/>
              <a:buChar char="•"/>
            </a:pPr>
            <a:r>
              <a:rPr lang="en-US" sz="1200" b="0" kern="1200" dirty="0">
                <a:solidFill>
                  <a:schemeClr val="tx1"/>
                </a:solidFill>
                <a:effectLst/>
                <a:latin typeface="Tw Cen MT"/>
                <a:ea typeface="+mn-ea"/>
                <a:cs typeface="Tw Cen MT"/>
              </a:rPr>
              <a:t>From a distance, the floor of this crater looks like a giant honeycomb or spider web. The intersecting shapes, or polygons, commonly occur in the northern lowlands of Mars.</a:t>
            </a:r>
          </a:p>
          <a:p>
            <a:pPr marL="171450" indent="-171450">
              <a:buFont typeface="Arial"/>
              <a:buChar char="•"/>
            </a:pPr>
            <a:r>
              <a:rPr lang="en-US" sz="1200" b="0" kern="1200" dirty="0">
                <a:solidFill>
                  <a:schemeClr val="tx1"/>
                </a:solidFill>
                <a:effectLst/>
                <a:latin typeface="Tw Cen MT"/>
                <a:ea typeface="+mn-ea"/>
                <a:cs typeface="Tw Cen MT"/>
              </a:rPr>
              <a:t>Patterned ground on Mars is thought to form as the result of cyclic thermal contraction cracking in the permanently frozen ground.</a:t>
            </a:r>
          </a:p>
          <a:p>
            <a:pPr marL="171450" indent="-171450">
              <a:buFont typeface="Arial"/>
              <a:buChar char="•"/>
            </a:pPr>
            <a:r>
              <a:rPr lang="en-US" sz="1200" b="0" kern="1200" dirty="0">
                <a:solidFill>
                  <a:schemeClr val="tx1"/>
                </a:solidFill>
                <a:effectLst/>
                <a:latin typeface="Tw Cen MT"/>
                <a:ea typeface="+mn-ea"/>
                <a:cs typeface="Tw Cen MT"/>
              </a:rPr>
              <a:t>Scientists study these</a:t>
            </a:r>
            <a:r>
              <a:rPr lang="en-US" sz="1200" b="0" kern="1200" baseline="0" dirty="0">
                <a:solidFill>
                  <a:schemeClr val="tx1"/>
                </a:solidFill>
                <a:effectLst/>
                <a:latin typeface="Tw Cen MT"/>
                <a:ea typeface="+mn-ea"/>
                <a:cs typeface="Tw Cen MT"/>
              </a:rPr>
              <a:t> </a:t>
            </a:r>
            <a:r>
              <a:rPr lang="en-US" sz="1200" b="0" kern="1200" dirty="0">
                <a:solidFill>
                  <a:schemeClr val="tx1"/>
                </a:solidFill>
                <a:effectLst/>
                <a:latin typeface="Tw Cen MT"/>
                <a:ea typeface="+mn-ea"/>
                <a:cs typeface="Tw Cen MT"/>
              </a:rPr>
              <a:t>polygons to help us understand the recent and past distribution of ice (frozen water) in the shallow subsurface. These features also provide clues about climate conditions. </a:t>
            </a:r>
          </a:p>
          <a:p>
            <a:pPr marL="0" indent="0">
              <a:buFont typeface="Arial" pitchFamily="34" charset="0"/>
              <a:buNone/>
            </a:pPr>
            <a:r>
              <a:rPr lang="en-US" dirty="0">
                <a:latin typeface="Tw Cen MT"/>
                <a:cs typeface="Tw Cen MT"/>
                <a:hlinkClick r:id="rId3"/>
              </a:rPr>
              <a:t>http://www.uahirise.org/ESP_016641_2500</a:t>
            </a:r>
          </a:p>
        </p:txBody>
      </p:sp>
      <p:sp>
        <p:nvSpPr>
          <p:cNvPr id="4" name="Slide Number Placeholder 3"/>
          <p:cNvSpPr>
            <a:spLocks noGrp="1"/>
          </p:cNvSpPr>
          <p:nvPr>
            <p:ph type="sldNum" sz="quarter" idx="10"/>
          </p:nvPr>
        </p:nvSpPr>
        <p:spPr/>
        <p:txBody>
          <a:bodyPr/>
          <a:lstStyle/>
          <a:p>
            <a:fld id="{AF47E3F5-B777-4886-8D0D-A4B1C2C64DEE}" type="slidenum">
              <a:rPr lang="en-US" smtClean="0"/>
              <a:pPr/>
              <a:t>31</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a:cs typeface="Tw Cen MT"/>
              </a:rPr>
              <a:t>PRESENTATION NOTES:</a:t>
            </a:r>
          </a:p>
          <a:p>
            <a:pPr marL="171450" indent="-171450">
              <a:buFont typeface="Arial" pitchFamily="34" charset="0"/>
              <a:buChar char="•"/>
            </a:pPr>
            <a:r>
              <a:rPr lang="en-US" dirty="0">
                <a:latin typeface="Tw Cen MT"/>
                <a:cs typeface="Tw Cen MT"/>
              </a:rPr>
              <a:t>We can combine what we know about the Elements of Art to start to read complex geologic stories.</a:t>
            </a:r>
          </a:p>
          <a:p>
            <a:pPr marL="171450" indent="-171450">
              <a:buFont typeface="Arial" pitchFamily="34" charset="0"/>
              <a:buChar char="•"/>
            </a:pPr>
            <a:r>
              <a:rPr lang="en-US" dirty="0">
                <a:latin typeface="Tw Cen MT"/>
                <a:cs typeface="Tw Cen MT"/>
              </a:rPr>
              <a:t>What do you see here on this image of Mars? </a:t>
            </a:r>
            <a:r>
              <a:rPr lang="en-US" i="1" dirty="0">
                <a:solidFill>
                  <a:srgbClr val="B80021"/>
                </a:solidFill>
                <a:latin typeface="Tw Cen MT"/>
                <a:cs typeface="Tw Cen MT"/>
              </a:rPr>
              <a:t>Encourage all discussion.</a:t>
            </a:r>
            <a:endParaRPr lang="en-US" sz="1200" b="0" i="0" kern="1200" dirty="0">
              <a:solidFill>
                <a:srgbClr val="B80021"/>
              </a:solidFill>
              <a:latin typeface="Tw Cen MT"/>
              <a:ea typeface="+mn-ea"/>
              <a:cs typeface="Tw Cen MT"/>
            </a:endParaRPr>
          </a:p>
          <a:p>
            <a:pPr marL="171450" indent="-171450">
              <a:buFont typeface="Arial" pitchFamily="34" charset="0"/>
              <a:buChar char="•"/>
            </a:pPr>
            <a:r>
              <a:rPr lang="en-US" sz="1200" b="0" i="0" kern="1200" dirty="0">
                <a:solidFill>
                  <a:schemeClr val="tx1"/>
                </a:solidFill>
                <a:latin typeface="Tw Cen MT"/>
                <a:ea typeface="+mn-ea"/>
                <a:cs typeface="Tw Cen MT"/>
              </a:rPr>
              <a:t>The circles are craters.</a:t>
            </a:r>
          </a:p>
          <a:p>
            <a:pPr marL="171450" indent="-171450">
              <a:buFont typeface="Arial" pitchFamily="34" charset="0"/>
              <a:buChar char="•"/>
            </a:pPr>
            <a:r>
              <a:rPr lang="en-US" sz="1200" b="0" i="0" kern="1200" dirty="0">
                <a:solidFill>
                  <a:schemeClr val="tx1"/>
                </a:solidFill>
                <a:latin typeface="Tw Cen MT"/>
                <a:ea typeface="+mn-ea"/>
                <a:cs typeface="Tw Cen MT"/>
              </a:rPr>
              <a:t>The three grey blobby shapes on the left are huge shield volcanoes in the Tharsis Montes region.</a:t>
            </a:r>
          </a:p>
          <a:p>
            <a:pPr marL="171450" indent="-171450">
              <a:buFont typeface="Arial" pitchFamily="34" charset="0"/>
              <a:buChar char="•"/>
            </a:pPr>
            <a:r>
              <a:rPr lang="en-US" sz="1200" b="0" i="0" kern="1200" dirty="0">
                <a:solidFill>
                  <a:schemeClr val="tx1"/>
                </a:solidFill>
                <a:latin typeface="Tw Cen MT"/>
                <a:ea typeface="+mn-ea"/>
                <a:cs typeface="Tw Cen MT"/>
              </a:rPr>
              <a:t>The big blue blobby shape on the top right is an ancient lake or ocean bed.</a:t>
            </a:r>
          </a:p>
          <a:p>
            <a:pPr marL="171450" indent="-171450">
              <a:buFont typeface="Arial" pitchFamily="34" charset="0"/>
              <a:buChar char="•"/>
            </a:pPr>
            <a:r>
              <a:rPr lang="en-US" sz="1200" b="0" i="0" kern="1200" dirty="0">
                <a:solidFill>
                  <a:schemeClr val="tx1"/>
                </a:solidFill>
                <a:latin typeface="Tw Cen MT"/>
                <a:ea typeface="+mn-ea"/>
                <a:cs typeface="Tw Cen MT"/>
              </a:rPr>
              <a:t>The squiggly lines are ancient river channels.</a:t>
            </a:r>
          </a:p>
          <a:p>
            <a:pPr marL="171450" indent="-171450">
              <a:buFont typeface="Arial" pitchFamily="34" charset="0"/>
              <a:buChar char="•"/>
            </a:pPr>
            <a:r>
              <a:rPr lang="en-US" sz="1200" b="0" i="0" kern="1200" dirty="0">
                <a:solidFill>
                  <a:schemeClr val="tx1"/>
                </a:solidFill>
                <a:latin typeface="Tw Cen MT"/>
                <a:ea typeface="+mn-ea"/>
                <a:cs typeface="Tw Cen MT"/>
              </a:rPr>
              <a:t>The straight lines near the middle-left</a:t>
            </a:r>
            <a:r>
              <a:rPr lang="en-US" sz="1200" b="0" i="0" kern="1200" baseline="0" dirty="0">
                <a:solidFill>
                  <a:schemeClr val="tx1"/>
                </a:solidFill>
                <a:latin typeface="Tw Cen MT"/>
                <a:ea typeface="+mn-ea"/>
                <a:cs typeface="Tw Cen MT"/>
              </a:rPr>
              <a:t> </a:t>
            </a:r>
            <a:r>
              <a:rPr lang="en-US" sz="1200" b="0" i="0" kern="1200" dirty="0">
                <a:solidFill>
                  <a:schemeClr val="tx1"/>
                </a:solidFill>
                <a:latin typeface="Tw Cen MT"/>
                <a:ea typeface="+mn-ea"/>
                <a:cs typeface="Tw Cen MT"/>
              </a:rPr>
              <a:t>of the image are tectonic faults. These lead into a big blue series of lines of a giant canyon system created by erosion and tectonic activity called Valles Marineris.</a:t>
            </a:r>
          </a:p>
          <a:p>
            <a:pPr marL="171450" indent="-171450">
              <a:buFont typeface="Arial" pitchFamily="34" charset="0"/>
              <a:buChar char="•"/>
            </a:pPr>
            <a:r>
              <a:rPr lang="en-US" sz="1200" b="0" i="0" kern="1200" dirty="0">
                <a:solidFill>
                  <a:schemeClr val="tx1"/>
                </a:solidFill>
                <a:latin typeface="Tw Cen MT"/>
                <a:ea typeface="+mn-ea"/>
                <a:cs typeface="Tw Cen MT"/>
              </a:rPr>
              <a:t>The enhanced color indicates topography, how high and low the surface is. What parts do you think are the lowest? </a:t>
            </a:r>
            <a:r>
              <a:rPr lang="en-US" sz="1200" b="0" i="1" kern="1200" dirty="0">
                <a:solidFill>
                  <a:srgbClr val="B80021"/>
                </a:solidFill>
                <a:latin typeface="Tw Cen MT"/>
                <a:ea typeface="+mn-ea"/>
                <a:cs typeface="Tw Cen MT"/>
              </a:rPr>
              <a:t>Blue regions</a:t>
            </a:r>
            <a:r>
              <a:rPr lang="en-US" sz="1200" b="0" i="0" kern="1200" dirty="0">
                <a:solidFill>
                  <a:srgbClr val="B80021"/>
                </a:solidFill>
                <a:latin typeface="Tw Cen MT"/>
                <a:ea typeface="+mn-ea"/>
                <a:cs typeface="Tw Cen MT"/>
              </a:rPr>
              <a:t>. </a:t>
            </a:r>
          </a:p>
          <a:p>
            <a:pPr marL="171450" indent="-171450">
              <a:buFont typeface="Arial" pitchFamily="34" charset="0"/>
              <a:buChar char="•"/>
            </a:pPr>
            <a:r>
              <a:rPr lang="en-US" sz="1200" b="0" i="0" kern="1200" dirty="0">
                <a:solidFill>
                  <a:schemeClr val="tx1"/>
                </a:solidFill>
                <a:latin typeface="Tw Cen MT"/>
                <a:ea typeface="+mn-ea"/>
                <a:cs typeface="Tw Cen MT"/>
              </a:rPr>
              <a:t>You can almost imagine what Mars looked like in the ancient past, with liquid water flowing on the surface!</a:t>
            </a:r>
            <a:endParaRPr lang="en-US" i="1" dirty="0">
              <a:solidFill>
                <a:srgbClr val="C00000"/>
              </a:solidFill>
              <a:latin typeface="Tw Cen MT"/>
              <a:cs typeface="Tw Cen MT"/>
            </a:endParaRPr>
          </a:p>
          <a:p>
            <a:pPr marL="457200" lvl="1" indent="0">
              <a:buFont typeface="Arial" pitchFamily="34" charset="0"/>
              <a:buNone/>
            </a:pPr>
            <a:endParaRPr lang="en-US" dirty="0">
              <a:latin typeface="Tw Cen MT"/>
              <a:cs typeface="Tw Cen MT"/>
            </a:endParaRPr>
          </a:p>
          <a:p>
            <a:r>
              <a:rPr lang="en-US" b="1" dirty="0">
                <a:latin typeface="Tw Cen MT"/>
                <a:cs typeface="Tw Cen MT"/>
              </a:rPr>
              <a:t> SCIENCE NOTES:</a:t>
            </a:r>
          </a:p>
          <a:p>
            <a:pPr marL="171450" indent="-171450">
              <a:buFont typeface="Arial" pitchFamily="34" charset="0"/>
              <a:buChar char="•"/>
            </a:pPr>
            <a:r>
              <a:rPr lang="en-US" b="0" dirty="0">
                <a:latin typeface="Tw Cen MT"/>
                <a:cs typeface="Tw Cen MT"/>
              </a:rPr>
              <a:t>This image was taken by the Mars Orbiter Laser</a:t>
            </a:r>
            <a:r>
              <a:rPr lang="en-US" b="0" baseline="0" dirty="0">
                <a:latin typeface="Tw Cen MT"/>
                <a:cs typeface="Tw Cen MT"/>
              </a:rPr>
              <a:t> Altimeter on the Mars Global Surveyor spacecraft showing the </a:t>
            </a:r>
            <a:r>
              <a:rPr lang="en-US" sz="1200" kern="1200" dirty="0">
                <a:solidFill>
                  <a:schemeClr val="tx1"/>
                </a:solidFill>
                <a:latin typeface="Tw Cen MT"/>
                <a:ea typeface="+mn-ea"/>
                <a:cs typeface="Tw Cen MT"/>
              </a:rPr>
              <a:t>Tharsis province which includes the major volcanoes, the Valles Marineris, and the Chryse outflow regions. </a:t>
            </a:r>
            <a:r>
              <a:rPr lang="en-US" dirty="0">
                <a:latin typeface="Tw Cen MT"/>
                <a:cs typeface="Tw Cen MT"/>
                <a:hlinkClick r:id="rId3"/>
              </a:rPr>
              <a:t>http://photojournal.jpl.nasa.gov/catalog/PIA17607</a:t>
            </a:r>
          </a:p>
          <a:p>
            <a:pPr marL="0" indent="0">
              <a:buFont typeface="Arial" pitchFamily="34" charset="0"/>
              <a:buNone/>
            </a:pPr>
            <a:endParaRPr lang="en-US" dirty="0">
              <a:latin typeface="Tw Cen MT"/>
              <a:cs typeface="Tw Cen MT"/>
              <a:hlinkClick r:id="rId3"/>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32</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47E3F5-B777-4886-8D0D-A4B1C2C64DEE}" type="slidenum">
              <a:rPr lang="en-US" smtClean="0"/>
              <a:pPr/>
              <a:t>33</a:t>
            </a:fld>
            <a:endParaRPr lang="en-US" dirty="0"/>
          </a:p>
        </p:txBody>
      </p:sp>
    </p:spTree>
    <p:extLst>
      <p:ext uri="{BB962C8B-B14F-4D97-AF65-F5344CB8AC3E}">
        <p14:creationId xmlns:p14="http://schemas.microsoft.com/office/powerpoint/2010/main" val="148702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When scientists look at remote sensing images of planets, moons and other small bodies, they learn to understand their surfaces by examining</a:t>
            </a:r>
            <a:r>
              <a:rPr lang="en-US" baseline="0" dirty="0">
                <a:latin typeface="Tw Cen MT" pitchFamily="34" charset="0"/>
              </a:rPr>
              <a:t> them with</a:t>
            </a:r>
            <a:r>
              <a:rPr lang="en-US" dirty="0">
                <a:latin typeface="Tw Cen MT" pitchFamily="34" charset="0"/>
              </a:rPr>
              <a:t> their eyes. </a:t>
            </a:r>
          </a:p>
          <a:p>
            <a:pPr marL="171450" indent="-171450">
              <a:buFont typeface="Arial" pitchFamily="34" charset="0"/>
              <a:buChar char="•"/>
            </a:pPr>
            <a:r>
              <a:rPr lang="en-US" dirty="0">
                <a:latin typeface="Tw Cen MT" pitchFamily="34" charset="0"/>
              </a:rPr>
              <a:t>The Elements of Art are the foundation artists use to understand visual information.  </a:t>
            </a:r>
          </a:p>
          <a:p>
            <a:pPr marL="628650" lvl="1" indent="-171450">
              <a:buFont typeface="Arial" pitchFamily="34" charset="0"/>
              <a:buChar char="•"/>
            </a:pPr>
            <a:r>
              <a:rPr lang="en-US" dirty="0">
                <a:latin typeface="Tw Cen MT" pitchFamily="34" charset="0"/>
              </a:rPr>
              <a:t>These are Line, Shape, Color, Value and Texture </a:t>
            </a:r>
          </a:p>
          <a:p>
            <a:pPr marL="171450" indent="-171450">
              <a:buFont typeface="Arial" pitchFamily="34" charset="0"/>
              <a:buChar char="•"/>
            </a:pPr>
            <a:r>
              <a:rPr lang="en-US" dirty="0">
                <a:latin typeface="Tw Cen MT" pitchFamily="34" charset="0"/>
              </a:rPr>
              <a:t>These art concepts can help us understand the geology of planetary bodies. </a:t>
            </a:r>
          </a:p>
          <a:p>
            <a:pPr marL="171450" indent="-171450">
              <a:buFont typeface="Arial" pitchFamily="34" charset="0"/>
              <a:buChar char="•"/>
            </a:pPr>
            <a:r>
              <a:rPr lang="en-US" dirty="0">
                <a:latin typeface="Tw Cen MT" pitchFamily="34" charset="0"/>
              </a:rPr>
              <a:t>This is a colorized image of the large asteroid Vesta taken by the Dawn spacecraft. </a:t>
            </a:r>
          </a:p>
          <a:p>
            <a:pPr marL="171450" indent="-171450">
              <a:buFont typeface="Arial" pitchFamily="34" charset="0"/>
              <a:buChar char="•"/>
            </a:pPr>
            <a:endParaRPr lang="en-US" dirty="0">
              <a:latin typeface="Tw Cen MT" pitchFamily="34" charset="0"/>
            </a:endParaRPr>
          </a:p>
          <a:p>
            <a:r>
              <a:rPr lang="en-US" b="1" dirty="0">
                <a:latin typeface="Tw Cen MT" pitchFamily="34" charset="0"/>
              </a:rPr>
              <a:t>THE ELEMENTS OF ART </a:t>
            </a:r>
            <a:r>
              <a:rPr lang="en-US" dirty="0">
                <a:latin typeface="Tw Cen MT" pitchFamily="34" charset="0"/>
              </a:rPr>
              <a:t>(See Educator Guide)</a:t>
            </a:r>
          </a:p>
          <a:p>
            <a:r>
              <a:rPr lang="en-US" i="1" dirty="0">
                <a:latin typeface="Tw Cen MT" pitchFamily="34" charset="0"/>
              </a:rPr>
              <a:t>Teacher may ask for definitions if students have not covered concepts in art class.</a:t>
            </a:r>
          </a:p>
          <a:p>
            <a:endParaRPr lang="en-US" b="1" dirty="0">
              <a:latin typeface="Tw Cen MT" pitchFamily="34" charset="0"/>
            </a:endParaRPr>
          </a:p>
          <a:p>
            <a:r>
              <a:rPr lang="en-US" b="1" dirty="0">
                <a:latin typeface="Tw Cen MT" pitchFamily="34" charset="0"/>
              </a:rPr>
              <a:t>SCIENCE NOTES:</a:t>
            </a:r>
          </a:p>
          <a:p>
            <a:pPr marL="171450" indent="-171450" fontAlgn="base">
              <a:buFont typeface="Arial"/>
              <a:buChar char="•"/>
            </a:pPr>
            <a:r>
              <a:rPr lang="en-US" dirty="0">
                <a:latin typeface="Tw Cen MT" pitchFamily="34" charset="0"/>
              </a:rPr>
              <a:t>This colorized image obtained by NASA's Dawn spacecraft shows a crater on the giant asteroid Vesta. Added color</a:t>
            </a:r>
            <a:r>
              <a:rPr lang="en-US" baseline="0" dirty="0">
                <a:latin typeface="Tw Cen MT" pitchFamily="34" charset="0"/>
              </a:rPr>
              <a:t> is used to represent different rock or mineral types. </a:t>
            </a:r>
            <a:r>
              <a:rPr lang="en-US" dirty="0">
                <a:latin typeface="Tw Cen MT" pitchFamily="34" charset="0"/>
              </a:rPr>
              <a:t>The reddish coloring below the crater points to material that was hurled from Vesta's interior during an impact or it could have</a:t>
            </a:r>
            <a:r>
              <a:rPr lang="en-US" baseline="0" dirty="0">
                <a:latin typeface="Tw Cen MT" pitchFamily="34" charset="0"/>
              </a:rPr>
              <a:t> </a:t>
            </a:r>
            <a:r>
              <a:rPr lang="en-US" dirty="0">
                <a:latin typeface="Tw Cen MT" pitchFamily="34" charset="0"/>
              </a:rPr>
              <a:t>originated from the impactor itself. This image was obtained at an altitude of 2,700 kilometers (1,700 miles) altitude above the surface of Vesta. Image resolution is about 260 meters per pixel. Dawn spent a full year</a:t>
            </a:r>
            <a:r>
              <a:rPr lang="en-US" baseline="0" dirty="0">
                <a:latin typeface="Tw Cen MT" pitchFamily="34" charset="0"/>
              </a:rPr>
              <a:t> in orbit around Vesta and obtained hundreds of amazing, detailed images.</a:t>
            </a:r>
            <a:endParaRPr lang="en-US" dirty="0">
              <a:latin typeface="Tw Cen MT" pitchFamily="34" charset="0"/>
            </a:endParaRPr>
          </a:p>
          <a:p>
            <a:r>
              <a:rPr lang="en-US" dirty="0">
                <a:latin typeface="Tw Cen MT" pitchFamily="34" charset="0"/>
                <a:hlinkClick r:id="rId3"/>
              </a:rPr>
              <a:t>http://www.nasa.gov/mission_pages/dawn/multimedia/pia14709.html</a:t>
            </a:r>
            <a:endParaRPr lang="en-US" dirty="0">
              <a:latin typeface="Tw Cen MT" pitchFamily="34" charset="0"/>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4</a:t>
            </a:fld>
            <a:endParaRPr lang="en-US" dirty="0"/>
          </a:p>
        </p:txBody>
      </p:sp>
    </p:spTree>
    <p:extLst>
      <p:ext uri="{BB962C8B-B14F-4D97-AF65-F5344CB8AC3E}">
        <p14:creationId xmlns:p14="http://schemas.microsoft.com/office/powerpoint/2010/main" val="363993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F47E3F5-B777-4886-8D0D-A4B1C2C64DEE}" type="slidenum">
              <a:rPr lang="en-US" smtClean="0"/>
              <a:t>5</a:t>
            </a:fld>
            <a:endParaRPr lang="en-US" dirty="0"/>
          </a:p>
        </p:txBody>
      </p:sp>
      <p:sp>
        <p:nvSpPr>
          <p:cNvPr id="5" name="Notes Placeholder 2"/>
          <p:cNvSpPr>
            <a:spLocks noGrp="1"/>
          </p:cNvSpPr>
          <p:nvPr>
            <p:ph type="body" idx="1"/>
          </p:nvPr>
        </p:nvSpPr>
        <p:spPr>
          <a:xfrm>
            <a:off x="685800" y="4424085"/>
            <a:ext cx="5486400" cy="4191238"/>
          </a:xfrm>
        </p:spPr>
        <p:txBody>
          <a:bodyPr/>
          <a:lstStyle/>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Let’s discuss shapes first.</a:t>
            </a:r>
          </a:p>
          <a:p>
            <a:pPr marL="171450" indent="-171450">
              <a:buFont typeface="Arial" pitchFamily="34" charset="0"/>
              <a:buChar char="•"/>
            </a:pPr>
            <a:r>
              <a:rPr lang="en-US" dirty="0">
                <a:latin typeface="Tw Cen MT" pitchFamily="34" charset="0"/>
              </a:rPr>
              <a:t>When scientists see circles on the surface of a planet, moon or small body, it often means that there is a crater.</a:t>
            </a:r>
          </a:p>
          <a:p>
            <a:pPr marL="171450" indent="-171450">
              <a:buFont typeface="Arial" pitchFamily="34" charset="0"/>
              <a:buChar char="•"/>
            </a:pPr>
            <a:r>
              <a:rPr lang="en-US" i="0" dirty="0">
                <a:latin typeface="Tw Cen MT" pitchFamily="34" charset="0"/>
              </a:rPr>
              <a:t>What is a crater? What might cause one? </a:t>
            </a:r>
            <a:r>
              <a:rPr lang="en-US" i="1" dirty="0">
                <a:solidFill>
                  <a:srgbClr val="C00000"/>
                </a:solidFill>
                <a:latin typeface="Tw Cen MT" pitchFamily="34" charset="0"/>
              </a:rPr>
              <a:t>A crater is formed when something impacts a planetary body. (Note: Students may not be aware that craters are found on Earth as well as the Moon, etc.)</a:t>
            </a:r>
          </a:p>
          <a:p>
            <a:pPr marL="171450" indent="-171450">
              <a:buFont typeface="Arial" pitchFamily="34" charset="0"/>
              <a:buChar char="•"/>
            </a:pPr>
            <a:r>
              <a:rPr lang="en-US" dirty="0">
                <a:latin typeface="Tw Cen MT" pitchFamily="34" charset="0"/>
              </a:rPr>
              <a:t>When an object like a meteor, asteroid or comet hits the surface of a planet, it leaves a mark typically in the shape of the circle. </a:t>
            </a:r>
          </a:p>
          <a:p>
            <a:pPr marL="628650" lvl="1" indent="-171450">
              <a:buFont typeface="Arial" pitchFamily="34" charset="0"/>
              <a:buChar char="•"/>
            </a:pPr>
            <a:r>
              <a:rPr lang="en-US" dirty="0">
                <a:latin typeface="Tw Cen MT" pitchFamily="34" charset="0"/>
              </a:rPr>
              <a:t>It also kicks up a lot of debris which is thrown onto the surface around the crater. This is called an ejecta blanket.</a:t>
            </a:r>
          </a:p>
          <a:p>
            <a:pPr marL="628650" lvl="1" indent="-171450">
              <a:buFont typeface="Arial" pitchFamily="34" charset="0"/>
              <a:buChar char="•"/>
            </a:pPr>
            <a:r>
              <a:rPr lang="en-US" dirty="0">
                <a:latin typeface="Tw Cen MT" pitchFamily="34" charset="0"/>
              </a:rPr>
              <a:t>This is a beautiful picture of a crater on Mars. </a:t>
            </a:r>
          </a:p>
          <a:p>
            <a:pPr marL="171450" indent="-171450">
              <a:buFont typeface="Arial" pitchFamily="34" charset="0"/>
              <a:buChar char="•"/>
            </a:pPr>
            <a:endParaRPr lang="en-US" dirty="0">
              <a:latin typeface="Tw Cen MT" pitchFamily="34" charset="0"/>
            </a:endParaRPr>
          </a:p>
          <a:p>
            <a:r>
              <a:rPr lang="en-US" b="1" dirty="0">
                <a:latin typeface="Tw Cen MT" pitchFamily="34" charset="0"/>
              </a:rPr>
              <a:t>SCIENCE NOTES:</a:t>
            </a:r>
          </a:p>
          <a:p>
            <a:pPr marL="171450" indent="-171450">
              <a:buFont typeface="Arial" pitchFamily="34" charset="0"/>
              <a:buChar char="•"/>
            </a:pPr>
            <a:r>
              <a:rPr lang="en-US" dirty="0">
                <a:latin typeface="Tw Cen MT" pitchFamily="34" charset="0"/>
              </a:rPr>
              <a:t>This crater on northern Elysium Planitia is a little more than twice the diameter of the famous Meteor Crater in Arizona. It was formed by the impact and subsequent explosion of a meteorite. The image was taken by the Mars Orbiter Camera aboard the Mars Global Surveyor in July, 1998. </a:t>
            </a:r>
            <a:r>
              <a:rPr lang="en-US" dirty="0">
                <a:latin typeface="Tw Cen MT" pitchFamily="34" charset="0"/>
                <a:hlinkClick r:id="rId3"/>
              </a:rPr>
              <a:t>http://pds.nasa.gov/planets/captions/mars/crater.htm</a:t>
            </a:r>
            <a:endParaRPr lang="en-US" dirty="0">
              <a:latin typeface="Tw Cen MT" pitchFamily="34" charset="0"/>
            </a:endParaRPr>
          </a:p>
          <a:p>
            <a:endParaRPr lang="en-US" dirty="0">
              <a:latin typeface="Tw Cen MT" pitchFamily="34" charset="0"/>
            </a:endParaRPr>
          </a:p>
        </p:txBody>
      </p:sp>
    </p:spTree>
    <p:extLst>
      <p:ext uri="{BB962C8B-B14F-4D97-AF65-F5344CB8AC3E}">
        <p14:creationId xmlns:p14="http://schemas.microsoft.com/office/powerpoint/2010/main" val="630153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Tw Cen MT" pitchFamily="34" charset="0"/>
              </a:rPr>
              <a:t>Mercury is one of the best</a:t>
            </a:r>
            <a:r>
              <a:rPr lang="en-US" b="0" i="1" baseline="0" dirty="0">
                <a:latin typeface="Tw Cen MT" pitchFamily="34" charset="0"/>
              </a:rPr>
              <a:t> places to look at craters and circles. The surface is covered with circles of all different shapes and sizes, suggesting it has been hit many times.</a:t>
            </a:r>
            <a:endParaRPr lang="en-US" b="0" i="1" dirty="0">
              <a:latin typeface="Tw Cen MT" pitchFamily="34" charset="0"/>
            </a:endParaRPr>
          </a:p>
          <a:p>
            <a:endParaRPr lang="en-US" b="1" dirty="0">
              <a:latin typeface="Tw Cen MT" pitchFamily="34" charset="0"/>
            </a:endParaRPr>
          </a:p>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Currently NASA has a mission called MESSENGER in orbit around Mercury, the planet nearest our Sun.</a:t>
            </a:r>
          </a:p>
          <a:p>
            <a:pPr marL="171450" indent="-171450">
              <a:buFont typeface="Arial" pitchFamily="34" charset="0"/>
              <a:buChar char="•"/>
            </a:pPr>
            <a:r>
              <a:rPr lang="en-US" dirty="0">
                <a:latin typeface="Tw Cen MT" pitchFamily="34" charset="0"/>
              </a:rPr>
              <a:t>Here are two images of Mercury, in monochrome and color.  </a:t>
            </a:r>
          </a:p>
          <a:p>
            <a:pPr marL="171450" indent="-171450">
              <a:buFont typeface="Arial" pitchFamily="34" charset="0"/>
              <a:buChar char="•"/>
            </a:pPr>
            <a:endParaRPr lang="en-US" dirty="0">
              <a:latin typeface="Tw Cen MT" pitchFamily="34" charset="0"/>
            </a:endParaRPr>
          </a:p>
          <a:p>
            <a:r>
              <a:rPr lang="en-US" b="1" dirty="0">
                <a:latin typeface="Tw Cen MT" pitchFamily="34" charset="0"/>
              </a:rPr>
              <a:t>SCIENCE NOTES:</a:t>
            </a:r>
          </a:p>
          <a:p>
            <a:pPr marL="171450" indent="-171450">
              <a:buFont typeface="Arial" pitchFamily="34" charset="0"/>
              <a:buChar char="•"/>
            </a:pPr>
            <a:r>
              <a:rPr lang="en-US" dirty="0">
                <a:latin typeface="Tw Cen MT" pitchFamily="34" charset="0"/>
              </a:rPr>
              <a:t>After its first Mercury solar day (176 Earth days) in orbit, MESSENGER nearly completed two of its main global imaging campaigns: a monochrome map at 250 m/pixel and an eight-color, 1-km/pixel color map. Apart from small gaps, which were filled in during the next solar day, these global maps now provide uniform lighting conditions ideal for assessing the form of Mercury’s surface features as well as the color and compositional variations across the planet.    </a:t>
            </a:r>
          </a:p>
          <a:p>
            <a:pPr marL="171450" indent="-171450">
              <a:buFont typeface="Arial" pitchFamily="34" charset="0"/>
              <a:buChar char="•"/>
            </a:pPr>
            <a:r>
              <a:rPr lang="en-US" dirty="0">
                <a:latin typeface="Tw Cen MT" pitchFamily="34" charset="0"/>
                <a:hlinkClick r:id="rId3"/>
              </a:rPr>
              <a:t>http://messenger.jhuapl.edu/gallery/sciencePhotos/image.php?page=9&amp;gallery_id=2&amp;image_id=658</a:t>
            </a:r>
            <a:endParaRPr lang="en-US" dirty="0">
              <a:latin typeface="Tw Cen MT" pitchFamily="34" charset="0"/>
            </a:endParaRPr>
          </a:p>
          <a:p>
            <a:endParaRPr lang="en-US" dirty="0">
              <a:latin typeface="Tw Cen MT" pitchFamily="34" charset="0"/>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6</a:t>
            </a:fld>
            <a:endParaRPr lang="en-US" dirty="0"/>
          </a:p>
        </p:txBody>
      </p:sp>
    </p:spTree>
    <p:extLst>
      <p:ext uri="{BB962C8B-B14F-4D97-AF65-F5344CB8AC3E}">
        <p14:creationId xmlns:p14="http://schemas.microsoft.com/office/powerpoint/2010/main" val="1107142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9075" y="698500"/>
            <a:ext cx="3879850" cy="2909888"/>
          </a:xfrm>
        </p:spPr>
      </p:sp>
      <p:sp>
        <p:nvSpPr>
          <p:cNvPr id="3" name="Notes Placeholder 2"/>
          <p:cNvSpPr>
            <a:spLocks noGrp="1"/>
          </p:cNvSpPr>
          <p:nvPr>
            <p:ph type="body" idx="1"/>
          </p:nvPr>
        </p:nvSpPr>
        <p:spPr>
          <a:xfrm>
            <a:off x="685800" y="3803161"/>
            <a:ext cx="5486400" cy="4812163"/>
          </a:xfrm>
        </p:spPr>
        <p:txBody>
          <a:bodyPr/>
          <a:lstStyle/>
          <a:p>
            <a:r>
              <a:rPr lang="en-US" b="0" i="1" dirty="0">
                <a:latin typeface="Tw Cen MT" pitchFamily="34" charset="0"/>
              </a:rPr>
              <a:t>Our Moon is</a:t>
            </a:r>
            <a:r>
              <a:rPr lang="en-US" b="0" i="1" baseline="0" dirty="0">
                <a:latin typeface="Tw Cen MT" pitchFamily="34" charset="0"/>
              </a:rPr>
              <a:t> also covered with craters and circles. It looks quite different than the surface of Mars, which has many fewer craters. What does that tell us? Scientist think that all planets in the solar system have been hit about the same amount. But something has happened to erase the craters on Mars – geologic processes. Bodies with fewer craters are considered to have younger surfaces.</a:t>
            </a:r>
            <a:endParaRPr lang="en-US" b="0" i="1" dirty="0">
              <a:latin typeface="Tw Cen MT" pitchFamily="34" charset="0"/>
            </a:endParaRPr>
          </a:p>
          <a:p>
            <a:endParaRPr lang="en-US" b="0" i="1" dirty="0">
              <a:latin typeface="Tw Cen MT" pitchFamily="34" charset="0"/>
            </a:endParaRPr>
          </a:p>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What</a:t>
            </a:r>
            <a:r>
              <a:rPr lang="en-US" baseline="0" dirty="0">
                <a:latin typeface="Tw Cen MT" pitchFamily="34" charset="0"/>
              </a:rPr>
              <a:t> do you notice when you compare these two bodies? </a:t>
            </a:r>
            <a:r>
              <a:rPr lang="en-US" i="1" baseline="0" dirty="0">
                <a:solidFill>
                  <a:srgbClr val="C00000"/>
                </a:solidFill>
                <a:latin typeface="Tw Cen MT" pitchFamily="34" charset="0"/>
              </a:rPr>
              <a:t>Different</a:t>
            </a:r>
            <a:r>
              <a:rPr lang="en-US" i="1" dirty="0">
                <a:solidFill>
                  <a:srgbClr val="C00000"/>
                </a:solidFill>
                <a:latin typeface="Tw Cen MT" pitchFamily="34" charset="0"/>
              </a:rPr>
              <a:t> numbers of circles/craters.</a:t>
            </a:r>
          </a:p>
          <a:p>
            <a:pPr marL="171450" indent="-171450">
              <a:buFont typeface="Arial" pitchFamily="34" charset="0"/>
              <a:buChar char="•"/>
            </a:pPr>
            <a:r>
              <a:rPr lang="en-US" dirty="0">
                <a:latin typeface="Tw Cen MT" pitchFamily="34" charset="0"/>
              </a:rPr>
              <a:t>Scientists count the number of craters on a planetary body to help them understand the ages of their surfaces.</a:t>
            </a:r>
          </a:p>
          <a:p>
            <a:pPr marL="171450" indent="-171450">
              <a:buFont typeface="Arial" pitchFamily="34" charset="0"/>
              <a:buChar char="•"/>
            </a:pPr>
            <a:r>
              <a:rPr lang="en-US" dirty="0">
                <a:latin typeface="Tw Cen MT" pitchFamily="34" charset="0"/>
              </a:rPr>
              <a:t>What surface do you think is older, the Moons or Mars? </a:t>
            </a:r>
            <a:r>
              <a:rPr lang="en-US" i="1" dirty="0">
                <a:solidFill>
                  <a:srgbClr val="C00000"/>
                </a:solidFill>
                <a:latin typeface="Tw Cen MT" pitchFamily="34" charset="0"/>
              </a:rPr>
              <a:t>The Moon.</a:t>
            </a:r>
          </a:p>
          <a:p>
            <a:pPr marL="171450" indent="-171450">
              <a:buFont typeface="Arial" pitchFamily="34" charset="0"/>
              <a:buChar char="•"/>
            </a:pPr>
            <a:r>
              <a:rPr lang="en-US" dirty="0">
                <a:latin typeface="Tw Cen MT" pitchFamily="34" charset="0"/>
              </a:rPr>
              <a:t>Why does the Moon’s surface seem older? </a:t>
            </a:r>
            <a:r>
              <a:rPr lang="en-US" i="1" dirty="0">
                <a:solidFill>
                  <a:srgbClr val="C00000"/>
                </a:solidFill>
                <a:latin typeface="Tw Cen MT" pitchFamily="34" charset="0"/>
              </a:rPr>
              <a:t>Because there are more circles/craters.</a:t>
            </a:r>
          </a:p>
          <a:p>
            <a:pPr marL="171450" indent="-171450">
              <a:buFont typeface="Arial" pitchFamily="34" charset="0"/>
              <a:buChar char="•"/>
            </a:pPr>
            <a:r>
              <a:rPr lang="en-US" dirty="0">
                <a:latin typeface="Tw Cen MT" pitchFamily="34" charset="0"/>
              </a:rPr>
              <a:t>However, we always have to be careful with our interpretations because there are other possible explanations such</a:t>
            </a:r>
            <a:r>
              <a:rPr lang="en-US" baseline="0" dirty="0">
                <a:latin typeface="Tw Cen MT" pitchFamily="34" charset="0"/>
              </a:rPr>
              <a:t> as </a:t>
            </a:r>
            <a:r>
              <a:rPr lang="en-US" dirty="0">
                <a:latin typeface="Tw Cen MT" pitchFamily="34" charset="0"/>
              </a:rPr>
              <a:t>resolution of the camera. Scientists have to take many factors into account. </a:t>
            </a:r>
          </a:p>
          <a:p>
            <a:pPr marL="171450" indent="-171450">
              <a:buFont typeface="Arial" pitchFamily="34" charset="0"/>
              <a:buNone/>
            </a:pPr>
            <a:endParaRPr lang="en-US" dirty="0">
              <a:latin typeface="Tw Cen MT" pitchFamily="34" charset="0"/>
            </a:endParaRPr>
          </a:p>
          <a:p>
            <a:pPr marL="171450" indent="-171450">
              <a:buFont typeface="Arial" pitchFamily="34" charset="0"/>
              <a:buNone/>
            </a:pPr>
            <a:r>
              <a:rPr lang="en-US" i="1" dirty="0">
                <a:latin typeface="Tw Cen MT" pitchFamily="34" charset="0"/>
              </a:rPr>
              <a:t>For deeper questioning/thinking if time allows: </a:t>
            </a:r>
          </a:p>
          <a:p>
            <a:pPr marL="171450" indent="-171450">
              <a:buFont typeface="Arial" pitchFamily="34" charset="0"/>
              <a:buChar char="•"/>
            </a:pPr>
            <a:r>
              <a:rPr lang="en-US" dirty="0">
                <a:latin typeface="Tw Cen MT" pitchFamily="34" charset="0"/>
              </a:rPr>
              <a:t>What might</a:t>
            </a:r>
            <a:r>
              <a:rPr lang="en-US" baseline="0" dirty="0">
                <a:latin typeface="Tw Cen MT" pitchFamily="34" charset="0"/>
              </a:rPr>
              <a:t> have </a:t>
            </a:r>
            <a:r>
              <a:rPr lang="en-US" dirty="0">
                <a:latin typeface="Tw Cen MT" pitchFamily="34" charset="0"/>
              </a:rPr>
              <a:t>happened to craters on Mars?  </a:t>
            </a:r>
            <a:r>
              <a:rPr lang="en-US" i="1" dirty="0">
                <a:solidFill>
                  <a:srgbClr val="C00000"/>
                </a:solidFill>
                <a:latin typeface="Tw Cen MT" pitchFamily="34" charset="0"/>
              </a:rPr>
              <a:t>They were erased through geologic processes.</a:t>
            </a:r>
          </a:p>
          <a:p>
            <a:pPr marL="171450" indent="-171450">
              <a:buFont typeface="Arial" pitchFamily="34" charset="0"/>
              <a:buChar char="•"/>
            </a:pPr>
            <a:r>
              <a:rPr lang="en-US" dirty="0">
                <a:latin typeface="Tw Cen MT" pitchFamily="34" charset="0"/>
              </a:rPr>
              <a:t>What kind of geology would erase the craters? </a:t>
            </a:r>
            <a:r>
              <a:rPr lang="en-US" i="1" dirty="0">
                <a:solidFill>
                  <a:srgbClr val="C00000"/>
                </a:solidFill>
                <a:latin typeface="Tw Cen MT" pitchFamily="34" charset="0"/>
              </a:rPr>
              <a:t>Volcanoes, wind erosions, water erosion, tectonic activity. </a:t>
            </a:r>
          </a:p>
          <a:p>
            <a:pPr marL="171450" indent="-171450">
              <a:buFont typeface="Arial" pitchFamily="34" charset="0"/>
              <a:buChar char="•"/>
            </a:pPr>
            <a:r>
              <a:rPr lang="en-US" dirty="0">
                <a:latin typeface="Tw Cen MT" pitchFamily="34" charset="0"/>
              </a:rPr>
              <a:t>Active geology covers up craters and means a planetary surface is relatively young. </a:t>
            </a:r>
          </a:p>
          <a:p>
            <a:pPr marL="0" indent="0">
              <a:buFont typeface="Arial" pitchFamily="34" charset="0"/>
              <a:buNone/>
            </a:pPr>
            <a:endParaRPr lang="en-US" dirty="0">
              <a:latin typeface="Tw Cen MT" pitchFamily="34" charset="0"/>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7</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Tw Cen MT"/>
                <a:cs typeface="Tw Cen MT"/>
              </a:rPr>
              <a:t>PRESENTATION NOTES:</a:t>
            </a:r>
          </a:p>
          <a:p>
            <a:pPr marL="171450" indent="-171450">
              <a:buFont typeface="Arial"/>
              <a:buChar char="•"/>
            </a:pPr>
            <a:r>
              <a:rPr lang="en-US" i="0" dirty="0">
                <a:latin typeface="Tw Cen MT"/>
                <a:cs typeface="Tw Cen MT"/>
              </a:rPr>
              <a:t>Mars has</a:t>
            </a:r>
            <a:r>
              <a:rPr lang="en-US" i="0" baseline="0" dirty="0">
                <a:latin typeface="Tw Cen MT"/>
                <a:cs typeface="Tw Cen MT"/>
              </a:rPr>
              <a:t> lots of different types of craters. Their size and shape and the shape of the ejecta blanket give scientists clues as to the nature of the surface of the planet.</a:t>
            </a:r>
          </a:p>
          <a:p>
            <a:endParaRPr lang="en-US" baseline="0" dirty="0">
              <a:latin typeface="Tw Cen MT"/>
              <a:cs typeface="Tw Cen MT"/>
            </a:endParaRPr>
          </a:p>
          <a:p>
            <a:r>
              <a:rPr lang="en-US" b="1" dirty="0">
                <a:latin typeface="Tw Cen MT"/>
                <a:cs typeface="Tw Cen MT"/>
              </a:rPr>
              <a:t>SCIENCE NOTES:</a:t>
            </a:r>
          </a:p>
          <a:p>
            <a:pPr marL="171450" indent="-171450">
              <a:buFont typeface="Arial"/>
              <a:buChar char="•"/>
            </a:pPr>
            <a:r>
              <a:rPr lang="en-US" b="0" dirty="0">
                <a:latin typeface="Tw Cen MT"/>
                <a:cs typeface="Tw Cen MT"/>
              </a:rPr>
              <a:t>Learn more </a:t>
            </a:r>
            <a:r>
              <a:rPr lang="en-US" b="0" baseline="0" dirty="0">
                <a:latin typeface="Tw Cen MT"/>
                <a:cs typeface="Tw Cen MT"/>
              </a:rPr>
              <a:t>about these craters:</a:t>
            </a:r>
            <a:endParaRPr lang="en-US" b="0" dirty="0">
              <a:latin typeface="Tw Cen MT"/>
              <a:cs typeface="Tw Cen M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w Cen MT"/>
                <a:cs typeface="Tw Cen MT"/>
              </a:rPr>
              <a:t>-Bull’s Eye Crater: </a:t>
            </a:r>
            <a:r>
              <a:rPr lang="en-US" dirty="0">
                <a:latin typeface="Tw Cen MT"/>
                <a:cs typeface="Tw Cen MT"/>
                <a:hlinkClick r:id="rId3"/>
              </a:rPr>
              <a:t>http://www.uahirise.org/ESP_018_2270</a:t>
            </a:r>
          </a:p>
          <a:p>
            <a:r>
              <a:rPr lang="en-US" dirty="0">
                <a:latin typeface="Tw Cen MT"/>
                <a:cs typeface="Tw Cen MT"/>
              </a:rPr>
              <a:t>-Victoria Crater:</a:t>
            </a:r>
            <a:r>
              <a:rPr lang="en-US" baseline="0" dirty="0">
                <a:latin typeface="Tw Cen MT"/>
                <a:cs typeface="Tw Cen MT"/>
              </a:rPr>
              <a:t> </a:t>
            </a:r>
            <a:r>
              <a:rPr lang="en-US" dirty="0">
                <a:latin typeface="Tw Cen MT"/>
                <a:cs typeface="Tw Cen MT"/>
                <a:hlinkClick r:id="rId3"/>
              </a:rPr>
              <a:t>http://photojournal.jpl.nasa.gov/catalog/PIA12167</a:t>
            </a:r>
            <a:endParaRPr lang="en-US" dirty="0">
              <a:latin typeface="Tw Cen MT"/>
              <a:cs typeface="Tw Cen MT"/>
            </a:endParaRPr>
          </a:p>
          <a:p>
            <a:r>
              <a:rPr lang="en-US" dirty="0">
                <a:latin typeface="Tw Cen MT"/>
                <a:cs typeface="Tw Cen MT"/>
              </a:rPr>
              <a:t>-Pollack</a:t>
            </a:r>
            <a:r>
              <a:rPr lang="en-US" baseline="0" dirty="0">
                <a:latin typeface="Tw Cen MT"/>
                <a:cs typeface="Tw Cen MT"/>
              </a:rPr>
              <a:t> Crater: </a:t>
            </a:r>
            <a:r>
              <a:rPr lang="en-US" dirty="0">
                <a:latin typeface="Tw Cen MT"/>
                <a:cs typeface="Tw Cen MT"/>
                <a:hlinkClick r:id="rId3"/>
              </a:rPr>
              <a:t>http://www.msss.com/mars_images/moc/dec00_seds/pollack</a:t>
            </a:r>
            <a:r>
              <a:rPr lang="en-US" baseline="0" dirty="0">
                <a:latin typeface="Tw Cen MT"/>
                <a:cs typeface="Tw Cen MT"/>
                <a:hlinkClick r:id="rId3"/>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w Cen MT"/>
                <a:cs typeface="Tw Cen MT"/>
              </a:rPr>
              <a:t>-Inverted Crater: </a:t>
            </a:r>
            <a:r>
              <a:rPr lang="en-US" dirty="0">
                <a:latin typeface="Tw Cen MT"/>
                <a:cs typeface="Tw Cen MT"/>
                <a:hlinkClick r:id="rId4"/>
              </a:rPr>
              <a:t>http://photojournal.jpl.nasa.gov/catalog/PIA12862</a:t>
            </a:r>
            <a:endParaRPr lang="en-US" dirty="0">
              <a:latin typeface="Tw Cen MT"/>
              <a:cs typeface="Tw Cen MT"/>
            </a:endParaRPr>
          </a:p>
          <a:p>
            <a:r>
              <a:rPr lang="en-US" dirty="0">
                <a:latin typeface="Tw Cen MT"/>
                <a:cs typeface="Tw Cen MT"/>
              </a:rPr>
              <a:t>-Ice Crater: </a:t>
            </a:r>
            <a:r>
              <a:rPr lang="en-US" dirty="0">
                <a:latin typeface="Tw Cen MT"/>
                <a:cs typeface="Tw Cen MT"/>
                <a:hlinkClick r:id="rId5"/>
              </a:rPr>
              <a:t>http://www.esa.int/Our_Activities/Space_Science/Mars_Express/Water_ice_in_crater_at_Martian_north_pole</a:t>
            </a:r>
          </a:p>
          <a:p>
            <a:r>
              <a:rPr lang="en-US" dirty="0">
                <a:latin typeface="Tw Cen MT"/>
                <a:cs typeface="Tw Cen MT"/>
              </a:rPr>
              <a:t>-Double</a:t>
            </a:r>
            <a:r>
              <a:rPr lang="en-US" baseline="0" dirty="0">
                <a:latin typeface="Tw Cen MT"/>
                <a:cs typeface="Tw Cen MT"/>
              </a:rPr>
              <a:t> crater: </a:t>
            </a:r>
            <a:r>
              <a:rPr lang="en-US" dirty="0">
                <a:latin typeface="Tw Cen MT"/>
                <a:cs typeface="Tw Cen MT"/>
                <a:hlinkClick r:id="rId6"/>
              </a:rPr>
              <a:t>http://hirise.lpl.arizona.edu/ESP_020894_1395</a:t>
            </a:r>
          </a:p>
          <a:p>
            <a:endParaRPr lang="en-US" dirty="0">
              <a:hlinkClick r:id="rId6"/>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pPr/>
              <a:t>8</a:t>
            </a:fld>
            <a:endParaRPr lang="en-US" dirty="0"/>
          </a:p>
        </p:txBody>
      </p:sp>
    </p:spTree>
    <p:extLst>
      <p:ext uri="{BB962C8B-B14F-4D97-AF65-F5344CB8AC3E}">
        <p14:creationId xmlns:p14="http://schemas.microsoft.com/office/powerpoint/2010/main" val="1282134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itchFamily="34" charset="0"/>
              </a:rPr>
              <a:t>PRESENTATION NOTES:</a:t>
            </a:r>
          </a:p>
          <a:p>
            <a:pPr marL="171450" indent="-171450">
              <a:buFont typeface="Arial" pitchFamily="34" charset="0"/>
              <a:buChar char="•"/>
            </a:pPr>
            <a:r>
              <a:rPr lang="en-US" dirty="0">
                <a:latin typeface="Tw Cen MT" pitchFamily="34" charset="0"/>
              </a:rPr>
              <a:t>What do you think this image shows? </a:t>
            </a:r>
            <a:r>
              <a:rPr lang="en-US" i="1" dirty="0">
                <a:solidFill>
                  <a:srgbClr val="C00000"/>
                </a:solidFill>
                <a:latin typeface="Tw Cen MT" pitchFamily="34" charset="0"/>
              </a:rPr>
              <a:t>Circles, craters.</a:t>
            </a:r>
          </a:p>
          <a:p>
            <a:pPr marL="171450" indent="-171450">
              <a:buFont typeface="Arial" pitchFamily="34" charset="0"/>
              <a:buChar char="•"/>
            </a:pPr>
            <a:r>
              <a:rPr lang="en-US" dirty="0">
                <a:latin typeface="Tw Cen MT" pitchFamily="34" charset="0"/>
              </a:rPr>
              <a:t>There are circles, but they are not craters. What do you think this could be? </a:t>
            </a:r>
            <a:r>
              <a:rPr lang="en-US" i="1" dirty="0">
                <a:solidFill>
                  <a:srgbClr val="C00000"/>
                </a:solidFill>
                <a:latin typeface="Tw Cen MT" pitchFamily="34" charset="0"/>
              </a:rPr>
              <a:t>Encourage any theories.</a:t>
            </a:r>
          </a:p>
          <a:p>
            <a:pPr marL="171450" indent="-171450">
              <a:buFont typeface="Arial" pitchFamily="34" charset="0"/>
              <a:buChar char="•"/>
            </a:pPr>
            <a:r>
              <a:rPr lang="en-US" dirty="0">
                <a:latin typeface="Tw Cen MT" pitchFamily="34" charset="0"/>
              </a:rPr>
              <a:t>As with many things, there are always exceptions to the rules.</a:t>
            </a:r>
          </a:p>
          <a:p>
            <a:pPr marL="171450" indent="-171450">
              <a:buFont typeface="Arial" pitchFamily="34" charset="0"/>
              <a:buChar char="•"/>
            </a:pPr>
            <a:r>
              <a:rPr lang="en-US" dirty="0">
                <a:latin typeface="Tw Cen MT" pitchFamily="34" charset="0"/>
              </a:rPr>
              <a:t>These circular features on Venus are not craters, they are volcanoes.</a:t>
            </a:r>
          </a:p>
          <a:p>
            <a:pPr marL="171450" indent="-171450">
              <a:buFont typeface="Arial" pitchFamily="34" charset="0"/>
              <a:buChar char="•"/>
            </a:pPr>
            <a:r>
              <a:rPr lang="en-US" dirty="0">
                <a:latin typeface="Tw Cen MT" pitchFamily="34" charset="0"/>
              </a:rPr>
              <a:t>They are called “Pancake Domes” and are believed to be volcanoes with very thick lava. </a:t>
            </a:r>
          </a:p>
          <a:p>
            <a:pPr marL="171450" indent="-171450">
              <a:buFont typeface="Arial" pitchFamily="34" charset="0"/>
              <a:buChar char="•"/>
            </a:pPr>
            <a:r>
              <a:rPr lang="en-US" dirty="0">
                <a:latin typeface="Tw Cen MT" pitchFamily="34" charset="0"/>
              </a:rPr>
              <a:t>How do we know this? </a:t>
            </a:r>
            <a:r>
              <a:rPr lang="en-US" i="1" dirty="0">
                <a:solidFill>
                  <a:srgbClr val="C00000"/>
                </a:solidFill>
                <a:latin typeface="Tw Cen MT" pitchFamily="34" charset="0"/>
              </a:rPr>
              <a:t>Scientists use many other tools to get to the answers.</a:t>
            </a:r>
          </a:p>
          <a:p>
            <a:pPr marL="0" indent="0">
              <a:buFont typeface="Arial" pitchFamily="34" charset="0"/>
              <a:buNone/>
            </a:pPr>
            <a:endParaRPr lang="en-US" dirty="0">
              <a:latin typeface="Tw Cen MT" pitchFamily="34" charset="0"/>
            </a:endParaRPr>
          </a:p>
          <a:p>
            <a:r>
              <a:rPr lang="en-US" b="1" dirty="0">
                <a:latin typeface="Tw Cen MT" pitchFamily="34" charset="0"/>
              </a:rPr>
              <a:t>SCIENCE NOTES:</a:t>
            </a:r>
          </a:p>
          <a:p>
            <a:pPr marL="171450" indent="-171450">
              <a:buFont typeface="Arial" pitchFamily="34" charset="0"/>
              <a:buChar char="•"/>
            </a:pPr>
            <a:r>
              <a:rPr lang="en-US" dirty="0">
                <a:latin typeface="Tw Cen MT" pitchFamily="34" charset="0"/>
              </a:rPr>
              <a:t>Seven circular, dome-like hills, averaging 25 kilometers (15 miles) in diameter with maximum heights of 750 meters (2,475 feet) dominate the scene. These features are interpreted as very thick lava flows that came from an opening on the relatively level ground, which allowed the lava to flow in an even pattern outward from the opening. </a:t>
            </a:r>
          </a:p>
          <a:p>
            <a:pPr marL="0" indent="0">
              <a:buFont typeface="Arial" pitchFamily="34" charset="0"/>
              <a:buNone/>
            </a:pPr>
            <a:r>
              <a:rPr lang="en-US" dirty="0">
                <a:latin typeface="Tw Cen MT" pitchFamily="34" charset="0"/>
                <a:hlinkClick r:id="rId3"/>
              </a:rPr>
              <a:t>http://photojournal.jpl.nasa.gov/catalog/PIA00215</a:t>
            </a:r>
            <a:endParaRPr lang="en-US" dirty="0">
              <a:latin typeface="Tw Cen MT" pitchFamily="34" charset="0"/>
            </a:endParaRPr>
          </a:p>
        </p:txBody>
      </p:sp>
      <p:sp>
        <p:nvSpPr>
          <p:cNvPr id="4" name="Slide Number Placeholder 3"/>
          <p:cNvSpPr>
            <a:spLocks noGrp="1"/>
          </p:cNvSpPr>
          <p:nvPr>
            <p:ph type="sldNum" sz="quarter" idx="10"/>
          </p:nvPr>
        </p:nvSpPr>
        <p:spPr/>
        <p:txBody>
          <a:bodyPr/>
          <a:lstStyle/>
          <a:p>
            <a:fld id="{AF47E3F5-B777-4886-8D0D-A4B1C2C64DEE}" type="slidenum">
              <a:rPr lang="en-US" smtClean="0"/>
              <a:t>9</a:t>
            </a:fld>
            <a:endParaRPr lang="en-US" dirty="0"/>
          </a:p>
        </p:txBody>
      </p:sp>
    </p:spTree>
    <p:extLst>
      <p:ext uri="{BB962C8B-B14F-4D97-AF65-F5344CB8AC3E}">
        <p14:creationId xmlns:p14="http://schemas.microsoft.com/office/powerpoint/2010/main" val="1282134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BB43CE-D676-4B45-8A31-41A01D8DBA53}" type="datetimeFigureOut">
              <a:rPr lang="en-US" smtClean="0"/>
              <a:pPr/>
              <a:t>10/30/18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76333E-A8F2-406C-8BEB-B294184F501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B43CE-D676-4B45-8A31-41A01D8DBA53}" type="datetimeFigureOut">
              <a:rPr lang="en-US" smtClean="0"/>
              <a:pPr/>
              <a:t>10/30/18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76333E-A8F2-406C-8BEB-B294184F501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package" Target="../embeddings/Microsoft_Word_Document.docx"/><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discovery.nasa.gov/ar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planetarymissions.nasa.gov/art-and-the-cosmic-connection"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76200"/>
            <a:ext cx="8458200" cy="685800"/>
          </a:xfrm>
        </p:spPr>
        <p:txBody>
          <a:bodyPr>
            <a:noAutofit/>
          </a:bodyPr>
          <a:lstStyle/>
          <a:p>
            <a:pPr algn="r"/>
            <a:r>
              <a:rPr lang="en-US" sz="4000" spc="300" dirty="0">
                <a:solidFill>
                  <a:schemeClr val="accent6">
                    <a:lumMod val="75000"/>
                  </a:schemeClr>
                </a:solidFill>
                <a:latin typeface="Tw Cen MT" pitchFamily="34" charset="0"/>
              </a:rPr>
              <a:t>ART &amp; THE COSMIC CONNECTION</a:t>
            </a:r>
          </a:p>
        </p:txBody>
      </p:sp>
      <p:sp>
        <p:nvSpPr>
          <p:cNvPr id="7" name="Subtitle 2"/>
          <p:cNvSpPr txBox="1">
            <a:spLocks/>
          </p:cNvSpPr>
          <p:nvPr/>
        </p:nvSpPr>
        <p:spPr>
          <a:xfrm>
            <a:off x="304800" y="685800"/>
            <a:ext cx="8458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2400" dirty="0">
                <a:solidFill>
                  <a:schemeClr val="bg2">
                    <a:lumMod val="40000"/>
                    <a:lumOff val="60000"/>
                  </a:schemeClr>
                </a:solidFill>
                <a:latin typeface="Tw Cen MT" pitchFamily="34" charset="0"/>
              </a:rPr>
              <a:t>The Elements of Art &amp; Planetary Image Analysis</a:t>
            </a:r>
          </a:p>
        </p:txBody>
      </p:sp>
      <p:sp>
        <p:nvSpPr>
          <p:cNvPr id="8" name="Subtitle 2"/>
          <p:cNvSpPr txBox="1">
            <a:spLocks/>
          </p:cNvSpPr>
          <p:nvPr/>
        </p:nvSpPr>
        <p:spPr>
          <a:xfrm>
            <a:off x="304800" y="5791200"/>
            <a:ext cx="8458200" cy="1066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3800" i="1" dirty="0">
                <a:solidFill>
                  <a:schemeClr val="accent6">
                    <a:lumMod val="75000"/>
                  </a:schemeClr>
                </a:solidFill>
                <a:latin typeface="Tw Cen MT" pitchFamily="34" charset="0"/>
              </a:rPr>
              <a:t>THE MARS EDITION</a:t>
            </a:r>
          </a:p>
          <a:p>
            <a:pPr algn="r"/>
            <a:endParaRPr lang="en-US" sz="4000" dirty="0">
              <a:solidFill>
                <a:srgbClr val="FF0000"/>
              </a:solidFill>
              <a:latin typeface="Tw Cen MT"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1295400"/>
            <a:ext cx="8458200" cy="43891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ympus Mons.jpg"/>
          <p:cNvPicPr>
            <a:picLocks noChangeAspect="1"/>
          </p:cNvPicPr>
          <p:nvPr/>
        </p:nvPicPr>
        <p:blipFill>
          <a:blip r:embed="rId4" cstate="print"/>
          <a:stretch>
            <a:fillRect/>
          </a:stretch>
        </p:blipFill>
        <p:spPr>
          <a:xfrm>
            <a:off x="4267200" y="1371600"/>
            <a:ext cx="3955085" cy="3657600"/>
          </a:xfrm>
          <a:prstGeom prst="rect">
            <a:avLst/>
          </a:prstGeom>
        </p:spPr>
      </p:pic>
      <p:sp>
        <p:nvSpPr>
          <p:cNvPr id="6" name="Freeform 5"/>
          <p:cNvSpPr/>
          <p:nvPr/>
        </p:nvSpPr>
        <p:spPr>
          <a:xfrm>
            <a:off x="1447800" y="2057400"/>
            <a:ext cx="2227034" cy="2086828"/>
          </a:xfrm>
          <a:custGeom>
            <a:avLst/>
            <a:gdLst>
              <a:gd name="connsiteX0" fmla="*/ 272561 w 2227034"/>
              <a:gd name="connsiteY0" fmla="*/ 301989 h 2086828"/>
              <a:gd name="connsiteX1" fmla="*/ 272561 w 2227034"/>
              <a:gd name="connsiteY1" fmla="*/ 301989 h 2086828"/>
              <a:gd name="connsiteX2" fmla="*/ 281354 w 2227034"/>
              <a:gd name="connsiteY2" fmla="*/ 161312 h 2086828"/>
              <a:gd name="connsiteX3" fmla="*/ 290146 w 2227034"/>
              <a:gd name="connsiteY3" fmla="*/ 134935 h 2086828"/>
              <a:gd name="connsiteX4" fmla="*/ 360484 w 2227034"/>
              <a:gd name="connsiteY4" fmla="*/ 55804 h 2086828"/>
              <a:gd name="connsiteX5" fmla="*/ 386861 w 2227034"/>
              <a:gd name="connsiteY5" fmla="*/ 38220 h 2086828"/>
              <a:gd name="connsiteX6" fmla="*/ 430823 w 2227034"/>
              <a:gd name="connsiteY6" fmla="*/ 29428 h 2086828"/>
              <a:gd name="connsiteX7" fmla="*/ 457200 w 2227034"/>
              <a:gd name="connsiteY7" fmla="*/ 20635 h 2086828"/>
              <a:gd name="connsiteX8" fmla="*/ 536331 w 2227034"/>
              <a:gd name="connsiteY8" fmla="*/ 3051 h 2086828"/>
              <a:gd name="connsiteX9" fmla="*/ 562707 w 2227034"/>
              <a:gd name="connsiteY9" fmla="*/ 11843 h 2086828"/>
              <a:gd name="connsiteX10" fmla="*/ 615461 w 2227034"/>
              <a:gd name="connsiteY10" fmla="*/ 73389 h 2086828"/>
              <a:gd name="connsiteX11" fmla="*/ 641838 w 2227034"/>
              <a:gd name="connsiteY11" fmla="*/ 90974 h 2086828"/>
              <a:gd name="connsiteX12" fmla="*/ 694592 w 2227034"/>
              <a:gd name="connsiteY12" fmla="*/ 196481 h 2086828"/>
              <a:gd name="connsiteX13" fmla="*/ 747346 w 2227034"/>
              <a:gd name="connsiteY13" fmla="*/ 231651 h 2086828"/>
              <a:gd name="connsiteX14" fmla="*/ 817684 w 2227034"/>
              <a:gd name="connsiteY14" fmla="*/ 222858 h 2086828"/>
              <a:gd name="connsiteX15" fmla="*/ 923192 w 2227034"/>
              <a:gd name="connsiteY15" fmla="*/ 205274 h 2086828"/>
              <a:gd name="connsiteX16" fmla="*/ 1011115 w 2227034"/>
              <a:gd name="connsiteY16" fmla="*/ 152520 h 2086828"/>
              <a:gd name="connsiteX17" fmla="*/ 1072661 w 2227034"/>
              <a:gd name="connsiteY17" fmla="*/ 126143 h 2086828"/>
              <a:gd name="connsiteX18" fmla="*/ 1143000 w 2227034"/>
              <a:gd name="connsiteY18" fmla="*/ 99766 h 2086828"/>
              <a:gd name="connsiteX19" fmla="*/ 1336431 w 2227034"/>
              <a:gd name="connsiteY19" fmla="*/ 117351 h 2086828"/>
              <a:gd name="connsiteX20" fmla="*/ 1371600 w 2227034"/>
              <a:gd name="connsiteY20" fmla="*/ 134935 h 2086828"/>
              <a:gd name="connsiteX21" fmla="*/ 1441938 w 2227034"/>
              <a:gd name="connsiteY21" fmla="*/ 161312 h 2086828"/>
              <a:gd name="connsiteX22" fmla="*/ 1468315 w 2227034"/>
              <a:gd name="connsiteY22" fmla="*/ 178897 h 2086828"/>
              <a:gd name="connsiteX23" fmla="*/ 1468315 w 2227034"/>
              <a:gd name="connsiteY23" fmla="*/ 275612 h 2086828"/>
              <a:gd name="connsiteX24" fmla="*/ 1477107 w 2227034"/>
              <a:gd name="connsiteY24" fmla="*/ 389912 h 2086828"/>
              <a:gd name="connsiteX25" fmla="*/ 1547446 w 2227034"/>
              <a:gd name="connsiteY25" fmla="*/ 451458 h 2086828"/>
              <a:gd name="connsiteX26" fmla="*/ 1591407 w 2227034"/>
              <a:gd name="connsiteY26" fmla="*/ 477835 h 2086828"/>
              <a:gd name="connsiteX27" fmla="*/ 1670538 w 2227034"/>
              <a:gd name="connsiteY27" fmla="*/ 495420 h 2086828"/>
              <a:gd name="connsiteX28" fmla="*/ 1732084 w 2227034"/>
              <a:gd name="connsiteY28" fmla="*/ 486628 h 2086828"/>
              <a:gd name="connsiteX29" fmla="*/ 1758461 w 2227034"/>
              <a:gd name="connsiteY29" fmla="*/ 469043 h 2086828"/>
              <a:gd name="connsiteX30" fmla="*/ 1872761 w 2227034"/>
              <a:gd name="connsiteY30" fmla="*/ 477835 h 2086828"/>
              <a:gd name="connsiteX31" fmla="*/ 1925515 w 2227034"/>
              <a:gd name="connsiteY31" fmla="*/ 495420 h 2086828"/>
              <a:gd name="connsiteX32" fmla="*/ 1995854 w 2227034"/>
              <a:gd name="connsiteY32" fmla="*/ 513004 h 2086828"/>
              <a:gd name="connsiteX33" fmla="*/ 2031023 w 2227034"/>
              <a:gd name="connsiteY33" fmla="*/ 539381 h 2086828"/>
              <a:gd name="connsiteX34" fmla="*/ 2057400 w 2227034"/>
              <a:gd name="connsiteY34" fmla="*/ 548174 h 2086828"/>
              <a:gd name="connsiteX35" fmla="*/ 2118946 w 2227034"/>
              <a:gd name="connsiteY35" fmla="*/ 583343 h 2086828"/>
              <a:gd name="connsiteX36" fmla="*/ 2154115 w 2227034"/>
              <a:gd name="connsiteY36" fmla="*/ 636097 h 2086828"/>
              <a:gd name="connsiteX37" fmla="*/ 2145323 w 2227034"/>
              <a:gd name="connsiteY37" fmla="*/ 741604 h 2086828"/>
              <a:gd name="connsiteX38" fmla="*/ 2110154 w 2227034"/>
              <a:gd name="connsiteY38" fmla="*/ 785566 h 2086828"/>
              <a:gd name="connsiteX39" fmla="*/ 2066192 w 2227034"/>
              <a:gd name="connsiteY39" fmla="*/ 829528 h 2086828"/>
              <a:gd name="connsiteX40" fmla="*/ 2057400 w 2227034"/>
              <a:gd name="connsiteY40" fmla="*/ 864697 h 2086828"/>
              <a:gd name="connsiteX41" fmla="*/ 2039815 w 2227034"/>
              <a:gd name="connsiteY41" fmla="*/ 891074 h 2086828"/>
              <a:gd name="connsiteX42" fmla="*/ 2066192 w 2227034"/>
              <a:gd name="connsiteY42" fmla="*/ 1058128 h 2086828"/>
              <a:gd name="connsiteX43" fmla="*/ 2092569 w 2227034"/>
              <a:gd name="connsiteY43" fmla="*/ 1093297 h 2086828"/>
              <a:gd name="connsiteX44" fmla="*/ 2136531 w 2227034"/>
              <a:gd name="connsiteY44" fmla="*/ 1146051 h 2086828"/>
              <a:gd name="connsiteX45" fmla="*/ 2198077 w 2227034"/>
              <a:gd name="connsiteY45" fmla="*/ 1225181 h 2086828"/>
              <a:gd name="connsiteX46" fmla="*/ 2206869 w 2227034"/>
              <a:gd name="connsiteY46" fmla="*/ 1251558 h 2086828"/>
              <a:gd name="connsiteX47" fmla="*/ 2224454 w 2227034"/>
              <a:gd name="connsiteY47" fmla="*/ 1277935 h 2086828"/>
              <a:gd name="connsiteX48" fmla="*/ 2215661 w 2227034"/>
              <a:gd name="connsiteY48" fmla="*/ 1471366 h 2086828"/>
              <a:gd name="connsiteX49" fmla="*/ 2198077 w 2227034"/>
              <a:gd name="connsiteY49" fmla="*/ 1559289 h 2086828"/>
              <a:gd name="connsiteX50" fmla="*/ 2171700 w 2227034"/>
              <a:gd name="connsiteY50" fmla="*/ 1682381 h 2086828"/>
              <a:gd name="connsiteX51" fmla="*/ 2162907 w 2227034"/>
              <a:gd name="connsiteY51" fmla="*/ 1708758 h 2086828"/>
              <a:gd name="connsiteX52" fmla="*/ 2136531 w 2227034"/>
              <a:gd name="connsiteY52" fmla="*/ 1735135 h 2086828"/>
              <a:gd name="connsiteX53" fmla="*/ 2118946 w 2227034"/>
              <a:gd name="connsiteY53" fmla="*/ 1761512 h 2086828"/>
              <a:gd name="connsiteX54" fmla="*/ 2039815 w 2227034"/>
              <a:gd name="connsiteY54" fmla="*/ 1831851 h 2086828"/>
              <a:gd name="connsiteX55" fmla="*/ 2013438 w 2227034"/>
              <a:gd name="connsiteY55" fmla="*/ 1840643 h 2086828"/>
              <a:gd name="connsiteX56" fmla="*/ 1907931 w 2227034"/>
              <a:gd name="connsiteY56" fmla="*/ 1831851 h 2086828"/>
              <a:gd name="connsiteX57" fmla="*/ 1855177 w 2227034"/>
              <a:gd name="connsiteY57" fmla="*/ 1814266 h 2086828"/>
              <a:gd name="connsiteX58" fmla="*/ 1714500 w 2227034"/>
              <a:gd name="connsiteY58" fmla="*/ 1831851 h 2086828"/>
              <a:gd name="connsiteX59" fmla="*/ 1688123 w 2227034"/>
              <a:gd name="connsiteY59" fmla="*/ 1849435 h 2086828"/>
              <a:gd name="connsiteX60" fmla="*/ 1652954 w 2227034"/>
              <a:gd name="connsiteY60" fmla="*/ 1858228 h 2086828"/>
              <a:gd name="connsiteX61" fmla="*/ 1573823 w 2227034"/>
              <a:gd name="connsiteY61" fmla="*/ 1884604 h 2086828"/>
              <a:gd name="connsiteX62" fmla="*/ 1547446 w 2227034"/>
              <a:gd name="connsiteY62" fmla="*/ 1893397 h 2086828"/>
              <a:gd name="connsiteX63" fmla="*/ 1512277 w 2227034"/>
              <a:gd name="connsiteY63" fmla="*/ 1910981 h 2086828"/>
              <a:gd name="connsiteX64" fmla="*/ 1415561 w 2227034"/>
              <a:gd name="connsiteY64" fmla="*/ 1998904 h 2086828"/>
              <a:gd name="connsiteX65" fmla="*/ 1380392 w 2227034"/>
              <a:gd name="connsiteY65" fmla="*/ 2025281 h 2086828"/>
              <a:gd name="connsiteX66" fmla="*/ 1318846 w 2227034"/>
              <a:gd name="connsiteY66" fmla="*/ 2042866 h 2086828"/>
              <a:gd name="connsiteX67" fmla="*/ 1266092 w 2227034"/>
              <a:gd name="connsiteY67" fmla="*/ 2060451 h 2086828"/>
              <a:gd name="connsiteX68" fmla="*/ 1178169 w 2227034"/>
              <a:gd name="connsiteY68" fmla="*/ 2078035 h 2086828"/>
              <a:gd name="connsiteX69" fmla="*/ 1134207 w 2227034"/>
              <a:gd name="connsiteY69" fmla="*/ 2086828 h 2086828"/>
              <a:gd name="connsiteX70" fmla="*/ 747346 w 2227034"/>
              <a:gd name="connsiteY70" fmla="*/ 2078035 h 2086828"/>
              <a:gd name="connsiteX71" fmla="*/ 729761 w 2227034"/>
              <a:gd name="connsiteY71" fmla="*/ 2042866 h 2086828"/>
              <a:gd name="connsiteX72" fmla="*/ 694592 w 2227034"/>
              <a:gd name="connsiteY72" fmla="*/ 1981320 h 2086828"/>
              <a:gd name="connsiteX73" fmla="*/ 668215 w 2227034"/>
              <a:gd name="connsiteY73" fmla="*/ 1919774 h 2086828"/>
              <a:gd name="connsiteX74" fmla="*/ 659423 w 2227034"/>
              <a:gd name="connsiteY74" fmla="*/ 1884604 h 2086828"/>
              <a:gd name="connsiteX75" fmla="*/ 606669 w 2227034"/>
              <a:gd name="connsiteY75" fmla="*/ 1787889 h 2086828"/>
              <a:gd name="connsiteX76" fmla="*/ 580292 w 2227034"/>
              <a:gd name="connsiteY76" fmla="*/ 1717551 h 2086828"/>
              <a:gd name="connsiteX77" fmla="*/ 553915 w 2227034"/>
              <a:gd name="connsiteY77" fmla="*/ 1691174 h 2086828"/>
              <a:gd name="connsiteX78" fmla="*/ 527538 w 2227034"/>
              <a:gd name="connsiteY78" fmla="*/ 1656004 h 2086828"/>
              <a:gd name="connsiteX79" fmla="*/ 501161 w 2227034"/>
              <a:gd name="connsiteY79" fmla="*/ 1638420 h 2086828"/>
              <a:gd name="connsiteX80" fmla="*/ 430823 w 2227034"/>
              <a:gd name="connsiteY80" fmla="*/ 1603251 h 2086828"/>
              <a:gd name="connsiteX81" fmla="*/ 369277 w 2227034"/>
              <a:gd name="connsiteY81" fmla="*/ 1585666 h 2086828"/>
              <a:gd name="connsiteX82" fmla="*/ 228600 w 2227034"/>
              <a:gd name="connsiteY82" fmla="*/ 1568081 h 2086828"/>
              <a:gd name="connsiteX83" fmla="*/ 175846 w 2227034"/>
              <a:gd name="connsiteY83" fmla="*/ 1541704 h 2086828"/>
              <a:gd name="connsiteX84" fmla="*/ 114300 w 2227034"/>
              <a:gd name="connsiteY84" fmla="*/ 1462574 h 2086828"/>
              <a:gd name="connsiteX85" fmla="*/ 87923 w 2227034"/>
              <a:gd name="connsiteY85" fmla="*/ 1436197 h 2086828"/>
              <a:gd name="connsiteX86" fmla="*/ 79131 w 2227034"/>
              <a:gd name="connsiteY86" fmla="*/ 1401028 h 2086828"/>
              <a:gd name="connsiteX87" fmla="*/ 61546 w 2227034"/>
              <a:gd name="connsiteY87" fmla="*/ 1365858 h 2086828"/>
              <a:gd name="connsiteX88" fmla="*/ 52754 w 2227034"/>
              <a:gd name="connsiteY88" fmla="*/ 1339481 h 2086828"/>
              <a:gd name="connsiteX89" fmla="*/ 61546 w 2227034"/>
              <a:gd name="connsiteY89" fmla="*/ 1304312 h 2086828"/>
              <a:gd name="connsiteX90" fmla="*/ 87923 w 2227034"/>
              <a:gd name="connsiteY90" fmla="*/ 1251558 h 2086828"/>
              <a:gd name="connsiteX91" fmla="*/ 114300 w 2227034"/>
              <a:gd name="connsiteY91" fmla="*/ 1233974 h 2086828"/>
              <a:gd name="connsiteX92" fmla="*/ 149469 w 2227034"/>
              <a:gd name="connsiteY92" fmla="*/ 1181220 h 2086828"/>
              <a:gd name="connsiteX93" fmla="*/ 167054 w 2227034"/>
              <a:gd name="connsiteY93" fmla="*/ 1154843 h 2086828"/>
              <a:gd name="connsiteX94" fmla="*/ 219807 w 2227034"/>
              <a:gd name="connsiteY94" fmla="*/ 1102089 h 2086828"/>
              <a:gd name="connsiteX95" fmla="*/ 237392 w 2227034"/>
              <a:gd name="connsiteY95" fmla="*/ 1049335 h 2086828"/>
              <a:gd name="connsiteX96" fmla="*/ 219807 w 2227034"/>
              <a:gd name="connsiteY96" fmla="*/ 935035 h 2086828"/>
              <a:gd name="connsiteX97" fmla="*/ 202223 w 2227034"/>
              <a:gd name="connsiteY97" fmla="*/ 864697 h 2086828"/>
              <a:gd name="connsiteX98" fmla="*/ 193431 w 2227034"/>
              <a:gd name="connsiteY98" fmla="*/ 838320 h 2086828"/>
              <a:gd name="connsiteX99" fmla="*/ 175846 w 2227034"/>
              <a:gd name="connsiteY99" fmla="*/ 811943 h 2086828"/>
              <a:gd name="connsiteX100" fmla="*/ 131884 w 2227034"/>
              <a:gd name="connsiteY100" fmla="*/ 732812 h 2086828"/>
              <a:gd name="connsiteX101" fmla="*/ 105507 w 2227034"/>
              <a:gd name="connsiteY101" fmla="*/ 706435 h 2086828"/>
              <a:gd name="connsiteX102" fmla="*/ 70338 w 2227034"/>
              <a:gd name="connsiteY102" fmla="*/ 644889 h 2086828"/>
              <a:gd name="connsiteX103" fmla="*/ 52754 w 2227034"/>
              <a:gd name="connsiteY103" fmla="*/ 618512 h 2086828"/>
              <a:gd name="connsiteX104" fmla="*/ 43961 w 2227034"/>
              <a:gd name="connsiteY104" fmla="*/ 592135 h 2086828"/>
              <a:gd name="connsiteX105" fmla="*/ 8792 w 2227034"/>
              <a:gd name="connsiteY105" fmla="*/ 513004 h 2086828"/>
              <a:gd name="connsiteX106" fmla="*/ 0 w 2227034"/>
              <a:gd name="connsiteY106" fmla="*/ 486628 h 2086828"/>
              <a:gd name="connsiteX107" fmla="*/ 8792 w 2227034"/>
              <a:gd name="connsiteY107" fmla="*/ 284404 h 2086828"/>
              <a:gd name="connsiteX108" fmla="*/ 17584 w 2227034"/>
              <a:gd name="connsiteY108" fmla="*/ 258028 h 2086828"/>
              <a:gd name="connsiteX109" fmla="*/ 43961 w 2227034"/>
              <a:gd name="connsiteY109" fmla="*/ 187689 h 2086828"/>
              <a:gd name="connsiteX110" fmla="*/ 61546 w 2227034"/>
              <a:gd name="connsiteY110" fmla="*/ 161312 h 2086828"/>
              <a:gd name="connsiteX111" fmla="*/ 87923 w 2227034"/>
              <a:gd name="connsiteY111" fmla="*/ 143728 h 2086828"/>
              <a:gd name="connsiteX112" fmla="*/ 149469 w 2227034"/>
              <a:gd name="connsiteY112" fmla="*/ 82181 h 2086828"/>
              <a:gd name="connsiteX113" fmla="*/ 175846 w 2227034"/>
              <a:gd name="connsiteY113" fmla="*/ 64597 h 2086828"/>
              <a:gd name="connsiteX114" fmla="*/ 237392 w 2227034"/>
              <a:gd name="connsiteY114" fmla="*/ 108558 h 20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227034" h="2086828">
                <a:moveTo>
                  <a:pt x="272561" y="301989"/>
                </a:moveTo>
                <a:lnTo>
                  <a:pt x="272561" y="301989"/>
                </a:lnTo>
                <a:cubicBezTo>
                  <a:pt x="275492" y="255097"/>
                  <a:pt x="276435" y="208038"/>
                  <a:pt x="281354" y="161312"/>
                </a:cubicBezTo>
                <a:cubicBezTo>
                  <a:pt x="282324" y="152095"/>
                  <a:pt x="285645" y="143037"/>
                  <a:pt x="290146" y="134935"/>
                </a:cubicBezTo>
                <a:cubicBezTo>
                  <a:pt x="319008" y="82983"/>
                  <a:pt x="318417" y="85852"/>
                  <a:pt x="360484" y="55804"/>
                </a:cubicBezTo>
                <a:cubicBezTo>
                  <a:pt x="369083" y="49662"/>
                  <a:pt x="376967" y="41930"/>
                  <a:pt x="386861" y="38220"/>
                </a:cubicBezTo>
                <a:cubicBezTo>
                  <a:pt x="400854" y="32973"/>
                  <a:pt x="416325" y="33053"/>
                  <a:pt x="430823" y="29428"/>
                </a:cubicBezTo>
                <a:cubicBezTo>
                  <a:pt x="439814" y="27180"/>
                  <a:pt x="448153" y="22646"/>
                  <a:pt x="457200" y="20635"/>
                </a:cubicBezTo>
                <a:cubicBezTo>
                  <a:pt x="550054" y="0"/>
                  <a:pt x="476947" y="22845"/>
                  <a:pt x="536331" y="3051"/>
                </a:cubicBezTo>
                <a:cubicBezTo>
                  <a:pt x="545123" y="5982"/>
                  <a:pt x="554996" y="6702"/>
                  <a:pt x="562707" y="11843"/>
                </a:cubicBezTo>
                <a:cubicBezTo>
                  <a:pt x="591419" y="30984"/>
                  <a:pt x="591083" y="49011"/>
                  <a:pt x="615461" y="73389"/>
                </a:cubicBezTo>
                <a:cubicBezTo>
                  <a:pt x="622933" y="80861"/>
                  <a:pt x="633046" y="85112"/>
                  <a:pt x="641838" y="90974"/>
                </a:cubicBezTo>
                <a:cubicBezTo>
                  <a:pt x="651869" y="121067"/>
                  <a:pt x="665374" y="177002"/>
                  <a:pt x="694592" y="196481"/>
                </a:cubicBezTo>
                <a:lnTo>
                  <a:pt x="747346" y="231651"/>
                </a:lnTo>
                <a:cubicBezTo>
                  <a:pt x="770792" y="228720"/>
                  <a:pt x="794317" y="226363"/>
                  <a:pt x="817684" y="222858"/>
                </a:cubicBezTo>
                <a:cubicBezTo>
                  <a:pt x="852944" y="217569"/>
                  <a:pt x="923192" y="205274"/>
                  <a:pt x="923192" y="205274"/>
                </a:cubicBezTo>
                <a:cubicBezTo>
                  <a:pt x="980017" y="186331"/>
                  <a:pt x="924262" y="207790"/>
                  <a:pt x="1011115" y="152520"/>
                </a:cubicBezTo>
                <a:cubicBezTo>
                  <a:pt x="1051216" y="127001"/>
                  <a:pt x="1036224" y="141759"/>
                  <a:pt x="1072661" y="126143"/>
                </a:cubicBezTo>
                <a:cubicBezTo>
                  <a:pt x="1137031" y="98556"/>
                  <a:pt x="1078159" y="115976"/>
                  <a:pt x="1143000" y="99766"/>
                </a:cubicBezTo>
                <a:cubicBezTo>
                  <a:pt x="1207477" y="105628"/>
                  <a:pt x="1272441" y="107506"/>
                  <a:pt x="1336431" y="117351"/>
                </a:cubicBezTo>
                <a:cubicBezTo>
                  <a:pt x="1349385" y="119344"/>
                  <a:pt x="1359623" y="129612"/>
                  <a:pt x="1371600" y="134935"/>
                </a:cubicBezTo>
                <a:cubicBezTo>
                  <a:pt x="1403148" y="148956"/>
                  <a:pt x="1412931" y="151643"/>
                  <a:pt x="1441938" y="161312"/>
                </a:cubicBezTo>
                <a:cubicBezTo>
                  <a:pt x="1450730" y="167174"/>
                  <a:pt x="1461714" y="170645"/>
                  <a:pt x="1468315" y="178897"/>
                </a:cubicBezTo>
                <a:cubicBezTo>
                  <a:pt x="1487656" y="203073"/>
                  <a:pt x="1470412" y="258838"/>
                  <a:pt x="1468315" y="275612"/>
                </a:cubicBezTo>
                <a:cubicBezTo>
                  <a:pt x="1471246" y="313712"/>
                  <a:pt x="1470065" y="352354"/>
                  <a:pt x="1477107" y="389912"/>
                </a:cubicBezTo>
                <a:cubicBezTo>
                  <a:pt x="1482297" y="417593"/>
                  <a:pt x="1534135" y="442987"/>
                  <a:pt x="1547446" y="451458"/>
                </a:cubicBezTo>
                <a:cubicBezTo>
                  <a:pt x="1561863" y="460633"/>
                  <a:pt x="1574828" y="473690"/>
                  <a:pt x="1591407" y="477835"/>
                </a:cubicBezTo>
                <a:cubicBezTo>
                  <a:pt x="1641075" y="490253"/>
                  <a:pt x="1614727" y="484258"/>
                  <a:pt x="1670538" y="495420"/>
                </a:cubicBezTo>
                <a:cubicBezTo>
                  <a:pt x="1691053" y="492489"/>
                  <a:pt x="1712234" y="492583"/>
                  <a:pt x="1732084" y="486628"/>
                </a:cubicBezTo>
                <a:cubicBezTo>
                  <a:pt x="1742205" y="483592"/>
                  <a:pt x="1747914" y="469702"/>
                  <a:pt x="1758461" y="469043"/>
                </a:cubicBezTo>
                <a:cubicBezTo>
                  <a:pt x="1796599" y="466659"/>
                  <a:pt x="1834661" y="474904"/>
                  <a:pt x="1872761" y="477835"/>
                </a:cubicBezTo>
                <a:cubicBezTo>
                  <a:pt x="1890346" y="483697"/>
                  <a:pt x="1907692" y="490328"/>
                  <a:pt x="1925515" y="495420"/>
                </a:cubicBezTo>
                <a:cubicBezTo>
                  <a:pt x="1948753" y="502059"/>
                  <a:pt x="1995854" y="513004"/>
                  <a:pt x="1995854" y="513004"/>
                </a:cubicBezTo>
                <a:cubicBezTo>
                  <a:pt x="2007577" y="521796"/>
                  <a:pt x="2018300" y="532111"/>
                  <a:pt x="2031023" y="539381"/>
                </a:cubicBezTo>
                <a:cubicBezTo>
                  <a:pt x="2039070" y="543979"/>
                  <a:pt x="2048881" y="544523"/>
                  <a:pt x="2057400" y="548174"/>
                </a:cubicBezTo>
                <a:cubicBezTo>
                  <a:pt x="2088638" y="561562"/>
                  <a:pt x="2092453" y="565681"/>
                  <a:pt x="2118946" y="583343"/>
                </a:cubicBezTo>
                <a:cubicBezTo>
                  <a:pt x="2130669" y="600928"/>
                  <a:pt x="2155870" y="615036"/>
                  <a:pt x="2154115" y="636097"/>
                </a:cubicBezTo>
                <a:cubicBezTo>
                  <a:pt x="2151184" y="671266"/>
                  <a:pt x="2155281" y="707747"/>
                  <a:pt x="2145323" y="741604"/>
                </a:cubicBezTo>
                <a:cubicBezTo>
                  <a:pt x="2140028" y="759608"/>
                  <a:pt x="2121414" y="770553"/>
                  <a:pt x="2110154" y="785566"/>
                </a:cubicBezTo>
                <a:cubicBezTo>
                  <a:pt x="2080847" y="824642"/>
                  <a:pt x="2107222" y="802174"/>
                  <a:pt x="2066192" y="829528"/>
                </a:cubicBezTo>
                <a:cubicBezTo>
                  <a:pt x="2063261" y="841251"/>
                  <a:pt x="2062160" y="853590"/>
                  <a:pt x="2057400" y="864697"/>
                </a:cubicBezTo>
                <a:cubicBezTo>
                  <a:pt x="2053237" y="874410"/>
                  <a:pt x="2040401" y="880523"/>
                  <a:pt x="2039815" y="891074"/>
                </a:cubicBezTo>
                <a:cubicBezTo>
                  <a:pt x="2035766" y="963957"/>
                  <a:pt x="2032983" y="1004993"/>
                  <a:pt x="2066192" y="1058128"/>
                </a:cubicBezTo>
                <a:cubicBezTo>
                  <a:pt x="2073959" y="1070554"/>
                  <a:pt x="2083032" y="1082171"/>
                  <a:pt x="2092569" y="1093297"/>
                </a:cubicBezTo>
                <a:cubicBezTo>
                  <a:pt x="2189074" y="1205885"/>
                  <a:pt x="2058801" y="1042412"/>
                  <a:pt x="2136531" y="1146051"/>
                </a:cubicBezTo>
                <a:cubicBezTo>
                  <a:pt x="2156581" y="1172783"/>
                  <a:pt x="2198077" y="1225181"/>
                  <a:pt x="2198077" y="1225181"/>
                </a:cubicBezTo>
                <a:cubicBezTo>
                  <a:pt x="2201008" y="1233973"/>
                  <a:pt x="2202724" y="1243269"/>
                  <a:pt x="2206869" y="1251558"/>
                </a:cubicBezTo>
                <a:cubicBezTo>
                  <a:pt x="2211595" y="1261010"/>
                  <a:pt x="2224032" y="1267376"/>
                  <a:pt x="2224454" y="1277935"/>
                </a:cubicBezTo>
                <a:cubicBezTo>
                  <a:pt x="2227034" y="1342427"/>
                  <a:pt x="2220260" y="1406986"/>
                  <a:pt x="2215661" y="1471366"/>
                </a:cubicBezTo>
                <a:cubicBezTo>
                  <a:pt x="2212739" y="1512273"/>
                  <a:pt x="2205867" y="1522935"/>
                  <a:pt x="2198077" y="1559289"/>
                </a:cubicBezTo>
                <a:cubicBezTo>
                  <a:pt x="2189432" y="1599632"/>
                  <a:pt x="2183168" y="1642244"/>
                  <a:pt x="2171700" y="1682381"/>
                </a:cubicBezTo>
                <a:cubicBezTo>
                  <a:pt x="2169154" y="1691292"/>
                  <a:pt x="2168048" y="1701047"/>
                  <a:pt x="2162907" y="1708758"/>
                </a:cubicBezTo>
                <a:cubicBezTo>
                  <a:pt x="2156010" y="1719104"/>
                  <a:pt x="2144491" y="1725583"/>
                  <a:pt x="2136531" y="1735135"/>
                </a:cubicBezTo>
                <a:cubicBezTo>
                  <a:pt x="2129766" y="1743253"/>
                  <a:pt x="2125966" y="1753614"/>
                  <a:pt x="2118946" y="1761512"/>
                </a:cubicBezTo>
                <a:cubicBezTo>
                  <a:pt x="2100306" y="1782482"/>
                  <a:pt x="2069213" y="1817152"/>
                  <a:pt x="2039815" y="1831851"/>
                </a:cubicBezTo>
                <a:cubicBezTo>
                  <a:pt x="2031526" y="1835996"/>
                  <a:pt x="2022230" y="1837712"/>
                  <a:pt x="2013438" y="1840643"/>
                </a:cubicBezTo>
                <a:cubicBezTo>
                  <a:pt x="1978269" y="1837712"/>
                  <a:pt x="1942742" y="1837653"/>
                  <a:pt x="1907931" y="1831851"/>
                </a:cubicBezTo>
                <a:cubicBezTo>
                  <a:pt x="1889647" y="1828804"/>
                  <a:pt x="1855177" y="1814266"/>
                  <a:pt x="1855177" y="1814266"/>
                </a:cubicBezTo>
                <a:cubicBezTo>
                  <a:pt x="1846049" y="1815179"/>
                  <a:pt x="1737879" y="1824058"/>
                  <a:pt x="1714500" y="1831851"/>
                </a:cubicBezTo>
                <a:cubicBezTo>
                  <a:pt x="1704475" y="1835193"/>
                  <a:pt x="1697836" y="1845272"/>
                  <a:pt x="1688123" y="1849435"/>
                </a:cubicBezTo>
                <a:cubicBezTo>
                  <a:pt x="1677016" y="1854195"/>
                  <a:pt x="1664528" y="1854756"/>
                  <a:pt x="1652954" y="1858228"/>
                </a:cubicBezTo>
                <a:cubicBezTo>
                  <a:pt x="1626323" y="1866217"/>
                  <a:pt x="1600200" y="1875812"/>
                  <a:pt x="1573823" y="1884604"/>
                </a:cubicBezTo>
                <a:cubicBezTo>
                  <a:pt x="1565031" y="1887535"/>
                  <a:pt x="1555736" y="1889252"/>
                  <a:pt x="1547446" y="1893397"/>
                </a:cubicBezTo>
                <a:lnTo>
                  <a:pt x="1512277" y="1910981"/>
                </a:lnTo>
                <a:cubicBezTo>
                  <a:pt x="1468315" y="1969598"/>
                  <a:pt x="1497625" y="1937357"/>
                  <a:pt x="1415561" y="1998904"/>
                </a:cubicBezTo>
                <a:cubicBezTo>
                  <a:pt x="1403838" y="2007696"/>
                  <a:pt x="1394294" y="2020647"/>
                  <a:pt x="1380392" y="2025281"/>
                </a:cubicBezTo>
                <a:cubicBezTo>
                  <a:pt x="1291775" y="2054822"/>
                  <a:pt x="1429210" y="2009757"/>
                  <a:pt x="1318846" y="2042866"/>
                </a:cubicBezTo>
                <a:cubicBezTo>
                  <a:pt x="1301092" y="2048192"/>
                  <a:pt x="1284268" y="2056816"/>
                  <a:pt x="1266092" y="2060451"/>
                </a:cubicBezTo>
                <a:lnTo>
                  <a:pt x="1178169" y="2078035"/>
                </a:lnTo>
                <a:lnTo>
                  <a:pt x="1134207" y="2086828"/>
                </a:lnTo>
                <a:lnTo>
                  <a:pt x="747346" y="2078035"/>
                </a:lnTo>
                <a:cubicBezTo>
                  <a:pt x="734316" y="2076619"/>
                  <a:pt x="736264" y="2054246"/>
                  <a:pt x="729761" y="2042866"/>
                </a:cubicBezTo>
                <a:cubicBezTo>
                  <a:pt x="704537" y="1998724"/>
                  <a:pt x="717361" y="2034448"/>
                  <a:pt x="694592" y="1981320"/>
                </a:cubicBezTo>
                <a:cubicBezTo>
                  <a:pt x="655781" y="1890761"/>
                  <a:pt x="726537" y="2036415"/>
                  <a:pt x="668215" y="1919774"/>
                </a:cubicBezTo>
                <a:cubicBezTo>
                  <a:pt x="665284" y="1908051"/>
                  <a:pt x="664071" y="1895759"/>
                  <a:pt x="659423" y="1884604"/>
                </a:cubicBezTo>
                <a:cubicBezTo>
                  <a:pt x="637260" y="1831411"/>
                  <a:pt x="631647" y="1825355"/>
                  <a:pt x="606669" y="1787889"/>
                </a:cubicBezTo>
                <a:cubicBezTo>
                  <a:pt x="599589" y="1759567"/>
                  <a:pt x="597977" y="1742309"/>
                  <a:pt x="580292" y="1717551"/>
                </a:cubicBezTo>
                <a:cubicBezTo>
                  <a:pt x="573065" y="1707433"/>
                  <a:pt x="562007" y="1700615"/>
                  <a:pt x="553915" y="1691174"/>
                </a:cubicBezTo>
                <a:cubicBezTo>
                  <a:pt x="544378" y="1680048"/>
                  <a:pt x="537900" y="1666366"/>
                  <a:pt x="527538" y="1656004"/>
                </a:cubicBezTo>
                <a:cubicBezTo>
                  <a:pt x="520066" y="1648532"/>
                  <a:pt x="510438" y="1643480"/>
                  <a:pt x="501161" y="1638420"/>
                </a:cubicBezTo>
                <a:cubicBezTo>
                  <a:pt x="478148" y="1625868"/>
                  <a:pt x="456028" y="1610453"/>
                  <a:pt x="430823" y="1603251"/>
                </a:cubicBezTo>
                <a:cubicBezTo>
                  <a:pt x="410308" y="1597389"/>
                  <a:pt x="390067" y="1590464"/>
                  <a:pt x="369277" y="1585666"/>
                </a:cubicBezTo>
                <a:cubicBezTo>
                  <a:pt x="327578" y="1576043"/>
                  <a:pt x="267996" y="1572021"/>
                  <a:pt x="228600" y="1568081"/>
                </a:cubicBezTo>
                <a:cubicBezTo>
                  <a:pt x="202162" y="1559269"/>
                  <a:pt x="198573" y="1560643"/>
                  <a:pt x="175846" y="1541704"/>
                </a:cubicBezTo>
                <a:cubicBezTo>
                  <a:pt x="101593" y="1479827"/>
                  <a:pt x="212340" y="1560614"/>
                  <a:pt x="114300" y="1462574"/>
                </a:cubicBezTo>
                <a:lnTo>
                  <a:pt x="87923" y="1436197"/>
                </a:lnTo>
                <a:cubicBezTo>
                  <a:pt x="84992" y="1424474"/>
                  <a:pt x="83374" y="1412342"/>
                  <a:pt x="79131" y="1401028"/>
                </a:cubicBezTo>
                <a:cubicBezTo>
                  <a:pt x="74529" y="1388755"/>
                  <a:pt x="66709" y="1377905"/>
                  <a:pt x="61546" y="1365858"/>
                </a:cubicBezTo>
                <a:cubicBezTo>
                  <a:pt x="57895" y="1357339"/>
                  <a:pt x="55685" y="1348273"/>
                  <a:pt x="52754" y="1339481"/>
                </a:cubicBezTo>
                <a:cubicBezTo>
                  <a:pt x="55685" y="1327758"/>
                  <a:pt x="58226" y="1315931"/>
                  <a:pt x="61546" y="1304312"/>
                </a:cubicBezTo>
                <a:cubicBezTo>
                  <a:pt x="67267" y="1284288"/>
                  <a:pt x="72509" y="1266972"/>
                  <a:pt x="87923" y="1251558"/>
                </a:cubicBezTo>
                <a:cubicBezTo>
                  <a:pt x="95395" y="1244086"/>
                  <a:pt x="105508" y="1239835"/>
                  <a:pt x="114300" y="1233974"/>
                </a:cubicBezTo>
                <a:lnTo>
                  <a:pt x="149469" y="1181220"/>
                </a:lnTo>
                <a:cubicBezTo>
                  <a:pt x="155331" y="1172428"/>
                  <a:pt x="159582" y="1162315"/>
                  <a:pt x="167054" y="1154843"/>
                </a:cubicBezTo>
                <a:lnTo>
                  <a:pt x="219807" y="1102089"/>
                </a:lnTo>
                <a:cubicBezTo>
                  <a:pt x="225669" y="1084504"/>
                  <a:pt x="239691" y="1067728"/>
                  <a:pt x="237392" y="1049335"/>
                </a:cubicBezTo>
                <a:cubicBezTo>
                  <a:pt x="230604" y="995032"/>
                  <a:pt x="230794" y="982646"/>
                  <a:pt x="219807" y="935035"/>
                </a:cubicBezTo>
                <a:cubicBezTo>
                  <a:pt x="214373" y="911486"/>
                  <a:pt x="209865" y="887624"/>
                  <a:pt x="202223" y="864697"/>
                </a:cubicBezTo>
                <a:cubicBezTo>
                  <a:pt x="199292" y="855905"/>
                  <a:pt x="197576" y="846609"/>
                  <a:pt x="193431" y="838320"/>
                </a:cubicBezTo>
                <a:cubicBezTo>
                  <a:pt x="188705" y="828868"/>
                  <a:pt x="181708" y="820735"/>
                  <a:pt x="175846" y="811943"/>
                </a:cubicBezTo>
                <a:cubicBezTo>
                  <a:pt x="164790" y="778773"/>
                  <a:pt x="162118" y="763046"/>
                  <a:pt x="131884" y="732812"/>
                </a:cubicBezTo>
                <a:cubicBezTo>
                  <a:pt x="123092" y="724020"/>
                  <a:pt x="113467" y="715987"/>
                  <a:pt x="105507" y="706435"/>
                </a:cubicBezTo>
                <a:cubicBezTo>
                  <a:pt x="86038" y="683071"/>
                  <a:pt x="85970" y="672245"/>
                  <a:pt x="70338" y="644889"/>
                </a:cubicBezTo>
                <a:cubicBezTo>
                  <a:pt x="65095" y="635714"/>
                  <a:pt x="57480" y="627963"/>
                  <a:pt x="52754" y="618512"/>
                </a:cubicBezTo>
                <a:cubicBezTo>
                  <a:pt x="48609" y="610222"/>
                  <a:pt x="48106" y="600425"/>
                  <a:pt x="43961" y="592135"/>
                </a:cubicBezTo>
                <a:cubicBezTo>
                  <a:pt x="2164" y="508541"/>
                  <a:pt x="54156" y="649096"/>
                  <a:pt x="8792" y="513004"/>
                </a:cubicBezTo>
                <a:lnTo>
                  <a:pt x="0" y="486628"/>
                </a:lnTo>
                <a:cubicBezTo>
                  <a:pt x="2931" y="419220"/>
                  <a:pt x="3617" y="351677"/>
                  <a:pt x="8792" y="284404"/>
                </a:cubicBezTo>
                <a:cubicBezTo>
                  <a:pt x="9503" y="275164"/>
                  <a:pt x="15038" y="266939"/>
                  <a:pt x="17584" y="258028"/>
                </a:cubicBezTo>
                <a:cubicBezTo>
                  <a:pt x="29947" y="214758"/>
                  <a:pt x="20549" y="228661"/>
                  <a:pt x="43961" y="187689"/>
                </a:cubicBezTo>
                <a:cubicBezTo>
                  <a:pt x="49204" y="178514"/>
                  <a:pt x="54074" y="168784"/>
                  <a:pt x="61546" y="161312"/>
                </a:cubicBezTo>
                <a:cubicBezTo>
                  <a:pt x="69018" y="153840"/>
                  <a:pt x="79131" y="149589"/>
                  <a:pt x="87923" y="143728"/>
                </a:cubicBezTo>
                <a:cubicBezTo>
                  <a:pt x="103398" y="97302"/>
                  <a:pt x="89004" y="122491"/>
                  <a:pt x="149469" y="82181"/>
                </a:cubicBezTo>
                <a:lnTo>
                  <a:pt x="175846" y="64597"/>
                </a:lnTo>
                <a:cubicBezTo>
                  <a:pt x="248997" y="75047"/>
                  <a:pt x="237392" y="52665"/>
                  <a:pt x="237392" y="108558"/>
                </a:cubicBezTo>
              </a:path>
            </a:pathLst>
          </a:custGeom>
          <a:solidFill>
            <a:schemeClr val="tx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white"/>
              </a:solidFill>
            </a:endParaRPr>
          </a:p>
        </p:txBody>
      </p:sp>
      <p:sp>
        <p:nvSpPr>
          <p:cNvPr id="8" name="TextBox 7"/>
          <p:cNvSpPr txBox="1"/>
          <p:nvPr/>
        </p:nvSpPr>
        <p:spPr>
          <a:xfrm>
            <a:off x="304800" y="5678269"/>
            <a:ext cx="8534400" cy="646331"/>
          </a:xfrm>
          <a:prstGeom prst="rect">
            <a:avLst/>
          </a:prstGeom>
          <a:noFill/>
        </p:spPr>
        <p:txBody>
          <a:bodyPr wrap="square" rtlCol="0">
            <a:spAutoFit/>
          </a:bodyPr>
          <a:lstStyle/>
          <a:p>
            <a:pPr algn="ctr"/>
            <a:r>
              <a:rPr lang="en-US" sz="3600" dirty="0">
                <a:solidFill>
                  <a:prstClr val="white"/>
                </a:solidFill>
                <a:latin typeface="Gill Sans MT" pitchFamily="34" charset="0"/>
              </a:rPr>
              <a:t> </a:t>
            </a:r>
            <a:r>
              <a:rPr lang="en-US" sz="2800" dirty="0">
                <a:solidFill>
                  <a:prstClr val="white"/>
                </a:solidFill>
                <a:latin typeface="Tw Cen MT" pitchFamily="34" charset="0"/>
              </a:rPr>
              <a:t>Blobs – Volcanoes (or Lakes)</a:t>
            </a:r>
          </a:p>
        </p:txBody>
      </p:sp>
      <p:sp>
        <p:nvSpPr>
          <p:cNvPr id="7" name="Subtitle 2"/>
          <p:cNvSpPr txBox="1">
            <a:spLocks/>
          </p:cNvSpPr>
          <p:nvPr/>
        </p:nvSpPr>
        <p:spPr>
          <a:xfrm>
            <a:off x="152400" y="152400"/>
            <a:ext cx="3657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w Cen MT" pitchFamily="34" charset="0"/>
              </a:rPr>
              <a:t>SHAPE </a:t>
            </a:r>
          </a:p>
        </p:txBody>
      </p:sp>
      <p:sp>
        <p:nvSpPr>
          <p:cNvPr id="9" name="Subtitle 2"/>
          <p:cNvSpPr txBox="1">
            <a:spLocks/>
          </p:cNvSpPr>
          <p:nvPr/>
        </p:nvSpPr>
        <p:spPr>
          <a:xfrm>
            <a:off x="5715000" y="64770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Gill Sans MT" pitchFamily="34" charset="0"/>
              </a:rPr>
              <a:t>CREDIT: NASA/JPL</a:t>
            </a:r>
          </a:p>
        </p:txBody>
      </p:sp>
      <p:graphicFrame>
        <p:nvGraphicFramePr>
          <p:cNvPr id="2" name="Object 1"/>
          <p:cNvGraphicFramePr>
            <a:graphicFrameLocks noChangeAspect="1"/>
          </p:cNvGraphicFramePr>
          <p:nvPr>
            <p:extLst>
              <p:ext uri="{D42A27DB-BD31-4B8C-83A1-F6EECF244321}">
                <p14:modId xmlns:p14="http://schemas.microsoft.com/office/powerpoint/2010/main" val="2903419416"/>
              </p:ext>
            </p:extLst>
          </p:nvPr>
        </p:nvGraphicFramePr>
        <p:xfrm>
          <a:off x="1143000" y="3276600"/>
          <a:ext cx="6858000" cy="304800"/>
        </p:xfrm>
        <a:graphic>
          <a:graphicData uri="http://schemas.openxmlformats.org/presentationml/2006/ole">
            <mc:AlternateContent xmlns:mc="http://schemas.openxmlformats.org/markup-compatibility/2006">
              <mc:Choice xmlns:v="urn:schemas-microsoft-com:vml" Requires="v">
                <p:oleObj spid="_x0000_s1105" name="Document" r:id="rId5" imgW="6858000" imgH="304800" progId="Word.Document.12">
                  <p:embed/>
                </p:oleObj>
              </mc:Choice>
              <mc:Fallback>
                <p:oleObj name="Document" r:id="rId5" imgW="6858000" imgH="304800" progId="Word.Document.12">
                  <p:embed/>
                  <p:pic>
                    <p:nvPicPr>
                      <p:cNvPr id="0" name=""/>
                      <p:cNvPicPr/>
                      <p:nvPr/>
                    </p:nvPicPr>
                    <p:blipFill>
                      <a:blip r:embed="rId6"/>
                      <a:stretch>
                        <a:fillRect/>
                      </a:stretch>
                    </p:blipFill>
                    <p:spPr>
                      <a:xfrm>
                        <a:off x="1143000" y="3276600"/>
                        <a:ext cx="6858000" cy="304800"/>
                      </a:xfrm>
                      <a:prstGeom prst="rect">
                        <a:avLst/>
                      </a:prstGeom>
                    </p:spPr>
                  </p:pic>
                </p:oleObj>
              </mc:Fallback>
            </mc:AlternateContent>
          </a:graphicData>
        </a:graphic>
      </p:graphicFrame>
    </p:spTree>
    <p:extLst>
      <p:ext uri="{BB962C8B-B14F-4D97-AF65-F5344CB8AC3E}">
        <p14:creationId xmlns:p14="http://schemas.microsoft.com/office/powerpoint/2010/main" val="1515740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65" y="56804"/>
            <a:ext cx="5486400" cy="5486400"/>
          </a:xfrm>
          <a:prstGeom prst="rect">
            <a:avLst/>
          </a:prstGeom>
        </p:spPr>
      </p:pic>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IO</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Tw Cen MT" pitchFamily="34" charset="0"/>
              </a:rPr>
              <a:t>CREDIT: </a:t>
            </a:r>
            <a:r>
              <a:rPr lang="en-US" sz="1200" dirty="0">
                <a:latin typeface="Tw Cen MT" pitchFamily="34" charset="0"/>
              </a:rPr>
              <a:t>NASA/JPL/University of Arizona</a:t>
            </a:r>
            <a:endParaRPr lang="en-US" sz="1200" dirty="0">
              <a:solidFill>
                <a:prstClr val="white">
                  <a:tint val="75000"/>
                </a:prstClr>
              </a:solidFill>
              <a:latin typeface="Tw Cen MT"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332019"/>
            <a:ext cx="4057033" cy="3108960"/>
          </a:xfrm>
          <a:prstGeom prst="rect">
            <a:avLst/>
          </a:prstGeom>
        </p:spPr>
      </p:pic>
    </p:spTree>
    <p:extLst>
      <p:ext uri="{BB962C8B-B14F-4D97-AF65-F5344CB8AC3E}">
        <p14:creationId xmlns:p14="http://schemas.microsoft.com/office/powerpoint/2010/main" val="233472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53" y="498071"/>
            <a:ext cx="6598378" cy="4937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TITAN</a:t>
            </a:r>
          </a:p>
        </p:txBody>
      </p:sp>
      <p:sp>
        <p:nvSpPr>
          <p:cNvPr id="6" name="Subtitle 2"/>
          <p:cNvSpPr txBox="1">
            <a:spLocks/>
          </p:cNvSpPr>
          <p:nvPr/>
        </p:nvSpPr>
        <p:spPr>
          <a:xfrm>
            <a:off x="76200" y="6553200"/>
            <a:ext cx="8153400" cy="381000"/>
          </a:xfrm>
          <a:prstGeom prst="rect">
            <a:avLst/>
          </a:prstGeom>
        </p:spPr>
        <p:txBody>
          <a:bodyPr vert="horz" lIns="91440" tIns="45720" rIns="91440" bIns="45720" rtlCol="0">
            <a:normAutofit/>
          </a:bodyPr>
          <a:lstStyle/>
          <a:p>
            <a:pPr>
              <a:spcBef>
                <a:spcPct val="20000"/>
              </a:spcBef>
              <a:buFont typeface="Arial" pitchFamily="34" charset="0"/>
              <a:buNone/>
              <a:defRPr/>
            </a:pPr>
            <a:r>
              <a:rPr lang="en-US" sz="1200" dirty="0">
                <a:solidFill>
                  <a:prstClr val="white">
                    <a:tint val="75000"/>
                  </a:prstClr>
                </a:solidFill>
                <a:latin typeface="Tw Cen MT" pitchFamily="34" charset="0"/>
              </a:rPr>
              <a:t>CREDIT: </a:t>
            </a:r>
            <a:r>
              <a:rPr lang="en-US" sz="1200" dirty="0">
                <a:latin typeface="Tw Cen MT" pitchFamily="34" charset="0"/>
              </a:rPr>
              <a:t>NASA/JPL/University of Arizona</a:t>
            </a:r>
            <a:endParaRPr lang="en-US" sz="1200" dirty="0">
              <a:solidFill>
                <a:prstClr val="white">
                  <a:tint val="75000"/>
                </a:prstClr>
              </a:solidFill>
              <a:latin typeface="Tw Cen MT" pitchFamily="34" charset="0"/>
            </a:endParaRPr>
          </a:p>
        </p:txBody>
      </p:sp>
      <p:pic>
        <p:nvPicPr>
          <p:cNvPr id="8" name="Picture 7" descr="Titan Lakes.jpg"/>
          <p:cNvPicPr>
            <a:picLocks noChangeAspect="1"/>
          </p:cNvPicPr>
          <p:nvPr/>
        </p:nvPicPr>
        <p:blipFill>
          <a:blip r:embed="rId4" cstate="print"/>
          <a:stretch>
            <a:fillRect/>
          </a:stretch>
        </p:blipFill>
        <p:spPr>
          <a:xfrm>
            <a:off x="5111615" y="3124200"/>
            <a:ext cx="3879985" cy="3291840"/>
          </a:xfrm>
          <a:prstGeom prst="rect">
            <a:avLst/>
          </a:prstGeom>
        </p:spPr>
      </p:pic>
      <p:sp>
        <p:nvSpPr>
          <p:cNvPr id="9"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NASA/JPL/USGS</a:t>
            </a:r>
            <a:endParaRPr lang="en-US" sz="1200" dirty="0">
              <a:solidFill>
                <a:prstClr val="white">
                  <a:tint val="75000"/>
                </a:prstClr>
              </a:solidFill>
              <a:latin typeface="Tw Cen MT" pitchFamily="34" charset="0"/>
            </a:endParaRPr>
          </a:p>
        </p:txBody>
      </p:sp>
    </p:spTree>
    <p:extLst>
      <p:ext uri="{BB962C8B-B14F-4D97-AF65-F5344CB8AC3E}">
        <p14:creationId xmlns:p14="http://schemas.microsoft.com/office/powerpoint/2010/main" val="44911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MARS: Volcanoes &amp; Lakes!</a:t>
            </a:r>
          </a:p>
        </p:txBody>
      </p:sp>
      <p:sp>
        <p:nvSpPr>
          <p:cNvPr id="6" name="Subtitle 2"/>
          <p:cNvSpPr txBox="1">
            <a:spLocks/>
          </p:cNvSpPr>
          <p:nvPr/>
        </p:nvSpPr>
        <p:spPr>
          <a:xfrm>
            <a:off x="172387" y="6553200"/>
            <a:ext cx="3180413" cy="381000"/>
          </a:xfrm>
          <a:prstGeom prst="rect">
            <a:avLst/>
          </a:prstGeom>
        </p:spPr>
        <p:txBody>
          <a:bodyPr vert="horz" lIns="91440" tIns="45720" rIns="91440" bIns="45720" rtlCol="0">
            <a:normAutofit/>
          </a:bodyPr>
          <a:lstStyle/>
          <a:p>
            <a:pPr>
              <a:spcBef>
                <a:spcPct val="20000"/>
              </a:spcBef>
              <a:buFont typeface="Arial" pitchFamily="34" charset="0"/>
              <a:buNone/>
              <a:defRPr/>
            </a:pPr>
            <a:r>
              <a:rPr lang="en-US" sz="1200" dirty="0">
                <a:latin typeface="Tw Cen MT" pitchFamily="34" charset="0"/>
              </a:rPr>
              <a:t>CREDIT: </a:t>
            </a:r>
            <a:r>
              <a:rPr lang="en-US" sz="1200" dirty="0"/>
              <a:t>NASA/JPL-Caltech/Univ. of Arizona</a:t>
            </a:r>
            <a:endParaRPr lang="en-US" sz="1200" dirty="0">
              <a:solidFill>
                <a:prstClr val="white">
                  <a:tint val="75000"/>
                </a:prstClr>
              </a:solidFill>
              <a:latin typeface="Tw Cen MT"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09600"/>
            <a:ext cx="4783145" cy="566928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387" y="2362200"/>
            <a:ext cx="4197986" cy="2926080"/>
          </a:xfrm>
          <a:prstGeom prst="rect">
            <a:avLst/>
          </a:prstGeom>
        </p:spPr>
      </p:pic>
      <p:sp>
        <p:nvSpPr>
          <p:cNvPr id="12" name="Subtitle 2"/>
          <p:cNvSpPr txBox="1">
            <a:spLocks/>
          </p:cNvSpPr>
          <p:nvPr/>
        </p:nvSpPr>
        <p:spPr>
          <a:xfrm>
            <a:off x="5715000" y="64770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Gill Sans MT" pitchFamily="34" charset="0"/>
              </a:rPr>
              <a:t>CREDIT: </a:t>
            </a:r>
            <a:r>
              <a:rPr lang="en-US" sz="1200" dirty="0"/>
              <a:t>ESA/DLR/FU</a:t>
            </a:r>
            <a:endParaRPr lang="en-US" sz="1200" dirty="0">
              <a:solidFill>
                <a:prstClr val="white">
                  <a:tint val="75000"/>
                </a:prstClr>
              </a:solidFill>
              <a:latin typeface="Gill Sans MT" pitchFamily="34" charset="0"/>
            </a:endParaRPr>
          </a:p>
        </p:txBody>
      </p:sp>
    </p:spTree>
    <p:extLst>
      <p:ext uri="{BB962C8B-B14F-4D97-AF65-F5344CB8AC3E}">
        <p14:creationId xmlns:p14="http://schemas.microsoft.com/office/powerpoint/2010/main" val="488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chtonics europa.jpg"/>
          <p:cNvPicPr>
            <a:picLocks noChangeAspect="1"/>
          </p:cNvPicPr>
          <p:nvPr/>
        </p:nvPicPr>
        <p:blipFill>
          <a:blip r:embed="rId3" cstate="print"/>
          <a:stretch>
            <a:fillRect/>
          </a:stretch>
        </p:blipFill>
        <p:spPr>
          <a:xfrm>
            <a:off x="4191000" y="1295400"/>
            <a:ext cx="3901440" cy="3657600"/>
          </a:xfrm>
          <a:prstGeom prst="rect">
            <a:avLst/>
          </a:prstGeom>
        </p:spPr>
      </p:pic>
      <p:cxnSp>
        <p:nvCxnSpPr>
          <p:cNvPr id="6" name="Straight Connector 5"/>
          <p:cNvCxnSpPr/>
          <p:nvPr/>
        </p:nvCxnSpPr>
        <p:spPr>
          <a:xfrm rot="5400000">
            <a:off x="1828800" y="2514600"/>
            <a:ext cx="2133600" cy="1219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333500" y="2324100"/>
            <a:ext cx="2057400" cy="1371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990600" y="2209800"/>
            <a:ext cx="1752600" cy="144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752600" y="2590800"/>
            <a:ext cx="14478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3505200"/>
            <a:ext cx="15240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400" y="5373469"/>
            <a:ext cx="8915400" cy="523220"/>
          </a:xfrm>
          <a:prstGeom prst="rect">
            <a:avLst/>
          </a:prstGeom>
          <a:noFill/>
        </p:spPr>
        <p:txBody>
          <a:bodyPr wrap="square" rtlCol="0">
            <a:spAutoFit/>
          </a:bodyPr>
          <a:lstStyle/>
          <a:p>
            <a:pPr algn="ctr"/>
            <a:r>
              <a:rPr lang="en-US" sz="2800" dirty="0">
                <a:solidFill>
                  <a:prstClr val="white"/>
                </a:solidFill>
                <a:latin typeface="Tw Cen MT" pitchFamily="34" charset="0"/>
              </a:rPr>
              <a:t>Straight lines - tectonic activity</a:t>
            </a:r>
          </a:p>
        </p:txBody>
      </p:sp>
      <p:sp>
        <p:nvSpPr>
          <p:cNvPr id="12" name="Subtitle 2"/>
          <p:cNvSpPr txBox="1">
            <a:spLocks/>
          </p:cNvSpPr>
          <p:nvPr/>
        </p:nvSpPr>
        <p:spPr>
          <a:xfrm>
            <a:off x="152400" y="152400"/>
            <a:ext cx="3657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w Cen MT" pitchFamily="34" charset="0"/>
              </a:rPr>
              <a:t>LINE</a:t>
            </a:r>
            <a:r>
              <a:rPr lang="en-US" dirty="0">
                <a:solidFill>
                  <a:srgbClr val="FF0000"/>
                </a:solidFill>
                <a:latin typeface="Tw Cen MT" pitchFamily="34" charset="0"/>
              </a:rPr>
              <a:t> </a:t>
            </a:r>
          </a:p>
        </p:txBody>
      </p:sp>
      <p:sp>
        <p:nvSpPr>
          <p:cNvPr id="11" name="Subtitle 2"/>
          <p:cNvSpPr txBox="1">
            <a:spLocks/>
          </p:cNvSpPr>
          <p:nvPr/>
        </p:nvSpPr>
        <p:spPr>
          <a:xfrm>
            <a:off x="5715000" y="64770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Gill Sans MT" pitchFamily="34" charset="0"/>
              </a:rPr>
              <a:t>CREDIT: NASA/JPL</a:t>
            </a:r>
          </a:p>
        </p:txBody>
      </p:sp>
    </p:spTree>
    <p:extLst>
      <p:ext uri="{BB962C8B-B14F-4D97-AF65-F5344CB8AC3E}">
        <p14:creationId xmlns:p14="http://schemas.microsoft.com/office/powerpoint/2010/main" val="3838782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EUROPA</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NASA/JPL/University of Arizona</a:t>
            </a:r>
            <a:endParaRPr lang="en-US" sz="1200" dirty="0">
              <a:solidFill>
                <a:prstClr val="white">
                  <a:tint val="75000"/>
                </a:prstClr>
              </a:solidFill>
              <a:latin typeface="Tw Cen MT"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59" y="609600"/>
            <a:ext cx="7745941"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4979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MARS: Fractures &amp; Faults</a:t>
            </a:r>
          </a:p>
        </p:txBody>
      </p:sp>
      <p:sp>
        <p:nvSpPr>
          <p:cNvPr id="6" name="Subtitle 2"/>
          <p:cNvSpPr txBox="1">
            <a:spLocks/>
          </p:cNvSpPr>
          <p:nvPr/>
        </p:nvSpPr>
        <p:spPr>
          <a:xfrm>
            <a:off x="3962400" y="2722464"/>
            <a:ext cx="2732582" cy="381000"/>
          </a:xfrm>
          <a:prstGeom prst="rect">
            <a:avLst/>
          </a:prstGeom>
        </p:spPr>
        <p:txBody>
          <a:bodyPr vert="horz" lIns="91440" tIns="45720" rIns="91440" bIns="45720" rtlCol="0">
            <a:normAutofit/>
          </a:bodyPr>
          <a:lstStyle/>
          <a:p>
            <a:pPr>
              <a:spcBef>
                <a:spcPct val="20000"/>
              </a:spcBef>
              <a:buFont typeface="Arial" pitchFamily="34" charset="0"/>
              <a:buNone/>
              <a:defRPr/>
            </a:pPr>
            <a:r>
              <a:rPr lang="en-US" sz="1200" dirty="0">
                <a:latin typeface="Tw Cen MT" pitchFamily="34" charset="0"/>
              </a:rPr>
              <a:t>CREDIT: NASA/JPL/University of Arizona</a:t>
            </a:r>
            <a:endParaRPr lang="en-US" sz="1200" dirty="0">
              <a:solidFill>
                <a:prstClr val="white">
                  <a:tint val="75000"/>
                </a:prstClr>
              </a:solidFill>
              <a:latin typeface="Tw Cen MT"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00" y="3048000"/>
            <a:ext cx="7937500" cy="34798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60" y="685800"/>
            <a:ext cx="3696667" cy="3108960"/>
          </a:xfrm>
          <a:prstGeom prst="rect">
            <a:avLst/>
          </a:prstGeom>
        </p:spPr>
      </p:pic>
      <p:sp>
        <p:nvSpPr>
          <p:cNvPr id="7"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ESA/Mars Express</a:t>
            </a:r>
            <a:endParaRPr lang="en-US" sz="1200" dirty="0">
              <a:solidFill>
                <a:prstClr val="white">
                  <a:tint val="75000"/>
                </a:prstClr>
              </a:solidFill>
              <a:latin typeface="Tw Cen MT" pitchFamily="34" charset="0"/>
            </a:endParaRPr>
          </a:p>
        </p:txBody>
      </p:sp>
    </p:spTree>
    <p:extLst>
      <p:ext uri="{BB962C8B-B14F-4D97-AF65-F5344CB8AC3E}">
        <p14:creationId xmlns:p14="http://schemas.microsoft.com/office/powerpoint/2010/main" val="2671986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urved Connector 6"/>
          <p:cNvCxnSpPr/>
          <p:nvPr/>
        </p:nvCxnSpPr>
        <p:spPr>
          <a:xfrm rot="16200000" flipH="1">
            <a:off x="876300" y="2628900"/>
            <a:ext cx="1447800" cy="1066800"/>
          </a:xfrm>
          <a:prstGeom prst="curved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urved Connector 7"/>
          <p:cNvCxnSpPr/>
          <p:nvPr/>
        </p:nvCxnSpPr>
        <p:spPr>
          <a:xfrm rot="16200000" flipH="1">
            <a:off x="1181100" y="2552700"/>
            <a:ext cx="1600200" cy="1066800"/>
          </a:xfrm>
          <a:prstGeom prst="curved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urved Connector 8"/>
          <p:cNvCxnSpPr/>
          <p:nvPr/>
        </p:nvCxnSpPr>
        <p:spPr>
          <a:xfrm rot="16200000" flipH="1">
            <a:off x="1333500" y="2628900"/>
            <a:ext cx="1981200" cy="838200"/>
          </a:xfrm>
          <a:prstGeom prst="curved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rot="16200000" flipH="1">
            <a:off x="571500" y="2628900"/>
            <a:ext cx="1600200" cy="1219200"/>
          </a:xfrm>
          <a:prstGeom prst="curved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5800" y="5867400"/>
            <a:ext cx="7696200" cy="523220"/>
          </a:xfrm>
          <a:prstGeom prst="rect">
            <a:avLst/>
          </a:prstGeom>
          <a:noFill/>
        </p:spPr>
        <p:txBody>
          <a:bodyPr wrap="square" rtlCol="0">
            <a:spAutoFit/>
          </a:bodyPr>
          <a:lstStyle/>
          <a:p>
            <a:pPr algn="ctr"/>
            <a:r>
              <a:rPr lang="en-US" sz="2800" dirty="0">
                <a:solidFill>
                  <a:prstClr val="white"/>
                </a:solidFill>
                <a:latin typeface="Tw Cen MT" pitchFamily="34" charset="0"/>
              </a:rPr>
              <a:t>Squiggly lines - erosion (liquid &amp; wind)</a:t>
            </a:r>
          </a:p>
        </p:txBody>
      </p:sp>
      <p:sp>
        <p:nvSpPr>
          <p:cNvPr id="13" name="Subtitle 2"/>
          <p:cNvSpPr txBox="1">
            <a:spLocks/>
          </p:cNvSpPr>
          <p:nvPr/>
        </p:nvSpPr>
        <p:spPr>
          <a:xfrm>
            <a:off x="152400" y="152400"/>
            <a:ext cx="3657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w Cen MT" pitchFamily="34" charset="0"/>
              </a:rPr>
              <a:t>LINE</a:t>
            </a:r>
            <a:r>
              <a:rPr lang="en-US" dirty="0">
                <a:solidFill>
                  <a:srgbClr val="FF0000"/>
                </a:solidFill>
                <a:latin typeface="Tw Cen MT" pitchFamily="34" charset="0"/>
              </a:rPr>
              <a:t> </a:t>
            </a:r>
          </a:p>
        </p:txBody>
      </p:sp>
      <p:sp>
        <p:nvSpPr>
          <p:cNvPr id="12" name="Subtitle 2"/>
          <p:cNvSpPr txBox="1">
            <a:spLocks/>
          </p:cNvSpPr>
          <p:nvPr/>
        </p:nvSpPr>
        <p:spPr>
          <a:xfrm>
            <a:off x="5715000" y="64770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Gill Sans MT" pitchFamily="34" charset="0"/>
              </a:rPr>
              <a:t>CREDIT: </a:t>
            </a:r>
            <a:r>
              <a:rPr lang="en-US" sz="1200" dirty="0">
                <a:latin typeface="Tw Cen MT" pitchFamily="34" charset="0"/>
              </a:rPr>
              <a:t>NASA Earth Observatory</a:t>
            </a:r>
            <a:endParaRPr lang="en-US" sz="1200" dirty="0">
              <a:solidFill>
                <a:prstClr val="white">
                  <a:tint val="75000"/>
                </a:prstClr>
              </a:solidFill>
              <a:latin typeface="Tw Cen MT" pitchFamily="34"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506" y="617219"/>
            <a:ext cx="4937760" cy="4937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573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2127" y="609600"/>
            <a:ext cx="4367073" cy="5486400"/>
          </a:xfrm>
          <a:prstGeom prst="rect">
            <a:avLst/>
          </a:prstGeom>
        </p:spPr>
      </p:pic>
      <p:sp>
        <p:nvSpPr>
          <p:cNvPr id="14"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Tw Cen MT" pitchFamily="34" charset="0"/>
              </a:rPr>
              <a:t>CREDIT: NASA/JPL/UNIVERSITY OF ARIZONA  </a:t>
            </a:r>
          </a:p>
        </p:txBody>
      </p:sp>
      <p:sp>
        <p:nvSpPr>
          <p:cNvPr id="12"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MARS: </a:t>
            </a:r>
            <a:r>
              <a:rPr lang="en-US" sz="2800" i="1" dirty="0">
                <a:latin typeface="Tw Cen MT" pitchFamily="34" charset="0"/>
              </a:rPr>
              <a:t>Follow the Water?</a:t>
            </a:r>
          </a:p>
        </p:txBody>
      </p:sp>
      <p:pic>
        <p:nvPicPr>
          <p:cNvPr id="5" name="Picture 4" descr="Mars Remote.jpg"/>
          <p:cNvPicPr>
            <a:picLocks noChangeAspect="1"/>
          </p:cNvPicPr>
          <p:nvPr/>
        </p:nvPicPr>
        <p:blipFill>
          <a:blip r:embed="rId4" cstate="print"/>
          <a:stretch>
            <a:fillRect/>
          </a:stretch>
        </p:blipFill>
        <p:spPr>
          <a:xfrm>
            <a:off x="304800" y="1905000"/>
            <a:ext cx="4876800" cy="3657600"/>
          </a:xfrm>
          <a:prstGeom prst="rect">
            <a:avLst/>
          </a:prstGeom>
        </p:spPr>
      </p:pic>
    </p:spTree>
    <p:extLst>
      <p:ext uri="{BB962C8B-B14F-4D97-AF65-F5344CB8AC3E}">
        <p14:creationId xmlns:p14="http://schemas.microsoft.com/office/powerpoint/2010/main" val="4071275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MARS</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a:t>
            </a:r>
            <a:r>
              <a:rPr lang="en-US" sz="1200" dirty="0"/>
              <a:t>NASA/JPL/JHUAPL/MSSS/Brown University</a:t>
            </a:r>
            <a:endParaRPr lang="en-US" sz="1200" dirty="0">
              <a:solidFill>
                <a:prstClr val="white">
                  <a:tint val="75000"/>
                </a:prstClr>
              </a:solidFill>
              <a:latin typeface="Tw Cen M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55" y="822923"/>
            <a:ext cx="7903089" cy="5696712"/>
          </a:xfrm>
          <a:prstGeom prst="rect">
            <a:avLst/>
          </a:prstGeom>
        </p:spPr>
      </p:pic>
    </p:spTree>
    <p:extLst>
      <p:ext uri="{BB962C8B-B14F-4D97-AF65-F5344CB8AC3E}">
        <p14:creationId xmlns:p14="http://schemas.microsoft.com/office/powerpoint/2010/main" val="1103518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82284" y="0"/>
            <a:ext cx="3861716"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810000"/>
            <a:ext cx="3429000" cy="2286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571" y="152400"/>
            <a:ext cx="3463142" cy="3474720"/>
          </a:xfrm>
          <a:prstGeom prst="rect">
            <a:avLst/>
          </a:prstGeom>
        </p:spPr>
      </p:pic>
      <p:sp>
        <p:nvSpPr>
          <p:cNvPr id="13" name="Subtitle 2"/>
          <p:cNvSpPr txBox="1">
            <a:spLocks/>
          </p:cNvSpPr>
          <p:nvPr/>
        </p:nvSpPr>
        <p:spPr>
          <a:xfrm>
            <a:off x="5481571" y="6287749"/>
            <a:ext cx="3455647" cy="381000"/>
          </a:xfrm>
          <a:prstGeom prst="rect">
            <a:avLst/>
          </a:prstGeom>
        </p:spPr>
        <p:txBody>
          <a:bodyPr vert="horz" lIns="91440" tIns="45720" rIns="91440" bIns="45720" rtlCol="0">
            <a:noAutofit/>
          </a:bodyPr>
          <a:lstStyle/>
          <a:p>
            <a:pPr algn="ctr">
              <a:spcBef>
                <a:spcPct val="20000"/>
              </a:spcBef>
              <a:buFont typeface="Arial" pitchFamily="34" charset="0"/>
              <a:buNone/>
              <a:defRPr/>
            </a:pPr>
            <a:r>
              <a:rPr lang="en-US" sz="2000" b="1" dirty="0">
                <a:latin typeface="Tw Cen MT" panose="020B0602020104020603" pitchFamily="34" charset="0"/>
                <a:hlinkClick r:id="rId6"/>
              </a:rPr>
              <a:t>http://discovery.nasa.gov/art/</a:t>
            </a:r>
            <a:endParaRPr lang="en-US" sz="2000" b="1" dirty="0">
              <a:latin typeface="Tw Cen MT" pitchFamily="34" charset="0"/>
            </a:endParaRPr>
          </a:p>
        </p:txBody>
      </p:sp>
    </p:spTree>
    <p:extLst>
      <p:ext uri="{BB962C8B-B14F-4D97-AF65-F5344CB8AC3E}">
        <p14:creationId xmlns:p14="http://schemas.microsoft.com/office/powerpoint/2010/main" val="2430004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MARS</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NASA/JPL-Caltech/University of Arizona</a:t>
            </a:r>
            <a:endParaRPr lang="en-US" sz="1200" dirty="0">
              <a:solidFill>
                <a:prstClr val="white">
                  <a:tint val="75000"/>
                </a:prstClr>
              </a:solidFill>
              <a:latin typeface="Tw Cen MT"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162" y="685800"/>
            <a:ext cx="7615038"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185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762000"/>
            <a:ext cx="7620000" cy="5715000"/>
          </a:xfrm>
          <a:prstGeom prst="rect">
            <a:avLst/>
          </a:prstGeom>
        </p:spPr>
      </p:pic>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MARS</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a:t>
            </a:r>
            <a:r>
              <a:rPr lang="en-US" sz="1200" dirty="0"/>
              <a:t>NASA / JPL / University of Arizona</a:t>
            </a:r>
            <a:endParaRPr lang="en-US" sz="1200" dirty="0">
              <a:solidFill>
                <a:prstClr val="white">
                  <a:tint val="75000"/>
                </a:prstClr>
              </a:solidFill>
              <a:latin typeface="Tw Cen MT" pitchFamily="34" charset="0"/>
            </a:endParaRPr>
          </a:p>
        </p:txBody>
      </p:sp>
    </p:spTree>
    <p:extLst>
      <p:ext uri="{BB962C8B-B14F-4D97-AF65-F5344CB8AC3E}">
        <p14:creationId xmlns:p14="http://schemas.microsoft.com/office/powerpoint/2010/main" val="2939048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152400" y="152400"/>
            <a:ext cx="3657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w Cen MT" pitchFamily="34" charset="0"/>
              </a:rPr>
              <a:t>COLOR</a:t>
            </a:r>
            <a:r>
              <a:rPr lang="en-US" dirty="0">
                <a:solidFill>
                  <a:srgbClr val="FF0000"/>
                </a:solidFill>
                <a:latin typeface="Tw Cen MT" pitchFamily="34" charset="0"/>
              </a:rPr>
              <a:t> </a:t>
            </a:r>
          </a:p>
        </p:txBody>
      </p:sp>
      <p:pic>
        <p:nvPicPr>
          <p:cNvPr id="12" name="Picture 11" descr="moon_gal_big.jpg"/>
          <p:cNvPicPr>
            <a:picLocks noChangeAspect="1"/>
          </p:cNvPicPr>
          <p:nvPr/>
        </p:nvPicPr>
        <p:blipFill>
          <a:blip r:embed="rId3" cstate="print"/>
          <a:stretch>
            <a:fillRect/>
          </a:stretch>
        </p:blipFill>
        <p:spPr>
          <a:xfrm>
            <a:off x="4078834" y="838200"/>
            <a:ext cx="4988966" cy="5029200"/>
          </a:xfrm>
          <a:prstGeom prst="rect">
            <a:avLst/>
          </a:prstGeom>
        </p:spPr>
      </p:pic>
      <p:pic>
        <p:nvPicPr>
          <p:cNvPr id="14" name="Picture 13" descr="Moon Globe.jpg"/>
          <p:cNvPicPr>
            <a:picLocks noChangeAspect="1"/>
          </p:cNvPicPr>
          <p:nvPr/>
        </p:nvPicPr>
        <p:blipFill>
          <a:blip r:embed="rId4" cstate="print"/>
          <a:stretch>
            <a:fillRect/>
          </a:stretch>
        </p:blipFill>
        <p:spPr>
          <a:xfrm>
            <a:off x="228600" y="1143000"/>
            <a:ext cx="4343400" cy="4343400"/>
          </a:xfrm>
          <a:prstGeom prst="rect">
            <a:avLst/>
          </a:prstGeom>
        </p:spPr>
      </p:pic>
      <p:sp>
        <p:nvSpPr>
          <p:cNvPr id="5"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NASA/JPL</a:t>
            </a:r>
            <a:endParaRPr lang="en-US" sz="1200" dirty="0">
              <a:solidFill>
                <a:prstClr val="white">
                  <a:tint val="75000"/>
                </a:prstClr>
              </a:solidFill>
              <a:latin typeface="Tw Cen MT" pitchFamily="34" charset="0"/>
            </a:endParaRPr>
          </a:p>
        </p:txBody>
      </p:sp>
      <p:sp>
        <p:nvSpPr>
          <p:cNvPr id="6" name="Subtitle 2"/>
          <p:cNvSpPr txBox="1">
            <a:spLocks/>
          </p:cNvSpPr>
          <p:nvPr/>
        </p:nvSpPr>
        <p:spPr>
          <a:xfrm>
            <a:off x="7315200" y="186732"/>
            <a:ext cx="15240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2800" dirty="0">
                <a:latin typeface="Tw Cen MT" pitchFamily="34" charset="0"/>
              </a:rPr>
              <a:t>MOON</a:t>
            </a:r>
          </a:p>
        </p:txBody>
      </p:sp>
      <p:sp>
        <p:nvSpPr>
          <p:cNvPr id="7" name="TextBox 6"/>
          <p:cNvSpPr txBox="1"/>
          <p:nvPr/>
        </p:nvSpPr>
        <p:spPr>
          <a:xfrm>
            <a:off x="685800" y="5867400"/>
            <a:ext cx="7696200" cy="584775"/>
          </a:xfrm>
          <a:prstGeom prst="rect">
            <a:avLst/>
          </a:prstGeom>
          <a:noFill/>
        </p:spPr>
        <p:txBody>
          <a:bodyPr wrap="square" rtlCol="0">
            <a:spAutoFit/>
          </a:bodyPr>
          <a:lstStyle/>
          <a:p>
            <a:pPr algn="ctr"/>
            <a:r>
              <a:rPr lang="en-US" sz="3200" dirty="0">
                <a:solidFill>
                  <a:prstClr val="white"/>
                </a:solidFill>
                <a:latin typeface="Tw Cen MT" pitchFamily="34" charset="0"/>
              </a:rPr>
              <a:t>Color – true and added</a:t>
            </a:r>
          </a:p>
        </p:txBody>
      </p:sp>
    </p:spTree>
    <p:extLst>
      <p:ext uri="{BB962C8B-B14F-4D97-AF65-F5344CB8AC3E}">
        <p14:creationId xmlns:p14="http://schemas.microsoft.com/office/powerpoint/2010/main" val="4064550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Gill Sans MT" pitchFamily="34" charset="0"/>
              </a:rPr>
              <a:t>MARS</a:t>
            </a:r>
          </a:p>
        </p:txBody>
      </p:sp>
      <p:sp>
        <p:nvSpPr>
          <p:cNvPr id="9"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Tw Cen MT" pitchFamily="34" charset="0"/>
              </a:rPr>
              <a:t>CREDIT: </a:t>
            </a:r>
            <a:r>
              <a:rPr lang="en-US" sz="1200" dirty="0"/>
              <a:t>NASA/JPL-Caltech/University of Arizona/HI-RISE</a:t>
            </a:r>
            <a:endParaRPr lang="en-US" sz="1200" dirty="0">
              <a:solidFill>
                <a:prstClr val="white">
                  <a:tint val="75000"/>
                </a:prstClr>
              </a:solidFill>
              <a:latin typeface="Tw Cen MT"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52" y="1252582"/>
            <a:ext cx="8836048" cy="4206240"/>
          </a:xfrm>
          <a:prstGeom prst="rect">
            <a:avLst/>
          </a:prstGeom>
        </p:spPr>
      </p:pic>
    </p:spTree>
    <p:extLst>
      <p:ext uri="{BB962C8B-B14F-4D97-AF65-F5344CB8AC3E}">
        <p14:creationId xmlns:p14="http://schemas.microsoft.com/office/powerpoint/2010/main" val="981760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Gill Sans MT" pitchFamily="34" charset="0"/>
              </a:rPr>
              <a:t>MARS</a:t>
            </a:r>
          </a:p>
        </p:txBody>
      </p:sp>
      <p:sp>
        <p:nvSpPr>
          <p:cNvPr id="9"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Tw Cen MT" pitchFamily="34" charset="0"/>
              </a:rPr>
              <a:t>CREDIT: </a:t>
            </a:r>
            <a:r>
              <a:rPr lang="en-US" sz="1200" dirty="0"/>
              <a:t>NASA/JPL-Caltech/University of Arizona</a:t>
            </a:r>
            <a:endParaRPr lang="en-US" sz="1200" dirty="0">
              <a:solidFill>
                <a:prstClr val="white">
                  <a:tint val="75000"/>
                </a:prstClr>
              </a:solidFill>
              <a:latin typeface="Tw Cen M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685800"/>
            <a:ext cx="7620000" cy="5715000"/>
          </a:xfrm>
          <a:prstGeom prst="rect">
            <a:avLst/>
          </a:prstGeom>
        </p:spPr>
      </p:pic>
    </p:spTree>
    <p:extLst>
      <p:ext uri="{BB962C8B-B14F-4D97-AF65-F5344CB8AC3E}">
        <p14:creationId xmlns:p14="http://schemas.microsoft.com/office/powerpoint/2010/main" val="2642208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apetus.jpg"/>
          <p:cNvPicPr>
            <a:picLocks noChangeAspect="1"/>
          </p:cNvPicPr>
          <p:nvPr/>
        </p:nvPicPr>
        <p:blipFill>
          <a:blip r:embed="rId3" cstate="print"/>
          <a:stretch>
            <a:fillRect/>
          </a:stretch>
        </p:blipFill>
        <p:spPr>
          <a:xfrm>
            <a:off x="1295400" y="0"/>
            <a:ext cx="5943600" cy="5943600"/>
          </a:xfrm>
          <a:prstGeom prst="rect">
            <a:avLst/>
          </a:prstGeom>
        </p:spPr>
      </p:pic>
      <p:sp>
        <p:nvSpPr>
          <p:cNvPr id="5"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NASA/JPL/Space Science Institute</a:t>
            </a:r>
            <a:endParaRPr lang="en-US" sz="1200" dirty="0">
              <a:solidFill>
                <a:prstClr val="white">
                  <a:tint val="75000"/>
                </a:prstClr>
              </a:solidFill>
              <a:latin typeface="Tw Cen MT" pitchFamily="34" charset="0"/>
            </a:endParaRPr>
          </a:p>
        </p:txBody>
      </p:sp>
      <p:sp>
        <p:nvSpPr>
          <p:cNvPr id="8"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Gill Sans MT" pitchFamily="34" charset="0"/>
              </a:rPr>
              <a:t>VALUE / ALBEDO</a:t>
            </a:r>
          </a:p>
        </p:txBody>
      </p:sp>
      <p:sp>
        <p:nvSpPr>
          <p:cNvPr id="9" name="Subtitle 2"/>
          <p:cNvSpPr txBox="1">
            <a:spLocks/>
          </p:cNvSpPr>
          <p:nvPr/>
        </p:nvSpPr>
        <p:spPr>
          <a:xfrm>
            <a:off x="7315200" y="186732"/>
            <a:ext cx="15240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2800" dirty="0">
                <a:latin typeface="Gill Sans MT" pitchFamily="34" charset="0"/>
              </a:rPr>
              <a:t>IAPETUS</a:t>
            </a:r>
          </a:p>
        </p:txBody>
      </p:sp>
      <p:sp>
        <p:nvSpPr>
          <p:cNvPr id="7" name="TextBox 6"/>
          <p:cNvSpPr txBox="1"/>
          <p:nvPr/>
        </p:nvSpPr>
        <p:spPr>
          <a:xfrm>
            <a:off x="685800" y="5867400"/>
            <a:ext cx="7696200" cy="584775"/>
          </a:xfrm>
          <a:prstGeom prst="rect">
            <a:avLst/>
          </a:prstGeom>
          <a:noFill/>
        </p:spPr>
        <p:txBody>
          <a:bodyPr wrap="square" rtlCol="0">
            <a:spAutoFit/>
          </a:bodyPr>
          <a:lstStyle/>
          <a:p>
            <a:pPr algn="ctr"/>
            <a:r>
              <a:rPr lang="en-US" sz="3200" dirty="0">
                <a:solidFill>
                  <a:prstClr val="white"/>
                </a:solidFill>
                <a:latin typeface="Tw Cen MT" pitchFamily="34" charset="0"/>
              </a:rPr>
              <a:t>Value – light and dark, shade and highlight</a:t>
            </a:r>
          </a:p>
        </p:txBody>
      </p:sp>
    </p:spTree>
    <p:extLst>
      <p:ext uri="{BB962C8B-B14F-4D97-AF65-F5344CB8AC3E}">
        <p14:creationId xmlns:p14="http://schemas.microsoft.com/office/powerpoint/2010/main" val="2696673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152400" y="152400"/>
            <a:ext cx="5562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chemeClr val="tx1"/>
                </a:solidFill>
                <a:latin typeface="Tw Cen MT" pitchFamily="34" charset="0"/>
              </a:rPr>
              <a:t>MARS</a:t>
            </a:r>
            <a:endParaRPr lang="en-US" sz="2800" dirty="0">
              <a:solidFill>
                <a:srgbClr val="FF0000"/>
              </a:solidFill>
              <a:latin typeface="Tw Cen MT" pitchFamily="34" charset="0"/>
            </a:endParaRPr>
          </a:p>
        </p:txBody>
      </p:sp>
      <p:sp>
        <p:nvSpPr>
          <p:cNvPr id="5"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NASA/</a:t>
            </a:r>
            <a:r>
              <a:rPr lang="en-US" sz="1200" dirty="0"/>
              <a:t>JPL-Caltech/University of Arizona</a:t>
            </a:r>
            <a:endParaRPr lang="en-US" sz="1200" dirty="0">
              <a:solidFill>
                <a:prstClr val="white">
                  <a:tint val="75000"/>
                </a:prstClr>
              </a:solidFill>
              <a:latin typeface="Tw Cen MT"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685800"/>
            <a:ext cx="7620000" cy="5715000"/>
          </a:xfrm>
          <a:prstGeom prst="rect">
            <a:avLst/>
          </a:prstGeom>
        </p:spPr>
      </p:pic>
    </p:spTree>
    <p:extLst>
      <p:ext uri="{BB962C8B-B14F-4D97-AF65-F5344CB8AC3E}">
        <p14:creationId xmlns:p14="http://schemas.microsoft.com/office/powerpoint/2010/main" val="3658114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152400" y="152400"/>
            <a:ext cx="5562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chemeClr val="tx1"/>
                </a:solidFill>
                <a:latin typeface="Tw Cen MT" pitchFamily="34" charset="0"/>
              </a:rPr>
              <a:t>MARS</a:t>
            </a:r>
            <a:endParaRPr lang="en-US" sz="2800" dirty="0">
              <a:solidFill>
                <a:srgbClr val="FF0000"/>
              </a:solidFill>
              <a:latin typeface="Tw Cen MT" pitchFamily="34" charset="0"/>
            </a:endParaRPr>
          </a:p>
        </p:txBody>
      </p:sp>
      <p:sp>
        <p:nvSpPr>
          <p:cNvPr id="5"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a:t>
            </a:r>
            <a:r>
              <a:rPr lang="en-US" sz="1200" dirty="0"/>
              <a:t>NASA/JPL-Caltech/University of Arizona</a:t>
            </a:r>
            <a:endParaRPr lang="en-US" sz="1200" dirty="0">
              <a:solidFill>
                <a:prstClr val="white">
                  <a:tint val="75000"/>
                </a:prstClr>
              </a:solidFill>
              <a:latin typeface="Tw Cen M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 y="685800"/>
            <a:ext cx="7624560" cy="5724144"/>
          </a:xfrm>
          <a:prstGeom prst="rect">
            <a:avLst/>
          </a:prstGeom>
        </p:spPr>
      </p:pic>
    </p:spTree>
    <p:extLst>
      <p:ext uri="{BB962C8B-B14F-4D97-AF65-F5344CB8AC3E}">
        <p14:creationId xmlns:p14="http://schemas.microsoft.com/office/powerpoint/2010/main" val="1050802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152400" y="152400"/>
            <a:ext cx="55626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chemeClr val="tx1"/>
                </a:solidFill>
                <a:latin typeface="Tw Cen MT" pitchFamily="34" charset="0"/>
              </a:rPr>
              <a:t>MARS</a:t>
            </a:r>
            <a:endParaRPr lang="en-US" sz="2800" dirty="0">
              <a:solidFill>
                <a:srgbClr val="FF0000"/>
              </a:solidFill>
              <a:latin typeface="Tw Cen MT" pitchFamily="34" charset="0"/>
            </a:endParaRPr>
          </a:p>
        </p:txBody>
      </p:sp>
      <p:sp>
        <p:nvSpPr>
          <p:cNvPr id="5"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defRPr/>
            </a:pPr>
            <a:r>
              <a:rPr lang="en-US" sz="1200" dirty="0">
                <a:latin typeface="Tw Cen MT" pitchFamily="34" charset="0"/>
              </a:rPr>
              <a:t>CREDIT: </a:t>
            </a:r>
            <a:r>
              <a:rPr lang="en-US" sz="1200" dirty="0"/>
              <a:t>NASA/JPL-Caltech/University of Arizona</a:t>
            </a:r>
          </a:p>
          <a:p>
            <a:pPr algn="r">
              <a:spcBef>
                <a:spcPct val="20000"/>
              </a:spcBef>
              <a:buFont typeface="Arial" pitchFamily="34" charset="0"/>
              <a:buNone/>
              <a:defRPr/>
            </a:pPr>
            <a:endParaRPr lang="en-US" sz="1200" dirty="0">
              <a:solidFill>
                <a:prstClr val="white">
                  <a:tint val="75000"/>
                </a:prstClr>
              </a:solidFill>
              <a:latin typeface="Tw Cen MT"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685800"/>
            <a:ext cx="7620000" cy="5715000"/>
          </a:xfrm>
          <a:prstGeom prst="rect">
            <a:avLst/>
          </a:prstGeom>
        </p:spPr>
      </p:pic>
    </p:spTree>
    <p:extLst>
      <p:ext uri="{BB962C8B-B14F-4D97-AF65-F5344CB8AC3E}">
        <p14:creationId xmlns:p14="http://schemas.microsoft.com/office/powerpoint/2010/main" val="3245567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riton.jpg"/>
          <p:cNvPicPr>
            <a:picLocks noChangeAspect="1"/>
          </p:cNvPicPr>
          <p:nvPr/>
        </p:nvPicPr>
        <p:blipFill>
          <a:blip r:embed="rId3" cstate="print"/>
          <a:stretch>
            <a:fillRect/>
          </a:stretch>
        </p:blipFill>
        <p:spPr>
          <a:xfrm>
            <a:off x="1233342" y="352269"/>
            <a:ext cx="7286916" cy="5669280"/>
          </a:xfrm>
          <a:prstGeom prst="rect">
            <a:avLst/>
          </a:prstGeom>
        </p:spPr>
      </p:pic>
      <p:sp>
        <p:nvSpPr>
          <p:cNvPr id="7"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Gill Sans MT" pitchFamily="34" charset="0"/>
              </a:rPr>
              <a:t>TEXTURE</a:t>
            </a:r>
          </a:p>
        </p:txBody>
      </p:sp>
      <p:sp>
        <p:nvSpPr>
          <p:cNvPr id="10" name="TextBox 9"/>
          <p:cNvSpPr txBox="1"/>
          <p:nvPr/>
        </p:nvSpPr>
        <p:spPr>
          <a:xfrm>
            <a:off x="685800" y="5968425"/>
            <a:ext cx="7696200" cy="584775"/>
          </a:xfrm>
          <a:prstGeom prst="rect">
            <a:avLst/>
          </a:prstGeom>
          <a:noFill/>
        </p:spPr>
        <p:txBody>
          <a:bodyPr wrap="square" rtlCol="0">
            <a:spAutoFit/>
          </a:bodyPr>
          <a:lstStyle/>
          <a:p>
            <a:pPr algn="ctr"/>
            <a:r>
              <a:rPr lang="en-US" sz="3200" dirty="0">
                <a:solidFill>
                  <a:prstClr val="white"/>
                </a:solidFill>
                <a:latin typeface="Tw Cen MT" pitchFamily="34" charset="0"/>
              </a:rPr>
              <a:t>Texture – the quality of the surface</a:t>
            </a:r>
          </a:p>
        </p:txBody>
      </p:sp>
      <p:sp>
        <p:nvSpPr>
          <p:cNvPr id="11" name="Subtitle 2"/>
          <p:cNvSpPr txBox="1">
            <a:spLocks/>
          </p:cNvSpPr>
          <p:nvPr/>
        </p:nvSpPr>
        <p:spPr>
          <a:xfrm>
            <a:off x="762000" y="6553200"/>
            <a:ext cx="8229600" cy="3048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a:t>
            </a:r>
            <a:r>
              <a:rPr lang="en-US" sz="1200" dirty="0"/>
              <a:t>NASA/JPL-Caltech/University of Arizona</a:t>
            </a:r>
            <a:endParaRPr lang="en-US" sz="1200" dirty="0">
              <a:solidFill>
                <a:prstClr val="white">
                  <a:tint val="75000"/>
                </a:prstClr>
              </a:solidFill>
              <a:latin typeface="Tw Cen MT" pitchFamily="34" charset="0"/>
            </a:endParaRPr>
          </a:p>
        </p:txBody>
      </p:sp>
    </p:spTree>
    <p:extLst>
      <p:ext uri="{BB962C8B-B14F-4D97-AF65-F5344CB8AC3E}">
        <p14:creationId xmlns:p14="http://schemas.microsoft.com/office/powerpoint/2010/main" val="692365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Subtitle 2"/>
          <p:cNvSpPr txBox="1">
            <a:spLocks/>
          </p:cNvSpPr>
          <p:nvPr/>
        </p:nvSpPr>
        <p:spPr>
          <a:xfrm>
            <a:off x="152400" y="152400"/>
            <a:ext cx="84582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a:solidFill>
                  <a:srgbClr val="FF0000"/>
                </a:solidFill>
                <a:latin typeface="Tw Cen MT" pitchFamily="34" charset="0"/>
              </a:rPr>
              <a:t>ROBOTIC PHOTOGRAPHERS</a:t>
            </a:r>
          </a:p>
        </p:txBody>
      </p:sp>
      <p:sp>
        <p:nvSpPr>
          <p:cNvPr id="9" name="Subtitle 2"/>
          <p:cNvSpPr txBox="1">
            <a:spLocks/>
          </p:cNvSpPr>
          <p:nvPr/>
        </p:nvSpPr>
        <p:spPr>
          <a:xfrm>
            <a:off x="5715000" y="64770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Gill Sans MT" pitchFamily="34" charset="0"/>
              </a:rPr>
              <a:t>CREDIT: NASA/JHUAPL/CIW</a:t>
            </a:r>
          </a:p>
        </p:txBody>
      </p:sp>
    </p:spTree>
    <p:extLst>
      <p:ext uri="{BB962C8B-B14F-4D97-AF65-F5344CB8AC3E}">
        <p14:creationId xmlns:p14="http://schemas.microsoft.com/office/powerpoint/2010/main" val="110701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MARS</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Tw Cen MT" pitchFamily="34" charset="0"/>
              </a:rPr>
              <a:t>CREDIT: </a:t>
            </a:r>
            <a:r>
              <a:rPr lang="en-US" sz="1200" dirty="0"/>
              <a:t>NASA / JPL / University of Arizona</a:t>
            </a:r>
            <a:endParaRPr lang="en-US" sz="1200" dirty="0">
              <a:solidFill>
                <a:prstClr val="white">
                  <a:tint val="75000"/>
                </a:prstClr>
              </a:solidFill>
              <a:latin typeface="Tw Cen MT"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97" y="685800"/>
            <a:ext cx="7620000" cy="5715000"/>
          </a:xfrm>
          <a:prstGeom prst="rect">
            <a:avLst/>
          </a:prstGeom>
        </p:spPr>
      </p:pic>
    </p:spTree>
    <p:extLst>
      <p:ext uri="{BB962C8B-B14F-4D97-AF65-F5344CB8AC3E}">
        <p14:creationId xmlns:p14="http://schemas.microsoft.com/office/powerpoint/2010/main" val="1378158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7239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MARS: Polygons?</a:t>
            </a:r>
          </a:p>
        </p:txBody>
      </p:sp>
      <p:sp>
        <p:nvSpPr>
          <p:cNvPr id="6" name="Subtitle 2"/>
          <p:cNvSpPr txBox="1">
            <a:spLocks/>
          </p:cNvSpPr>
          <p:nvPr/>
        </p:nvSpPr>
        <p:spPr>
          <a:xfrm>
            <a:off x="762000" y="6553200"/>
            <a:ext cx="8229600" cy="3048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a:t>
            </a:r>
            <a:r>
              <a:rPr lang="en-US" sz="1200" dirty="0"/>
              <a:t>NASA/JPL-Caltech/University of Arizona</a:t>
            </a:r>
            <a:endParaRPr lang="en-US" sz="1200" dirty="0">
              <a:solidFill>
                <a:prstClr val="white">
                  <a:tint val="75000"/>
                </a:prstClr>
              </a:solidFill>
              <a:latin typeface="Tw Cen M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685800"/>
            <a:ext cx="7620000" cy="5715000"/>
          </a:xfrm>
          <a:prstGeom prst="rect">
            <a:avLst/>
          </a:prstGeom>
        </p:spPr>
      </p:pic>
    </p:spTree>
    <p:extLst>
      <p:ext uri="{BB962C8B-B14F-4D97-AF65-F5344CB8AC3E}">
        <p14:creationId xmlns:p14="http://schemas.microsoft.com/office/powerpoint/2010/main" val="540437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GEOLOGIC STORIES: Circles, Lines, Blobs &amp; Color</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latin typeface="Tw Cen MT" pitchFamily="34" charset="0"/>
              </a:rPr>
              <a:t>CREDIT: </a:t>
            </a:r>
            <a:r>
              <a:rPr lang="en-US" sz="1200" dirty="0"/>
              <a:t>NASA/JPL-Caltech/Arizona State University</a:t>
            </a:r>
            <a:endParaRPr lang="en-US" sz="1200" dirty="0">
              <a:solidFill>
                <a:prstClr val="white">
                  <a:tint val="75000"/>
                </a:prstClr>
              </a:solidFill>
              <a:latin typeface="Tw Cen MT"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03" y="832658"/>
            <a:ext cx="8426194" cy="5486400"/>
          </a:xfrm>
          <a:prstGeom prst="rect">
            <a:avLst/>
          </a:prstGeom>
        </p:spPr>
      </p:pic>
    </p:spTree>
    <p:extLst>
      <p:ext uri="{BB962C8B-B14F-4D97-AF65-F5344CB8AC3E}">
        <p14:creationId xmlns:p14="http://schemas.microsoft.com/office/powerpoint/2010/main" val="958075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914400"/>
            <a:ext cx="5943600" cy="1143000"/>
          </a:xfrm>
        </p:spPr>
        <p:txBody>
          <a:bodyPr>
            <a:normAutofit/>
          </a:bodyPr>
          <a:lstStyle/>
          <a:p>
            <a:pPr algn="r"/>
            <a:r>
              <a:rPr lang="en-US" sz="4200" dirty="0">
                <a:latin typeface="Trebuchet MS" pitchFamily="34" charset="0"/>
              </a:rPr>
              <a:t>Learn more</a:t>
            </a:r>
          </a:p>
        </p:txBody>
      </p:sp>
      <p:sp>
        <p:nvSpPr>
          <p:cNvPr id="3" name="Content Placeholder 2"/>
          <p:cNvSpPr>
            <a:spLocks noGrp="1"/>
          </p:cNvSpPr>
          <p:nvPr>
            <p:ph idx="1"/>
          </p:nvPr>
        </p:nvSpPr>
        <p:spPr>
          <a:xfrm>
            <a:off x="4953000" y="2179637"/>
            <a:ext cx="3962400" cy="4525963"/>
          </a:xfrm>
        </p:spPr>
        <p:txBody>
          <a:bodyPr>
            <a:normAutofit/>
          </a:bodyPr>
          <a:lstStyle/>
          <a:p>
            <a:pPr marL="0" indent="0">
              <a:buNone/>
            </a:pPr>
            <a:r>
              <a:rPr lang="en-US" sz="2200" b="1" dirty="0">
                <a:solidFill>
                  <a:srgbClr val="00B0F0"/>
                </a:solidFill>
                <a:latin typeface="Trebuchet MS" pitchFamily="34" charset="0"/>
              </a:rPr>
              <a:t>NASA’s Discovery Program</a:t>
            </a:r>
          </a:p>
          <a:p>
            <a:pPr marL="0" indent="0">
              <a:buNone/>
            </a:pPr>
            <a:r>
              <a:rPr lang="en-US" sz="2200" u="sng" dirty="0">
                <a:hlinkClick r:id="rId3">
                  <a:extLst>
                    <a:ext uri="{A12FA001-AC4F-418D-AE19-62706E023703}">
                      <ahyp:hlinkClr xmlns:ahyp="http://schemas.microsoft.com/office/drawing/2018/hyperlinkcolor" val="tx"/>
                    </a:ext>
                  </a:extLst>
                </a:hlinkClick>
              </a:rPr>
              <a:t>https://planetarymissions.nasa.gov/art-and-the-cosmic-connection</a:t>
            </a:r>
            <a:endParaRPr lang="en-US" sz="2200" dirty="0"/>
          </a:p>
          <a:p>
            <a:pPr marL="0" indent="0">
              <a:buNone/>
            </a:pPr>
            <a:endParaRPr lang="en-US" sz="20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5" y="609600"/>
            <a:ext cx="4076416" cy="54347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768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type="subTitle" idx="1"/>
          </p:nvPr>
        </p:nvSpPr>
        <p:spPr>
          <a:xfrm>
            <a:off x="6324600" y="1295400"/>
            <a:ext cx="2667000" cy="4953000"/>
          </a:xfrm>
        </p:spPr>
        <p:txBody>
          <a:bodyPr>
            <a:normAutofit/>
          </a:bodyPr>
          <a:lstStyle/>
          <a:p>
            <a:pPr algn="l">
              <a:buFontTx/>
              <a:buChar char="-"/>
            </a:pPr>
            <a:r>
              <a:rPr lang="en-US" sz="2800" b="1" dirty="0">
                <a:solidFill>
                  <a:schemeClr val="tx1"/>
                </a:solidFill>
                <a:latin typeface="Tw Cen MT" pitchFamily="34" charset="0"/>
              </a:rPr>
              <a:t>LINE</a:t>
            </a:r>
          </a:p>
          <a:p>
            <a:pPr algn="l">
              <a:buFontTx/>
              <a:buChar char="-"/>
            </a:pPr>
            <a:endParaRPr lang="en-US" sz="2800" b="1" dirty="0">
              <a:solidFill>
                <a:schemeClr val="tx1"/>
              </a:solidFill>
              <a:latin typeface="Tw Cen MT" pitchFamily="34" charset="0"/>
            </a:endParaRPr>
          </a:p>
          <a:p>
            <a:pPr algn="l"/>
            <a:r>
              <a:rPr lang="en-US" sz="2800" b="1" dirty="0">
                <a:solidFill>
                  <a:schemeClr val="tx1"/>
                </a:solidFill>
                <a:latin typeface="Tw Cen MT" pitchFamily="34" charset="0"/>
              </a:rPr>
              <a:t>-SHAPE </a:t>
            </a:r>
          </a:p>
          <a:p>
            <a:pPr algn="l"/>
            <a:endParaRPr lang="en-US" sz="2800" b="1" dirty="0">
              <a:solidFill>
                <a:schemeClr val="tx1"/>
              </a:solidFill>
              <a:latin typeface="Tw Cen MT" pitchFamily="34" charset="0"/>
            </a:endParaRPr>
          </a:p>
          <a:p>
            <a:pPr algn="l"/>
            <a:r>
              <a:rPr lang="en-US" sz="2800" b="1" dirty="0">
                <a:solidFill>
                  <a:schemeClr val="tx1"/>
                </a:solidFill>
                <a:latin typeface="Tw Cen MT" pitchFamily="34" charset="0"/>
              </a:rPr>
              <a:t>-COLOR</a:t>
            </a:r>
          </a:p>
          <a:p>
            <a:pPr algn="l"/>
            <a:endParaRPr lang="en-US" sz="2800" b="1" dirty="0">
              <a:solidFill>
                <a:schemeClr val="tx1"/>
              </a:solidFill>
              <a:latin typeface="Tw Cen MT" pitchFamily="34" charset="0"/>
            </a:endParaRPr>
          </a:p>
          <a:p>
            <a:pPr algn="l"/>
            <a:r>
              <a:rPr lang="en-US" sz="2800" b="1" dirty="0">
                <a:solidFill>
                  <a:schemeClr val="tx1"/>
                </a:solidFill>
                <a:latin typeface="Tw Cen MT" pitchFamily="34" charset="0"/>
              </a:rPr>
              <a:t>-VALUE</a:t>
            </a:r>
          </a:p>
          <a:p>
            <a:pPr algn="l"/>
            <a:endParaRPr lang="en-US" sz="2800" b="1" dirty="0">
              <a:solidFill>
                <a:schemeClr val="tx1"/>
              </a:solidFill>
              <a:latin typeface="Tw Cen MT" pitchFamily="34" charset="0"/>
            </a:endParaRPr>
          </a:p>
          <a:p>
            <a:pPr algn="l"/>
            <a:r>
              <a:rPr lang="en-US" sz="2800" b="1" dirty="0">
                <a:solidFill>
                  <a:schemeClr val="tx1"/>
                </a:solidFill>
                <a:latin typeface="Tw Cen MT" pitchFamily="34" charset="0"/>
              </a:rPr>
              <a:t>-TEXTURE</a:t>
            </a:r>
          </a:p>
        </p:txBody>
      </p:sp>
      <p:sp>
        <p:nvSpPr>
          <p:cNvPr id="8" name="Subtitle 2"/>
          <p:cNvSpPr txBox="1">
            <a:spLocks/>
          </p:cNvSpPr>
          <p:nvPr/>
        </p:nvSpPr>
        <p:spPr>
          <a:xfrm>
            <a:off x="228600" y="152400"/>
            <a:ext cx="7848600"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solidFill>
                  <a:srgbClr val="FF0000"/>
                </a:solidFill>
                <a:latin typeface="Tw Cen MT" pitchFamily="34" charset="0"/>
              </a:rPr>
              <a:t>ELEMENTS OF ART &amp; PLANETARY IMAGE ANALYSIS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 y="942870"/>
            <a:ext cx="5120640" cy="5486400"/>
          </a:xfrm>
          <a:prstGeom prst="rect">
            <a:avLst/>
          </a:prstGeom>
        </p:spPr>
      </p:pic>
      <p:sp>
        <p:nvSpPr>
          <p:cNvPr id="5" name="Subtitle 2"/>
          <p:cNvSpPr txBox="1">
            <a:spLocks/>
          </p:cNvSpPr>
          <p:nvPr/>
        </p:nvSpPr>
        <p:spPr>
          <a:xfrm>
            <a:off x="5715000" y="64770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Gill Sans MT" pitchFamily="34" charset="0"/>
              </a:rPr>
              <a:t>CREDIT: </a:t>
            </a:r>
            <a:r>
              <a:rPr lang="en-US" sz="1200" dirty="0"/>
              <a:t>NASA/JPL-Caltech/UCLA/MPS/DLR/IDA</a:t>
            </a:r>
            <a:endParaRPr lang="en-US" sz="1200" dirty="0">
              <a:solidFill>
                <a:prstClr val="white">
                  <a:tint val="75000"/>
                </a:prstClr>
              </a:solidFill>
              <a:latin typeface="Gill Sans MT" pitchFamily="34" charset="0"/>
            </a:endParaRPr>
          </a:p>
        </p:txBody>
      </p:sp>
    </p:spTree>
    <p:extLst>
      <p:ext uri="{BB962C8B-B14F-4D97-AF65-F5344CB8AC3E}">
        <p14:creationId xmlns:p14="http://schemas.microsoft.com/office/powerpoint/2010/main" val="2462024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ater.jpg"/>
          <p:cNvPicPr>
            <a:picLocks noChangeAspect="1"/>
          </p:cNvPicPr>
          <p:nvPr/>
        </p:nvPicPr>
        <p:blipFill>
          <a:blip r:embed="rId3" cstate="print"/>
          <a:stretch>
            <a:fillRect/>
          </a:stretch>
        </p:blipFill>
        <p:spPr>
          <a:xfrm>
            <a:off x="4800600" y="990600"/>
            <a:ext cx="3048000" cy="4572000"/>
          </a:xfrm>
          <a:prstGeom prst="rect">
            <a:avLst/>
          </a:prstGeom>
        </p:spPr>
      </p:pic>
      <p:sp>
        <p:nvSpPr>
          <p:cNvPr id="4" name="Oval 3"/>
          <p:cNvSpPr/>
          <p:nvPr/>
        </p:nvSpPr>
        <p:spPr>
          <a:xfrm>
            <a:off x="1524000" y="2057400"/>
            <a:ext cx="1981200" cy="1905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838200" y="4124980"/>
            <a:ext cx="3581400" cy="523220"/>
          </a:xfrm>
          <a:prstGeom prst="rect">
            <a:avLst/>
          </a:prstGeom>
          <a:noFill/>
        </p:spPr>
        <p:txBody>
          <a:bodyPr wrap="square" rtlCol="0">
            <a:spAutoFit/>
          </a:bodyPr>
          <a:lstStyle/>
          <a:p>
            <a:pPr algn="ctr"/>
            <a:r>
              <a:rPr lang="en-US" sz="2800" dirty="0">
                <a:solidFill>
                  <a:prstClr val="white"/>
                </a:solidFill>
                <a:latin typeface="Tw Cen MT" pitchFamily="34" charset="0"/>
              </a:rPr>
              <a:t>Circle - Craters</a:t>
            </a:r>
          </a:p>
        </p:txBody>
      </p:sp>
      <p:sp>
        <p:nvSpPr>
          <p:cNvPr id="7" name="Subtitle 2"/>
          <p:cNvSpPr>
            <a:spLocks noGrp="1"/>
          </p:cNvSpPr>
          <p:nvPr>
            <p:ph type="subTitle" idx="1"/>
          </p:nvPr>
        </p:nvSpPr>
        <p:spPr>
          <a:xfrm>
            <a:off x="152400" y="152400"/>
            <a:ext cx="3657600" cy="533400"/>
          </a:xfrm>
        </p:spPr>
        <p:txBody>
          <a:bodyPr>
            <a:noAutofit/>
          </a:bodyPr>
          <a:lstStyle/>
          <a:p>
            <a:pPr algn="l"/>
            <a:r>
              <a:rPr lang="en-US" sz="2800" dirty="0">
                <a:solidFill>
                  <a:srgbClr val="FF0000"/>
                </a:solidFill>
                <a:latin typeface="Tw Cen MT" pitchFamily="34" charset="0"/>
              </a:rPr>
              <a:t>SHAPE </a:t>
            </a:r>
          </a:p>
        </p:txBody>
      </p:sp>
      <p:sp>
        <p:nvSpPr>
          <p:cNvPr id="8" name="Subtitle 2"/>
          <p:cNvSpPr txBox="1">
            <a:spLocks/>
          </p:cNvSpPr>
          <p:nvPr/>
        </p:nvSpPr>
        <p:spPr>
          <a:xfrm>
            <a:off x="5715000" y="6477000"/>
            <a:ext cx="32766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Gill Sans MT" pitchFamily="34" charset="0"/>
              </a:rPr>
              <a:t>CREDIT: NASA/JPL</a:t>
            </a:r>
          </a:p>
        </p:txBody>
      </p:sp>
    </p:spTree>
    <p:extLst>
      <p:ext uri="{BB962C8B-B14F-4D97-AF65-F5344CB8AC3E}">
        <p14:creationId xmlns:p14="http://schemas.microsoft.com/office/powerpoint/2010/main" val="1045135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52400" y="152400"/>
            <a:ext cx="4114800" cy="685800"/>
          </a:xfrm>
        </p:spPr>
        <p:txBody>
          <a:bodyPr>
            <a:normAutofit/>
          </a:bodyPr>
          <a:lstStyle/>
          <a:p>
            <a:pPr algn="l"/>
            <a:r>
              <a:rPr lang="en-US" sz="2800" dirty="0">
                <a:latin typeface="Tw Cen MT" pitchFamily="34" charset="0"/>
              </a:rPr>
              <a:t>MERCURY</a:t>
            </a:r>
          </a:p>
        </p:txBody>
      </p:sp>
      <p:sp>
        <p:nvSpPr>
          <p:cNvPr id="7" name="Subtitle 2"/>
          <p:cNvSpPr txBox="1">
            <a:spLocks/>
          </p:cNvSpPr>
          <p:nvPr/>
        </p:nvSpPr>
        <p:spPr>
          <a:xfrm>
            <a:off x="2362200" y="6477000"/>
            <a:ext cx="6629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Tw Cen MT" pitchFamily="34" charset="0"/>
              </a:rPr>
              <a:t>CREDIT: </a:t>
            </a:r>
            <a:r>
              <a:rPr lang="en-US" sz="1200" dirty="0">
                <a:latin typeface="Tw Cen MT" pitchFamily="34" charset="0"/>
              </a:rPr>
              <a:t> NASA/JHUAPL/CIW</a:t>
            </a:r>
            <a:endParaRPr lang="en-US" sz="1200" dirty="0">
              <a:solidFill>
                <a:prstClr val="white">
                  <a:tint val="75000"/>
                </a:prstClr>
              </a:solidFill>
              <a:latin typeface="Tw Cen M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85" y="627626"/>
            <a:ext cx="8954115" cy="5486400"/>
          </a:xfrm>
          <a:prstGeom prst="rect">
            <a:avLst/>
          </a:prstGeom>
        </p:spPr>
      </p:pic>
    </p:spTree>
    <p:extLst>
      <p:ext uri="{BB962C8B-B14F-4D97-AF65-F5344CB8AC3E}">
        <p14:creationId xmlns:p14="http://schemas.microsoft.com/office/powerpoint/2010/main" val="2636352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COUNTING CRATERS: The Moon vs. Mars  </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Tw Cen MT" pitchFamily="34" charset="0"/>
              </a:rPr>
              <a:t>CREDIT: </a:t>
            </a:r>
            <a:r>
              <a:rPr lang="en-US" sz="1200" dirty="0"/>
              <a:t>NASA/JPL/Malin Space Science Systems </a:t>
            </a:r>
            <a:endParaRPr lang="en-US" sz="1200" dirty="0">
              <a:solidFill>
                <a:prstClr val="white">
                  <a:tint val="75000"/>
                </a:prstClr>
              </a:solidFill>
              <a:latin typeface="Tw Cen MT"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71600"/>
            <a:ext cx="4114800" cy="4114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1219200"/>
            <a:ext cx="4572000" cy="4572000"/>
          </a:xfrm>
          <a:prstGeom prst="rect">
            <a:avLst/>
          </a:prstGeom>
        </p:spPr>
      </p:pic>
      <p:sp>
        <p:nvSpPr>
          <p:cNvPr id="8" name="Subtitle 2"/>
          <p:cNvSpPr txBox="1">
            <a:spLocks/>
          </p:cNvSpPr>
          <p:nvPr/>
        </p:nvSpPr>
        <p:spPr>
          <a:xfrm>
            <a:off x="118905" y="6553200"/>
            <a:ext cx="8153400" cy="381000"/>
          </a:xfrm>
          <a:prstGeom prst="rect">
            <a:avLst/>
          </a:prstGeom>
        </p:spPr>
        <p:txBody>
          <a:bodyPr vert="horz" lIns="91440" tIns="45720" rIns="91440" bIns="45720" rtlCol="0">
            <a:normAutofit/>
          </a:bodyPr>
          <a:lstStyle/>
          <a:p>
            <a:pPr>
              <a:spcBef>
                <a:spcPct val="20000"/>
              </a:spcBef>
              <a:buFont typeface="Arial" pitchFamily="34" charset="0"/>
              <a:buNone/>
              <a:defRPr/>
            </a:pPr>
            <a:r>
              <a:rPr lang="en-US" sz="1200" dirty="0">
                <a:solidFill>
                  <a:prstClr val="white">
                    <a:tint val="75000"/>
                  </a:prstClr>
                </a:solidFill>
                <a:latin typeface="Tw Cen MT" pitchFamily="34" charset="0"/>
              </a:rPr>
              <a:t>CREDIT: </a:t>
            </a:r>
            <a:r>
              <a:rPr lang="en-US" sz="1200" dirty="0"/>
              <a:t>NASA/GSFC/Arizona State University</a:t>
            </a:r>
            <a:endParaRPr lang="en-US" sz="1200" dirty="0">
              <a:solidFill>
                <a:prstClr val="white">
                  <a:tint val="75000"/>
                </a:prstClr>
              </a:solidFill>
              <a:latin typeface="Tw Cen MT" pitchFamily="34" charset="0"/>
            </a:endParaRPr>
          </a:p>
        </p:txBody>
      </p:sp>
    </p:spTree>
    <p:extLst>
      <p:ext uri="{BB962C8B-B14F-4D97-AF65-F5344CB8AC3E}">
        <p14:creationId xmlns:p14="http://schemas.microsoft.com/office/powerpoint/2010/main" val="2137730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MARS CRATERS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33" y="844446"/>
            <a:ext cx="3657600" cy="2743200"/>
          </a:xfrm>
          <a:prstGeom prst="rect">
            <a:avLst/>
          </a:prstGeom>
        </p:spPr>
      </p:pic>
      <p:sp>
        <p:nvSpPr>
          <p:cNvPr id="8"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Tw Cen MT" pitchFamily="34" charset="0"/>
              </a:rPr>
              <a:t>CREDIT: </a:t>
            </a:r>
            <a:r>
              <a:rPr lang="en-US" sz="1200" dirty="0">
                <a:latin typeface="Tw Cen MT" pitchFamily="34" charset="0"/>
              </a:rPr>
              <a:t>NASA/JPL/University of Arizona or Malin Space Science Systems</a:t>
            </a:r>
            <a:endParaRPr lang="en-US" sz="1200" dirty="0">
              <a:solidFill>
                <a:prstClr val="white">
                  <a:tint val="75000"/>
                </a:prstClr>
              </a:solidFill>
              <a:latin typeface="Tw Cen MT"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8633" y="838200"/>
            <a:ext cx="2505967" cy="27432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844446"/>
            <a:ext cx="2743200" cy="27432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656" y="3581400"/>
            <a:ext cx="3653943" cy="27432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61524" y="3580151"/>
            <a:ext cx="3083895" cy="27432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1616" y="3587646"/>
            <a:ext cx="4001845" cy="2743200"/>
          </a:xfrm>
          <a:prstGeom prst="rect">
            <a:avLst/>
          </a:prstGeom>
        </p:spPr>
      </p:pic>
    </p:spTree>
    <p:extLst>
      <p:ext uri="{BB962C8B-B14F-4D97-AF65-F5344CB8AC3E}">
        <p14:creationId xmlns:p14="http://schemas.microsoft.com/office/powerpoint/2010/main" val="3803268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400" y="152400"/>
            <a:ext cx="88392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800" dirty="0">
                <a:latin typeface="Tw Cen MT" pitchFamily="34" charset="0"/>
              </a:rPr>
              <a:t>VENUS</a:t>
            </a:r>
          </a:p>
        </p:txBody>
      </p:sp>
      <p:sp>
        <p:nvSpPr>
          <p:cNvPr id="6" name="Subtitle 2"/>
          <p:cNvSpPr txBox="1">
            <a:spLocks/>
          </p:cNvSpPr>
          <p:nvPr/>
        </p:nvSpPr>
        <p:spPr>
          <a:xfrm>
            <a:off x="914400" y="6553200"/>
            <a:ext cx="8153400" cy="381000"/>
          </a:xfrm>
          <a:prstGeom prst="rect">
            <a:avLst/>
          </a:prstGeom>
        </p:spPr>
        <p:txBody>
          <a:bodyPr vert="horz" lIns="91440" tIns="45720" rIns="91440" bIns="45720" rtlCol="0">
            <a:normAutofit/>
          </a:bodyPr>
          <a:lstStyle/>
          <a:p>
            <a:pPr algn="r">
              <a:spcBef>
                <a:spcPct val="20000"/>
              </a:spcBef>
              <a:buFont typeface="Arial" pitchFamily="34" charset="0"/>
              <a:buNone/>
              <a:defRPr/>
            </a:pPr>
            <a:r>
              <a:rPr lang="en-US" sz="1200" dirty="0">
                <a:solidFill>
                  <a:prstClr val="white">
                    <a:tint val="75000"/>
                  </a:prstClr>
                </a:solidFill>
                <a:latin typeface="Tw Cen MT" pitchFamily="34" charset="0"/>
              </a:rPr>
              <a:t>CREDIT: NASA/JPL</a:t>
            </a:r>
          </a:p>
        </p:txBody>
      </p:sp>
      <p:pic>
        <p:nvPicPr>
          <p:cNvPr id="7" name="Picture 6" descr="pancake domes.jpg"/>
          <p:cNvPicPr>
            <a:picLocks noChangeAspect="1"/>
          </p:cNvPicPr>
          <p:nvPr/>
        </p:nvPicPr>
        <p:blipFill>
          <a:blip r:embed="rId3" cstate="print"/>
          <a:stretch>
            <a:fillRect/>
          </a:stretch>
        </p:blipFill>
        <p:spPr>
          <a:xfrm>
            <a:off x="1600200" y="457200"/>
            <a:ext cx="6133795" cy="5943600"/>
          </a:xfrm>
          <a:prstGeom prst="rect">
            <a:avLst/>
          </a:prstGeom>
        </p:spPr>
      </p:pic>
    </p:spTree>
    <p:extLst>
      <p:ext uri="{BB962C8B-B14F-4D97-AF65-F5344CB8AC3E}">
        <p14:creationId xmlns:p14="http://schemas.microsoft.com/office/powerpoint/2010/main" val="20223172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6666</TotalTime>
  <Words>5954</Words>
  <Application>Microsoft Macintosh PowerPoint</Application>
  <PresentationFormat>On-screen Show (4:3)</PresentationFormat>
  <Paragraphs>442</Paragraphs>
  <Slides>33</Slides>
  <Notes>33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Calibri</vt:lpstr>
      <vt:lpstr>Gill Sans MT</vt:lpstr>
      <vt:lpstr>Trebuchet MS</vt:lpstr>
      <vt:lpstr>Tw Cen MT</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more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Monica Aiello</dc:creator>
  <cp:lastModifiedBy>Microsoft Office User</cp:lastModifiedBy>
  <cp:revision>365</cp:revision>
  <cp:lastPrinted>2014-06-12T22:18:31Z</cp:lastPrinted>
  <dcterms:created xsi:type="dcterms:W3CDTF">2009-11-18T20:43:39Z</dcterms:created>
  <dcterms:modified xsi:type="dcterms:W3CDTF">2018-10-30T19:02:02Z</dcterms:modified>
</cp:coreProperties>
</file>