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9"/>
  </p:notesMasterIdLst>
  <p:sldIdLst>
    <p:sldId id="256" r:id="rId5"/>
    <p:sldId id="257" r:id="rId6"/>
    <p:sldId id="266" r:id="rId7"/>
    <p:sldId id="261" r:id="rId8"/>
    <p:sldId id="262" r:id="rId9"/>
    <p:sldId id="265" r:id="rId10"/>
    <p:sldId id="269" r:id="rId11"/>
    <p:sldId id="258" r:id="rId12"/>
    <p:sldId id="259" r:id="rId13"/>
    <p:sldId id="264" r:id="rId14"/>
    <p:sldId id="263" r:id="rId15"/>
    <p:sldId id="260" r:id="rId16"/>
    <p:sldId id="272" r:id="rId17"/>
    <p:sldId id="270" r:id="rId18"/>
  </p:sldIdLst>
  <p:sldSz cx="9144000" cy="6858000" type="screen4x3"/>
  <p:notesSz cx="6894513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F00"/>
    <a:srgbClr val="790015"/>
    <a:srgbClr val="FFFF66"/>
    <a:srgbClr val="F0E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2" autoAdjust="0"/>
    <p:restoredTop sz="94660"/>
  </p:normalViewPr>
  <p:slideViewPr>
    <p:cSldViewPr>
      <p:cViewPr varScale="1">
        <p:scale>
          <a:sx n="67" d="100"/>
          <a:sy n="67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5295" y="0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F9545AC8-6E6C-4493-A5E4-0B2AA31603D5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8975"/>
            <a:ext cx="4589463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1" tIns="45926" rIns="91851" bIns="4592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452" y="4360744"/>
            <a:ext cx="5515610" cy="4131231"/>
          </a:xfrm>
          <a:prstGeom prst="rect">
            <a:avLst/>
          </a:prstGeom>
        </p:spPr>
        <p:txBody>
          <a:bodyPr vert="horz" lIns="91851" tIns="45926" rIns="91851" bIns="4592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19894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5295" y="8719894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5A7CC5AF-4F80-48AC-BA33-1850571FE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118EA2-ACBC-4C32-A1E9-6C277D8E3C7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78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042A4E-A0BD-4922-A14A-6428F20B411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5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53F5B9-48D4-4D40-A8C8-75018AE35B4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56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63121E-D8CF-4FF5-AC9E-296E0D77645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75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456EC5-3984-4049-870E-59974097D96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39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8A02FA-09EE-4FA4-A22D-31DA5CFE07F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2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>
                    <a:lumMod val="50000"/>
                  </a:srgbClr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6258933" y="76200"/>
            <a:ext cx="2808867" cy="814424"/>
            <a:chOff x="6292594" y="710022"/>
            <a:chExt cx="2808867" cy="814424"/>
          </a:xfrm>
        </p:grpSpPr>
        <p:pic>
          <p:nvPicPr>
            <p:cNvPr id="10" name="Picture 9" descr="NASA insigniaCMYK.eps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2594" y="710022"/>
              <a:ext cx="795832" cy="658092"/>
            </a:xfrm>
            <a:prstGeom prst="rect">
              <a:avLst/>
            </a:prstGeom>
          </p:spPr>
        </p:pic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7007549" y="862726"/>
              <a:ext cx="2093912" cy="6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HelveticaNeue LT 75 Bold"/>
                  <a:cs typeface="HelveticaNeue LT 75 Bold"/>
                </a:rPr>
                <a:t>Jet Propulsion Laboratory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rgbClr val="000000"/>
                  </a:solidFill>
                  <a:latin typeface="HelveticaNeue LT 55 Roman"/>
                  <a:cs typeface="HelveticaNeue LT 55 Roman"/>
                </a:rPr>
                <a:t>California Institute of Technology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24000"/>
          </a:xfrm>
        </p:spPr>
        <p:txBody>
          <a:bodyPr/>
          <a:lstStyle>
            <a:lvl1pPr marL="0" indent="0" algn="ctr" eaLnBrk="1" hangingPunct="1">
              <a:spcBef>
                <a:spcPts val="400"/>
              </a:spcBef>
              <a:buNone/>
              <a:defRPr sz="1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eaLnBrk="1" hangingPunct="1">
              <a:spcBef>
                <a:spcPts val="400"/>
              </a:spcBef>
            </a:pPr>
            <a:endParaRPr lang="en-US" sz="16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695700" y="5715000"/>
            <a:ext cx="1752600" cy="45720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/>
            </a:lvl1pPr>
          </a:lstStyle>
          <a:p>
            <a:pPr lvl="0"/>
            <a:r>
              <a:rPr lang="en-US" dirty="0" smtClean="0"/>
              <a:t>[Date]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93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037D9-8017-48E8-9AB8-B4DDD47B8949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>
                    <a:lumMod val="50000"/>
                  </a:srgbClr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33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76200"/>
            <a:ext cx="20955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6134100" cy="64770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4A693-A0F1-4166-95A7-635B80CDC9A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>
                    <a:lumMod val="50000"/>
                  </a:srgbClr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2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5584A03-B867-4D4B-83A0-F0A9ED99E7D6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>
                    <a:lumMod val="50000"/>
                  </a:srgbClr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56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>
                    <a:lumMod val="50000"/>
                  </a:srgbClr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8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1BA81-1D14-41C7-A40C-CC23BBA8CDA1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>
                    <a:lumMod val="50000"/>
                  </a:srgbClr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79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767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990600"/>
            <a:ext cx="40767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13CE-E253-4022-B8C7-1B233BBA96F2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>
                    <a:lumMod val="50000"/>
                  </a:srgbClr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758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838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8200"/>
            <a:ext cx="4041775" cy="8381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10FBC-4485-4B14-A9D0-040916CF31E4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>
                    <a:lumMod val="50000"/>
                  </a:srgbClr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51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62470-6340-4675-AF51-87FA0B490B63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>
                    <a:lumMod val="50000"/>
                  </a:srgbClr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99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art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5584A03-B867-4D4B-83A0-F0A9ED99E7D6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>
                    <a:lumMod val="50000"/>
                  </a:srgbClr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Content Placeholder 10"/>
          <p:cNvSpPr>
            <a:spLocks noGrp="1"/>
          </p:cNvSpPr>
          <p:nvPr>
            <p:ph idx="1" hasCustomPrompt="1"/>
          </p:nvPr>
        </p:nvSpPr>
        <p:spPr>
          <a:xfrm>
            <a:off x="228600" y="2971800"/>
            <a:ext cx="8686800" cy="34564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–"/>
              <a:defRPr/>
            </a:lvl2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This is the standard Title-and-Content Layout for slides with one-line titles, starting with a Table: First-level bullet 24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marL="457200" lvl="1" indent="-2286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–"/>
            </a:pPr>
            <a:r>
              <a:rPr lang="en-US" dirty="0" smtClean="0"/>
              <a:t>Second-level bullet 22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2"/>
            <a:r>
              <a:rPr lang="en-US" dirty="0" smtClean="0"/>
              <a:t>Third-level bullet 20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3"/>
            <a:r>
              <a:rPr lang="en-US" dirty="0" smtClean="0"/>
              <a:t>Fourth-level bullet (rarely used—not easily legible on screen) 19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1.5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4"/>
            <a:r>
              <a:rPr lang="en-US" dirty="0" smtClean="0"/>
              <a:t>Fifth-level bullet (very rarely used) 18-pt, on single line spacing, with 1 </a:t>
            </a:r>
            <a:r>
              <a:rPr lang="en-US" dirty="0" err="1" smtClean="0"/>
              <a:t>pt</a:t>
            </a:r>
            <a:r>
              <a:rPr lang="en-US" dirty="0" smtClean="0"/>
              <a:t> before &amp; after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5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BDC9-AED4-4583-B2F8-CAA826A074C5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>
                    <a:lumMod val="50000"/>
                  </a:srgbClr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396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81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3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8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0AE1B-BD18-4F4F-AABF-EE3E3F4EEA59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>
                    <a:lumMod val="50000"/>
                  </a:srgbClr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84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305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First-level bullet 24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1"/>
            <a:r>
              <a:rPr lang="en-US" dirty="0" smtClean="0"/>
              <a:t>Second-level bullet 22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2"/>
            <a:r>
              <a:rPr lang="en-US" dirty="0" smtClean="0"/>
              <a:t>Third-level bullet 20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3"/>
            <a:r>
              <a:rPr lang="en-US" dirty="0" smtClean="0"/>
              <a:t>Fourth-level bullet 18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4"/>
            <a:r>
              <a:rPr lang="en-US" dirty="0" smtClean="0"/>
              <a:t>Fifth-level bullet 16-pt,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 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228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900"/>
              </a:lnSpc>
              <a:defRPr sz="90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 Narrow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5584A03-B867-4D4B-83A0-F0A9ED99E7D6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pic>
        <p:nvPicPr>
          <p:cNvPr id="1034" name="Picture 10" descr="Untitled-1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762000"/>
            <a:ext cx="9144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294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ts val="900"/>
              </a:lnSpc>
              <a:defRPr sz="900" i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>
                    <a:lumMod val="50000"/>
                  </a:srgbClr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284" y="39207"/>
            <a:ext cx="609032" cy="60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307580" y="646584"/>
            <a:ext cx="183642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ExoPlanet Exploration Program</a:t>
            </a:r>
            <a:endParaRPr lang="en-US" sz="300" i="1" dirty="0">
              <a:solidFill>
                <a:srgbClr val="333399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42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Calibri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9pPr>
    </p:titleStyle>
    <p:bodyStyle>
      <a:lvl1pPr marL="228600" indent="-228600" algn="l" rtl="0" eaLnBrk="1" fontAlgn="base" hangingPunct="1">
        <a:spcBef>
          <a:spcPts val="250"/>
        </a:spcBef>
        <a:spcAft>
          <a:spcPts val="250"/>
        </a:spcAft>
        <a:buChar char="•"/>
        <a:defRPr sz="2400">
          <a:solidFill>
            <a:srgbClr val="333399"/>
          </a:solidFill>
          <a:latin typeface="Calibri" pitchFamily="34" charset="0"/>
          <a:ea typeface="+mn-ea"/>
          <a:cs typeface="Calibri" pitchFamily="34" charset="0"/>
        </a:defRPr>
      </a:lvl1pPr>
      <a:lvl2pPr marL="457200" indent="-228600" algn="l" rtl="0" eaLnBrk="1" fontAlgn="base" hangingPunct="1">
        <a:spcBef>
          <a:spcPts val="250"/>
        </a:spcBef>
        <a:spcAft>
          <a:spcPts val="250"/>
        </a:spcAft>
        <a:buChar char="–"/>
        <a:defRPr sz="2200">
          <a:solidFill>
            <a:srgbClr val="333399"/>
          </a:solidFill>
          <a:latin typeface="Calibri" pitchFamily="34" charset="0"/>
          <a:cs typeface="Calibri" pitchFamily="34" charset="0"/>
        </a:defRPr>
      </a:lvl2pPr>
      <a:lvl3pPr marL="685800" indent="-228600" algn="l" rtl="0" eaLnBrk="1" fontAlgn="base" hangingPunct="1">
        <a:spcBef>
          <a:spcPts val="250"/>
        </a:spcBef>
        <a:spcAft>
          <a:spcPts val="250"/>
        </a:spcAft>
        <a:buChar char="•"/>
        <a:defRPr sz="2000">
          <a:solidFill>
            <a:srgbClr val="333399"/>
          </a:solidFill>
          <a:latin typeface="Calibri" pitchFamily="34" charset="0"/>
          <a:cs typeface="Calibri" pitchFamily="34" charset="0"/>
        </a:defRPr>
      </a:lvl3pPr>
      <a:lvl4pPr marL="914400" indent="-228600" algn="l" rtl="0" eaLnBrk="1" fontAlgn="base" hangingPunct="1">
        <a:spcBef>
          <a:spcPts val="200"/>
        </a:spcBef>
        <a:spcAft>
          <a:spcPts val="200"/>
        </a:spcAft>
        <a:buChar char="–"/>
        <a:defRPr>
          <a:solidFill>
            <a:srgbClr val="333399"/>
          </a:solidFill>
          <a:latin typeface="Calibri" pitchFamily="34" charset="0"/>
          <a:cs typeface="Calibri" pitchFamily="34" charset="0"/>
        </a:defRPr>
      </a:lvl4pPr>
      <a:lvl5pPr marL="1143000" indent="-228600" algn="l" rtl="0" eaLnBrk="1" fontAlgn="base" hangingPunct="1">
        <a:spcBef>
          <a:spcPts val="200"/>
        </a:spcBef>
        <a:spcAft>
          <a:spcPts val="200"/>
        </a:spcAft>
        <a:buChar char="»"/>
        <a:defRPr sz="1600">
          <a:solidFill>
            <a:srgbClr val="333399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Considerations for </a:t>
            </a:r>
            <a:r>
              <a:rPr lang="en-US" altLang="en-US" dirty="0" err="1"/>
              <a:t>HabEx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Architecture Selection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/>
          <a:lstStyle/>
          <a:p>
            <a:r>
              <a:rPr lang="en-US" altLang="en-US" sz="2400" dirty="0"/>
              <a:t>Karl </a:t>
            </a:r>
            <a:r>
              <a:rPr lang="en-US" altLang="en-US" sz="2400" dirty="0" err="1" smtClean="0"/>
              <a:t>Stapelfeldt</a:t>
            </a:r>
            <a:endParaRPr lang="en-US" altLang="en-US" sz="2400" dirty="0" smtClean="0"/>
          </a:p>
          <a:p>
            <a:r>
              <a:rPr lang="en-US" altLang="en-US" sz="2000" dirty="0" smtClean="0"/>
              <a:t>Jet Propulsion Laboratory, </a:t>
            </a:r>
          </a:p>
          <a:p>
            <a:r>
              <a:rPr lang="en-US" altLang="en-US" sz="2000" dirty="0" smtClean="0"/>
              <a:t>California Institute of Technology</a:t>
            </a:r>
            <a:r>
              <a:rPr lang="en-US" altLang="en-US" sz="2000" dirty="0" smtClean="0"/>
              <a:t> </a:t>
            </a:r>
            <a:endParaRPr lang="en-US" altLang="en-US" sz="2000" dirty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686820" y="5410200"/>
            <a:ext cx="1752600" cy="457200"/>
          </a:xfrm>
        </p:spPr>
        <p:txBody>
          <a:bodyPr/>
          <a:lstStyle/>
          <a:p>
            <a:r>
              <a:rPr lang="en-US" dirty="0" smtClean="0"/>
              <a:t>August 4,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6086" y="6400800"/>
            <a:ext cx="8774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© 2016 California Institute of Technology.  Government </a:t>
            </a:r>
            <a:r>
              <a:rPr lang="en-US" sz="1600" dirty="0">
                <a:solidFill>
                  <a:schemeClr val="tx1"/>
                </a:solidFill>
              </a:rPr>
              <a:t>s</a:t>
            </a:r>
            <a:r>
              <a:rPr lang="en-US" sz="1600" dirty="0" smtClean="0">
                <a:solidFill>
                  <a:schemeClr val="tx1"/>
                </a:solidFill>
              </a:rPr>
              <a:t>ponsorship acknowledged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46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for search space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5.5m unobscured telescope, 2.5 </a:t>
            </a:r>
            <a:r>
              <a:rPr lang="en-US" dirty="0" smtClean="0">
                <a:sym typeface="Symbol" panose="05050102010706020507" pitchFamily="18" charset="2"/>
              </a:rPr>
              <a:t></a:t>
            </a:r>
            <a:r>
              <a:rPr lang="en-US" dirty="0" smtClean="0"/>
              <a:t>/D (0.075</a:t>
            </a:r>
            <a:r>
              <a:rPr lang="en-US" dirty="0" smtClean="0">
                <a:sym typeface="Symbol" panose="05050102010706020507" pitchFamily="18" charset="2"/>
              </a:rPr>
              <a:t>) </a:t>
            </a:r>
            <a:r>
              <a:rPr lang="en-US" dirty="0" smtClean="0"/>
              <a:t>IWA at V band</a:t>
            </a:r>
          </a:p>
          <a:p>
            <a:r>
              <a:rPr lang="en-US" dirty="0" smtClean="0">
                <a:sym typeface="Symbol" panose="05050102010706020507" pitchFamily="18" charset="2"/>
              </a:rPr>
              <a:t>Coronagraph image core throughput 9%</a:t>
            </a:r>
          </a:p>
          <a:p>
            <a:r>
              <a:rPr lang="en-US" dirty="0" smtClean="0">
                <a:sym typeface="Symbol" panose="05050102010706020507" pitchFamily="18" charset="2"/>
              </a:rPr>
              <a:t>Hybrid </a:t>
            </a:r>
            <a:r>
              <a:rPr lang="en-US" dirty="0" err="1" smtClean="0">
                <a:sym typeface="Symbol" panose="05050102010706020507" pitchFamily="18" charset="2"/>
              </a:rPr>
              <a:t>Lyot</a:t>
            </a:r>
            <a:r>
              <a:rPr lang="en-US" dirty="0" smtClean="0">
                <a:sym typeface="Symbol" panose="05050102010706020507" pitchFamily="18" charset="2"/>
              </a:rPr>
              <a:t> coronagraph as for Exo-C / Exo-C ES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20% bandwidth at V, S/N of 10 on the quadrature brightness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Planet albedo as for Jupiter: 50% at V band</a:t>
            </a:r>
          </a:p>
          <a:p>
            <a:r>
              <a:rPr lang="en-US" dirty="0" smtClean="0">
                <a:sym typeface="Symbol" panose="05050102010706020507" pitchFamily="18" charset="2"/>
              </a:rPr>
              <a:t>0.75 year of total integration time</a:t>
            </a:r>
          </a:p>
          <a:p>
            <a:r>
              <a:rPr lang="en-US" dirty="0"/>
              <a:t>a/IWA </a:t>
            </a:r>
            <a:r>
              <a:rPr lang="en-US" dirty="0" smtClean="0">
                <a:sym typeface="Symbol" panose="05050102010706020507" pitchFamily="18" charset="2"/>
              </a:rPr>
              <a:t></a:t>
            </a:r>
            <a:r>
              <a:rPr lang="en-US" dirty="0" smtClean="0"/>
              <a:t> </a:t>
            </a:r>
            <a:r>
              <a:rPr lang="en-US" dirty="0"/>
              <a:t>1.4 ( </a:t>
            </a:r>
            <a:r>
              <a:rPr lang="en-US" dirty="0">
                <a:sym typeface="Symbol" panose="05050102010706020507" pitchFamily="18" charset="2"/>
              </a:rPr>
              <a:t>80% single visit </a:t>
            </a:r>
            <a:r>
              <a:rPr lang="en-US" dirty="0" err="1">
                <a:sym typeface="Symbol" panose="05050102010706020507" pitchFamily="18" charset="2"/>
              </a:rPr>
              <a:t>obscurational</a:t>
            </a:r>
            <a:r>
              <a:rPr lang="en-US" dirty="0">
                <a:sym typeface="Symbol" panose="05050102010706020507" pitchFamily="18" charset="2"/>
              </a:rPr>
              <a:t> completeness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Integration time per visit is 12 hours maximum, 2 visits/target</a:t>
            </a:r>
          </a:p>
          <a:p>
            <a:r>
              <a:rPr lang="en-US" dirty="0" smtClean="0">
                <a:sym typeface="Symbol" panose="05050102010706020507" pitchFamily="18" charset="2"/>
              </a:rPr>
              <a:t>Actual performance should be better because:</a:t>
            </a:r>
          </a:p>
          <a:p>
            <a:pPr lvl="1"/>
            <a:r>
              <a:rPr lang="en-US" dirty="0" err="1" smtClean="0">
                <a:sym typeface="Symbol" panose="05050102010706020507" pitchFamily="18" charset="2"/>
              </a:rPr>
              <a:t>HabEx</a:t>
            </a:r>
            <a:r>
              <a:rPr lang="en-US" dirty="0" smtClean="0">
                <a:sym typeface="Symbol" panose="05050102010706020507" pitchFamily="18" charset="2"/>
              </a:rPr>
              <a:t> would require higher performance internal coronagraph, larger OWA than I simulated here</a:t>
            </a:r>
          </a:p>
          <a:p>
            <a:pPr lvl="1"/>
            <a:r>
              <a:rPr lang="en-US" dirty="0" err="1" smtClean="0">
                <a:sym typeface="Symbol" panose="05050102010706020507" pitchFamily="18" charset="2"/>
              </a:rPr>
              <a:t>Starshade</a:t>
            </a:r>
            <a:r>
              <a:rPr lang="en-US" dirty="0" smtClean="0">
                <a:sym typeface="Symbol" panose="05050102010706020507" pitchFamily="18" charset="2"/>
              </a:rPr>
              <a:t> would have higher throughput than assumed here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With more visits, </a:t>
            </a:r>
            <a:r>
              <a:rPr lang="en-US" dirty="0">
                <a:sym typeface="Symbol" panose="05050102010706020507" pitchFamily="18" charset="2"/>
              </a:rPr>
              <a:t>c</a:t>
            </a:r>
            <a:r>
              <a:rPr lang="en-US" dirty="0" smtClean="0">
                <a:sym typeface="Symbol" panose="05050102010706020507" pitchFamily="18" charset="2"/>
              </a:rPr>
              <a:t>an search closer-in for smaller planets</a:t>
            </a:r>
          </a:p>
          <a:p>
            <a:pPr lvl="1"/>
            <a:endParaRPr lang="en-US" dirty="0" smtClean="0"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3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28266" y="-2406"/>
            <a:ext cx="4230720" cy="688206"/>
          </a:xfrm>
          <a:ln/>
        </p:spPr>
        <p:txBody>
          <a:bodyPr vert="horz" wrap="square" lIns="91440" tIns="35268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altLang="en-US" dirty="0"/>
              <a:t>Planet Searches:</a:t>
            </a:r>
            <a:br>
              <a:rPr lang="en-US" altLang="en-US" dirty="0"/>
            </a:br>
            <a:r>
              <a:rPr lang="en-US" altLang="en-US" sz="1451" dirty="0" smtClean="0"/>
              <a:t>Some intuition before Monte </a:t>
            </a:r>
            <a:r>
              <a:rPr lang="en-US" altLang="en-US" sz="1451" dirty="0"/>
              <a:t>Carlo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889" y="908148"/>
            <a:ext cx="3850543" cy="59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86048" y="1078257"/>
            <a:ext cx="4263840" cy="27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471" rIns="0" bIns="0"/>
          <a:lstStyle>
            <a:lvl1pPr marL="428625" indent="-323850">
              <a:tabLst>
                <a:tab pos="428625" algn="l"/>
                <a:tab pos="885825" algn="l"/>
                <a:tab pos="1343025" algn="l"/>
                <a:tab pos="1800225" algn="l"/>
                <a:tab pos="2257425" algn="l"/>
                <a:tab pos="2714625" algn="l"/>
                <a:tab pos="3171825" algn="l"/>
                <a:tab pos="3629025" algn="l"/>
                <a:tab pos="4086225" algn="l"/>
                <a:tab pos="4543425" algn="l"/>
                <a:tab pos="5000625" algn="l"/>
                <a:tab pos="5457825" algn="l"/>
                <a:tab pos="5915025" algn="l"/>
                <a:tab pos="6372225" algn="l"/>
                <a:tab pos="6829425" algn="l"/>
                <a:tab pos="7286625" algn="l"/>
                <a:tab pos="7743825" algn="l"/>
                <a:tab pos="8201025" algn="l"/>
                <a:tab pos="8658225" algn="l"/>
                <a:tab pos="9115425" algn="l"/>
                <a:tab pos="95726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428625" algn="l"/>
                <a:tab pos="885825" algn="l"/>
                <a:tab pos="1343025" algn="l"/>
                <a:tab pos="1800225" algn="l"/>
                <a:tab pos="2257425" algn="l"/>
                <a:tab pos="2714625" algn="l"/>
                <a:tab pos="3171825" algn="l"/>
                <a:tab pos="3629025" algn="l"/>
                <a:tab pos="4086225" algn="l"/>
                <a:tab pos="4543425" algn="l"/>
                <a:tab pos="5000625" algn="l"/>
                <a:tab pos="5457825" algn="l"/>
                <a:tab pos="5915025" algn="l"/>
                <a:tab pos="6372225" algn="l"/>
                <a:tab pos="6829425" algn="l"/>
                <a:tab pos="7286625" algn="l"/>
                <a:tab pos="7743825" algn="l"/>
                <a:tab pos="8201025" algn="l"/>
                <a:tab pos="8658225" algn="l"/>
                <a:tab pos="9115425" algn="l"/>
                <a:tab pos="95726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428625" algn="l"/>
                <a:tab pos="885825" algn="l"/>
                <a:tab pos="1343025" algn="l"/>
                <a:tab pos="1800225" algn="l"/>
                <a:tab pos="2257425" algn="l"/>
                <a:tab pos="2714625" algn="l"/>
                <a:tab pos="3171825" algn="l"/>
                <a:tab pos="3629025" algn="l"/>
                <a:tab pos="4086225" algn="l"/>
                <a:tab pos="4543425" algn="l"/>
                <a:tab pos="5000625" algn="l"/>
                <a:tab pos="5457825" algn="l"/>
                <a:tab pos="5915025" algn="l"/>
                <a:tab pos="6372225" algn="l"/>
                <a:tab pos="6829425" algn="l"/>
                <a:tab pos="7286625" algn="l"/>
                <a:tab pos="7743825" algn="l"/>
                <a:tab pos="8201025" algn="l"/>
                <a:tab pos="8658225" algn="l"/>
                <a:tab pos="9115425" algn="l"/>
                <a:tab pos="95726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428625" algn="l"/>
                <a:tab pos="885825" algn="l"/>
                <a:tab pos="1343025" algn="l"/>
                <a:tab pos="1800225" algn="l"/>
                <a:tab pos="2257425" algn="l"/>
                <a:tab pos="2714625" algn="l"/>
                <a:tab pos="3171825" algn="l"/>
                <a:tab pos="3629025" algn="l"/>
                <a:tab pos="4086225" algn="l"/>
                <a:tab pos="4543425" algn="l"/>
                <a:tab pos="5000625" algn="l"/>
                <a:tab pos="5457825" algn="l"/>
                <a:tab pos="5915025" algn="l"/>
                <a:tab pos="6372225" algn="l"/>
                <a:tab pos="6829425" algn="l"/>
                <a:tab pos="7286625" algn="l"/>
                <a:tab pos="7743825" algn="l"/>
                <a:tab pos="8201025" algn="l"/>
                <a:tab pos="8658225" algn="l"/>
                <a:tab pos="9115425" algn="l"/>
                <a:tab pos="95726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428625" algn="l"/>
                <a:tab pos="885825" algn="l"/>
                <a:tab pos="1343025" algn="l"/>
                <a:tab pos="1800225" algn="l"/>
                <a:tab pos="2257425" algn="l"/>
                <a:tab pos="2714625" algn="l"/>
                <a:tab pos="3171825" algn="l"/>
                <a:tab pos="3629025" algn="l"/>
                <a:tab pos="4086225" algn="l"/>
                <a:tab pos="4543425" algn="l"/>
                <a:tab pos="5000625" algn="l"/>
                <a:tab pos="5457825" algn="l"/>
                <a:tab pos="5915025" algn="l"/>
                <a:tab pos="6372225" algn="l"/>
                <a:tab pos="6829425" algn="l"/>
                <a:tab pos="7286625" algn="l"/>
                <a:tab pos="7743825" algn="l"/>
                <a:tab pos="8201025" algn="l"/>
                <a:tab pos="8658225" algn="l"/>
                <a:tab pos="9115425" algn="l"/>
                <a:tab pos="95726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85825" algn="l"/>
                <a:tab pos="1343025" algn="l"/>
                <a:tab pos="1800225" algn="l"/>
                <a:tab pos="2257425" algn="l"/>
                <a:tab pos="2714625" algn="l"/>
                <a:tab pos="3171825" algn="l"/>
                <a:tab pos="3629025" algn="l"/>
                <a:tab pos="4086225" algn="l"/>
                <a:tab pos="4543425" algn="l"/>
                <a:tab pos="5000625" algn="l"/>
                <a:tab pos="5457825" algn="l"/>
                <a:tab pos="5915025" algn="l"/>
                <a:tab pos="6372225" algn="l"/>
                <a:tab pos="6829425" algn="l"/>
                <a:tab pos="7286625" algn="l"/>
                <a:tab pos="7743825" algn="l"/>
                <a:tab pos="8201025" algn="l"/>
                <a:tab pos="8658225" algn="l"/>
                <a:tab pos="9115425" algn="l"/>
                <a:tab pos="95726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85825" algn="l"/>
                <a:tab pos="1343025" algn="l"/>
                <a:tab pos="1800225" algn="l"/>
                <a:tab pos="2257425" algn="l"/>
                <a:tab pos="2714625" algn="l"/>
                <a:tab pos="3171825" algn="l"/>
                <a:tab pos="3629025" algn="l"/>
                <a:tab pos="4086225" algn="l"/>
                <a:tab pos="4543425" algn="l"/>
                <a:tab pos="5000625" algn="l"/>
                <a:tab pos="5457825" algn="l"/>
                <a:tab pos="5915025" algn="l"/>
                <a:tab pos="6372225" algn="l"/>
                <a:tab pos="6829425" algn="l"/>
                <a:tab pos="7286625" algn="l"/>
                <a:tab pos="7743825" algn="l"/>
                <a:tab pos="8201025" algn="l"/>
                <a:tab pos="8658225" algn="l"/>
                <a:tab pos="9115425" algn="l"/>
                <a:tab pos="95726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85825" algn="l"/>
                <a:tab pos="1343025" algn="l"/>
                <a:tab pos="1800225" algn="l"/>
                <a:tab pos="2257425" algn="l"/>
                <a:tab pos="2714625" algn="l"/>
                <a:tab pos="3171825" algn="l"/>
                <a:tab pos="3629025" algn="l"/>
                <a:tab pos="4086225" algn="l"/>
                <a:tab pos="4543425" algn="l"/>
                <a:tab pos="5000625" algn="l"/>
                <a:tab pos="5457825" algn="l"/>
                <a:tab pos="5915025" algn="l"/>
                <a:tab pos="6372225" algn="l"/>
                <a:tab pos="6829425" algn="l"/>
                <a:tab pos="7286625" algn="l"/>
                <a:tab pos="7743825" algn="l"/>
                <a:tab pos="8201025" algn="l"/>
                <a:tab pos="8658225" algn="l"/>
                <a:tab pos="9115425" algn="l"/>
                <a:tab pos="95726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8625" algn="l"/>
                <a:tab pos="885825" algn="l"/>
                <a:tab pos="1343025" algn="l"/>
                <a:tab pos="1800225" algn="l"/>
                <a:tab pos="2257425" algn="l"/>
                <a:tab pos="2714625" algn="l"/>
                <a:tab pos="3171825" algn="l"/>
                <a:tab pos="3629025" algn="l"/>
                <a:tab pos="4086225" algn="l"/>
                <a:tab pos="4543425" algn="l"/>
                <a:tab pos="5000625" algn="l"/>
                <a:tab pos="5457825" algn="l"/>
                <a:tab pos="5915025" algn="l"/>
                <a:tab pos="6372225" algn="l"/>
                <a:tab pos="6829425" algn="l"/>
                <a:tab pos="7286625" algn="l"/>
                <a:tab pos="7743825" algn="l"/>
                <a:tab pos="8201025" algn="l"/>
                <a:tab pos="8658225" algn="l"/>
                <a:tab pos="9115425" algn="l"/>
                <a:tab pos="95726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9pPr>
          </a:lstStyle>
          <a:p>
            <a:pPr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dirty="0"/>
              <a:t>Far from the IWA, a planet is visible over a wide rage of inclinations and orbital longitudes</a:t>
            </a:r>
          </a:p>
          <a:p>
            <a:pPr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dirty="0"/>
              <a:t>Close to the IWA the planet visibility is far more restricted</a:t>
            </a:r>
          </a:p>
          <a:p>
            <a:pPr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dirty="0"/>
              <a:t>Tailor search strategy to planet expected location: target higher quadrature S/N when far from IWA, lower when closer in</a:t>
            </a:r>
          </a:p>
        </p:txBody>
      </p:sp>
      <p:graphicFrame>
        <p:nvGraphicFramePr>
          <p:cNvPr id="133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970050"/>
              </p:ext>
            </p:extLst>
          </p:nvPr>
        </p:nvGraphicFramePr>
        <p:xfrm>
          <a:off x="228266" y="3904248"/>
          <a:ext cx="4572333" cy="1845458"/>
        </p:xfrm>
        <a:graphic>
          <a:graphicData uri="http://schemas.openxmlformats.org/drawingml/2006/table">
            <a:tbl>
              <a:tblPr/>
              <a:tblGrid>
                <a:gridCol w="860361"/>
                <a:gridCol w="1349523"/>
                <a:gridCol w="686050"/>
                <a:gridCol w="762000"/>
                <a:gridCol w="914399"/>
              </a:tblGrid>
              <a:tr h="60282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WenQuanYi Zen Hei Sharp" charset="0"/>
                        <a:cs typeface="WenQuanYi Zen Hei Sharp" charset="0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a/IWA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Orbital longitude range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WenQuanYi Zen Hei Sharp" charset="0"/>
                        <a:cs typeface="WenQuanYi Zen Hei Sharp" charset="0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S/N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# of visits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Revisit interval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28854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1.41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2x 45-135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º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10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2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P/4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28854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1.15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2x 60-120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º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7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3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P/6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8854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1.05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2x 75-105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º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5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6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 Sharp" charset="0"/>
                          <a:cs typeface="WenQuanYi Zen Hei Sharp" charset="0"/>
                        </a:rPr>
                        <a:t>P/12</a:t>
                      </a:r>
                    </a:p>
                  </a:txBody>
                  <a:tcPr marL="81638" marR="81638" marT="122685" marB="42452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3386" name="Text Box 74"/>
          <p:cNvSpPr txBox="1">
            <a:spLocks noChangeArrowheads="1"/>
          </p:cNvSpPr>
          <p:nvPr/>
        </p:nvSpPr>
        <p:spPr bwMode="auto">
          <a:xfrm>
            <a:off x="414720" y="5806440"/>
            <a:ext cx="4147200" cy="875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1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814" dirty="0"/>
              <a:t>For optimally spaced revisits, completeness </a:t>
            </a:r>
            <a:r>
              <a:rPr lang="en-US" altLang="en-US" sz="1814" dirty="0" smtClean="0"/>
              <a:t>can approach </a:t>
            </a:r>
            <a:r>
              <a:rPr lang="en-US" altLang="en-US" sz="1814" dirty="0"/>
              <a:t>100% </a:t>
            </a:r>
            <a:br>
              <a:rPr lang="en-US" altLang="en-US" sz="1814" dirty="0"/>
            </a:br>
            <a:r>
              <a:rPr lang="en-US" altLang="en-US" sz="1814" dirty="0"/>
              <a:t>for the semi-major axis of interest</a:t>
            </a:r>
          </a:p>
        </p:txBody>
      </p:sp>
      <p:sp>
        <p:nvSpPr>
          <p:cNvPr id="13387" name="Text Box 75"/>
          <p:cNvSpPr txBox="1">
            <a:spLocks noChangeArrowheads="1"/>
          </p:cNvSpPr>
          <p:nvPr/>
        </p:nvSpPr>
        <p:spPr bwMode="auto">
          <a:xfrm>
            <a:off x="6304321" y="4893481"/>
            <a:ext cx="1327680" cy="4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735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1451"/>
              <a:t>a is the orbital semi-major axis</a:t>
            </a:r>
          </a:p>
        </p:txBody>
      </p:sp>
    </p:spTree>
    <p:extLst>
      <p:ext uri="{BB962C8B-B14F-4D97-AF65-F5344CB8AC3E}">
        <p14:creationId xmlns:p14="http://schemas.microsoft.com/office/powerpoint/2010/main" val="250855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225280" cy="564239"/>
          </a:xfrm>
          <a:ln/>
        </p:spPr>
        <p:txBody>
          <a:bodyPr/>
          <a:lstStyle/>
          <a:p>
            <a:r>
              <a:rPr lang="en-US" sz="2800" dirty="0" smtClean="0"/>
              <a:t>Optimizing revisits</a:t>
            </a:r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585" y="1066800"/>
            <a:ext cx="4912415" cy="581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990600"/>
            <a:ext cx="388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Right: Stark et al. 2015 results for HZ orbital period distribution, case of a single star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HabEx</a:t>
            </a:r>
            <a:r>
              <a:rPr lang="en-US" sz="2000" dirty="0" smtClean="0"/>
              <a:t> field of regard needs to be specified to support revisit strategy that we decide 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Symbol" panose="05050102010706020507" pitchFamily="18" charset="2"/>
              </a:rPr>
              <a:t>Sun angle range of 90°45° would support ability to revisit up to ¼ orbital period later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16365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C15F70-C0AE-4DAC-85E2-A0B43E763A5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2863" y="2590800"/>
            <a:ext cx="6056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Concluding comments </a:t>
            </a:r>
          </a:p>
        </p:txBody>
      </p:sp>
    </p:spTree>
    <p:extLst>
      <p:ext uri="{BB962C8B-B14F-4D97-AF65-F5344CB8AC3E}">
        <p14:creationId xmlns:p14="http://schemas.microsoft.com/office/powerpoint/2010/main" val="653755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762000"/>
          </a:xfrm>
        </p:spPr>
        <p:txBody>
          <a:bodyPr/>
          <a:lstStyle/>
          <a:p>
            <a:r>
              <a:rPr lang="en-US" dirty="0" smtClean="0"/>
              <a:t>Need to develop approach for how </a:t>
            </a:r>
            <a:br>
              <a:rPr lang="en-US" dirty="0" smtClean="0"/>
            </a:br>
            <a:r>
              <a:rPr lang="en-US" dirty="0" smtClean="0"/>
              <a:t>coronagraph &amp; </a:t>
            </a:r>
            <a:r>
              <a:rPr lang="en-US" dirty="0" err="1" smtClean="0"/>
              <a:t>starshade</a:t>
            </a:r>
            <a:r>
              <a:rPr lang="en-US" dirty="0" smtClean="0"/>
              <a:t> might work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14400"/>
            <a:ext cx="8686800" cy="5562600"/>
          </a:xfrm>
        </p:spPr>
        <p:txBody>
          <a:bodyPr/>
          <a:lstStyle/>
          <a:p>
            <a:r>
              <a:rPr lang="en-US" dirty="0" smtClean="0"/>
              <a:t>WFIRST now considering this – what is their thinking ?</a:t>
            </a:r>
          </a:p>
          <a:p>
            <a:r>
              <a:rPr lang="en-US" dirty="0" smtClean="0"/>
              <a:t>Need coronagraph’s agility to look at many targets/epochs.  Could do spectroscopy of brighter targets.</a:t>
            </a:r>
          </a:p>
          <a:p>
            <a:r>
              <a:rPr lang="en-US" dirty="0" smtClean="0"/>
              <a:t>Want </a:t>
            </a:r>
            <a:r>
              <a:rPr lang="en-US" dirty="0" err="1" smtClean="0"/>
              <a:t>starshade</a:t>
            </a:r>
            <a:r>
              <a:rPr lang="en-US" dirty="0" smtClean="0"/>
              <a:t> to view full system in subset nearest targets      (no OWA), do spectroscopy of fainter targets, access longer wavelengths, do separate fuel-limited sample of HZs too close in for the coronagraph.  A 100 m </a:t>
            </a:r>
            <a:r>
              <a:rPr lang="en-US" dirty="0" err="1" smtClean="0"/>
              <a:t>starshade</a:t>
            </a:r>
            <a:r>
              <a:rPr lang="en-US" dirty="0" smtClean="0"/>
              <a:t> would allow spectroscopy to 1.7 </a:t>
            </a:r>
            <a:r>
              <a:rPr lang="en-US" dirty="0" smtClean="0">
                <a:sym typeface="Symbol" panose="05050102010706020507" pitchFamily="18" charset="2"/>
              </a:rPr>
              <a:t>m in all 50 </a:t>
            </a:r>
            <a:r>
              <a:rPr lang="en-US" dirty="0" smtClean="0"/>
              <a:t>HZ targets</a:t>
            </a:r>
          </a:p>
          <a:p>
            <a:r>
              <a:rPr lang="en-US" dirty="0" smtClean="0"/>
              <a:t>Number of visits needed for HZ search is likely to be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ym typeface="Symbol" panose="05050102010706020507" pitchFamily="18" charset="2"/>
              </a:rPr>
              <a:t> </a:t>
            </a:r>
            <a:r>
              <a:rPr lang="en-US" dirty="0" smtClean="0"/>
              <a:t>(1+</a:t>
            </a:r>
            <a:r>
              <a:rPr lang="en-US" dirty="0" smtClean="0">
                <a:sym typeface="Symbol" panose="05050102010706020507" pitchFamily="18" charset="2"/>
              </a:rPr>
              <a:t></a:t>
            </a:r>
            <a:r>
              <a:rPr lang="en-US" baseline="-25000" dirty="0" smtClean="0">
                <a:sym typeface="Symbol" panose="05050102010706020507" pitchFamily="18" charset="2"/>
              </a:rPr>
              <a:t></a:t>
            </a:r>
            <a:r>
              <a:rPr lang="en-US" dirty="0" smtClean="0">
                <a:sym typeface="Symbol" panose="05050102010706020507" pitchFamily="18" charset="2"/>
              </a:rPr>
              <a:t>)*</a:t>
            </a:r>
            <a:r>
              <a:rPr lang="en-US" dirty="0" smtClean="0"/>
              <a:t>50*3 = 180</a:t>
            </a:r>
          </a:p>
          <a:p>
            <a:r>
              <a:rPr lang="en-US" dirty="0" smtClean="0"/>
              <a:t>Number of visits to do non-HZ science could start at </a:t>
            </a:r>
            <a:r>
              <a:rPr lang="en-US" dirty="0" smtClean="0">
                <a:sym typeface="Symbol" panose="05050102010706020507" pitchFamily="18" charset="2"/>
              </a:rPr>
              <a:t>200 and range over 1000  (planet search, disk imaging, high contrast general astrophysics, …)</a:t>
            </a:r>
            <a:endParaRPr lang="en-US" dirty="0" smtClean="0"/>
          </a:p>
          <a:p>
            <a:r>
              <a:rPr lang="en-US" dirty="0" smtClean="0"/>
              <a:t>Sizing </a:t>
            </a:r>
            <a:r>
              <a:rPr lang="en-US" dirty="0" err="1" smtClean="0"/>
              <a:t>starshade</a:t>
            </a:r>
            <a:r>
              <a:rPr lang="en-US" dirty="0" smtClean="0"/>
              <a:t> for longer wavelengths seems sensible </a:t>
            </a:r>
            <a:r>
              <a:rPr lang="en-US" dirty="0" smtClean="0">
                <a:sym typeface="Symbol" panose="05050102010706020507" pitchFamily="18" charset="2"/>
              </a:rPr>
              <a:t> go big.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14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Key Issues/Assumptions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/>
          <a:lstStyle/>
          <a:p>
            <a:r>
              <a:rPr lang="en-US" dirty="0" smtClean="0"/>
              <a:t>For HZ planet science case and architecture selection:</a:t>
            </a:r>
          </a:p>
          <a:p>
            <a:pPr lvl="1"/>
            <a:r>
              <a:rPr lang="en-US" dirty="0" err="1" smtClean="0"/>
              <a:t>HabEx</a:t>
            </a:r>
            <a:r>
              <a:rPr lang="en-US" dirty="0" smtClean="0"/>
              <a:t> STDT needs to choose a floor value for number of habitable planets the mission should be designed to characterize.  </a:t>
            </a:r>
            <a:r>
              <a:rPr lang="en-US" u="sng" dirty="0" smtClean="0"/>
              <a:t>Back in May, we were discussing 10 as perhaps the right number.</a:t>
            </a:r>
            <a:r>
              <a:rPr lang="en-US" dirty="0" smtClean="0"/>
              <a:t>  Step 0 !</a:t>
            </a:r>
            <a:endParaRPr lang="en-US" u="sng" dirty="0" smtClean="0"/>
          </a:p>
          <a:p>
            <a:pPr lvl="1"/>
            <a:r>
              <a:rPr lang="en-US" dirty="0" err="1" smtClean="0"/>
              <a:t>HabEx</a:t>
            </a:r>
            <a:r>
              <a:rPr lang="en-US" dirty="0" smtClean="0"/>
              <a:t> study will have to adopt a working value of </a:t>
            </a:r>
            <a:r>
              <a:rPr lang="en-US" dirty="0" smtClean="0">
                <a:sym typeface="Symbol" panose="05050102010706020507" pitchFamily="18" charset="2"/>
              </a:rPr>
              <a:t></a:t>
            </a:r>
            <a:r>
              <a:rPr lang="en-US" baseline="-25000" dirty="0" smtClean="0">
                <a:sym typeface="Symbol" panose="05050102010706020507" pitchFamily="18" charset="2"/>
              </a:rPr>
              <a:t></a:t>
            </a:r>
            <a:r>
              <a:rPr lang="en-US" dirty="0" smtClean="0">
                <a:sym typeface="Symbol" panose="05050102010706020507" pitchFamily="18" charset="2"/>
              </a:rPr>
              <a:t>.                         Use SAG 13 value ?  Official Kepler project result ?  We should not adopt the most pessimistic/conservative values.</a:t>
            </a:r>
          </a:p>
          <a:p>
            <a:pPr lvl="1"/>
            <a:r>
              <a:rPr lang="en-US" dirty="0" err="1" smtClean="0">
                <a:sym typeface="Symbol" panose="05050102010706020507" pitchFamily="18" charset="2"/>
              </a:rPr>
              <a:t>HabEx</a:t>
            </a:r>
            <a:r>
              <a:rPr lang="en-US" dirty="0" smtClean="0">
                <a:sym typeface="Symbol" panose="05050102010706020507" pitchFamily="18" charset="2"/>
              </a:rPr>
              <a:t> DRM will have to build in time to search for HZ planets:  Can’t count on RV or astrometry to exist at needed sensitivity levels.  If we demand either, </a:t>
            </a:r>
            <a:r>
              <a:rPr lang="en-US" dirty="0" err="1" smtClean="0">
                <a:sym typeface="Symbol" panose="05050102010706020507" pitchFamily="18" charset="2"/>
              </a:rPr>
              <a:t>HabEx</a:t>
            </a:r>
            <a:r>
              <a:rPr lang="en-US" dirty="0" smtClean="0">
                <a:sym typeface="Symbol" panose="05050102010706020507" pitchFamily="18" charset="2"/>
              </a:rPr>
              <a:t> becomes Astro 2030’s flagship.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For exploration of planetary systems, need to define scope of what we might do beyond the HZ planet targets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For trades between coronagraph, </a:t>
            </a:r>
            <a:r>
              <a:rPr lang="en-US" dirty="0" err="1" smtClean="0">
                <a:sym typeface="Symbol" panose="05050102010706020507" pitchFamily="18" charset="2"/>
              </a:rPr>
              <a:t>starshade</a:t>
            </a:r>
            <a:r>
              <a:rPr lang="en-US" dirty="0" smtClean="0">
                <a:sym typeface="Symbol" panose="05050102010706020507" pitchFamily="18" charset="2"/>
              </a:rPr>
              <a:t>, or multiple </a:t>
            </a:r>
            <a:r>
              <a:rPr lang="en-US" dirty="0" err="1" smtClean="0">
                <a:sym typeface="Symbol" panose="05050102010706020507" pitchFamily="18" charset="2"/>
              </a:rPr>
              <a:t>starshades</a:t>
            </a:r>
            <a:r>
              <a:rPr lang="en-US" dirty="0" smtClean="0">
                <a:sym typeface="Symbol" panose="05050102010706020507" pitchFamily="18" charset="2"/>
              </a:rPr>
              <a:t>, need to identify total number of high contrast visits the mission should be doing.</a:t>
            </a:r>
          </a:p>
          <a:p>
            <a:pPr lvl="1"/>
            <a:endParaRPr lang="en-US" dirty="0" smtClean="0">
              <a:sym typeface="Symbol" panose="05050102010706020507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43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C15F70-C0AE-4DAC-85E2-A0B43E763A5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3986" y="2590800"/>
            <a:ext cx="74142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Sizing the mission elements</a:t>
            </a:r>
          </a:p>
          <a:p>
            <a:pPr algn="ctr"/>
            <a:r>
              <a:rPr lang="en-US" sz="4000" dirty="0" smtClean="0"/>
              <a:t>for the HZ science goals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402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25641"/>
            <a:ext cx="7924800" cy="555840"/>
          </a:xfrm>
          <a:ln/>
        </p:spPr>
        <p:txBody>
          <a:bodyPr vert="horz" wrap="square" lIns="91440" tIns="28737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altLang="en-US" sz="2800" dirty="0" smtClean="0"/>
              <a:t>Step 1: Adopt </a:t>
            </a:r>
            <a:r>
              <a:rPr lang="en-US" altLang="en-US" sz="2800" dirty="0" err="1"/>
              <a:t>eta_earth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value (I picked 20%)</a:t>
            </a:r>
            <a:br>
              <a:rPr lang="en-US" altLang="en-US" sz="2800" dirty="0" smtClean="0"/>
            </a:br>
            <a:r>
              <a:rPr lang="en-US" altLang="en-US" sz="2800" dirty="0" smtClean="0"/>
              <a:t>Determines target sample 10/</a:t>
            </a:r>
            <a:r>
              <a:rPr lang="en-US" altLang="en-US" sz="2800" dirty="0" smtClean="0">
                <a:sym typeface="Symbol" panose="05050102010706020507" pitchFamily="18" charset="2"/>
              </a:rPr>
              <a:t></a:t>
            </a:r>
            <a:r>
              <a:rPr lang="en-US" altLang="en-US" sz="2800" baseline="-25000" dirty="0" smtClean="0">
                <a:sym typeface="Symbol" panose="05050102010706020507" pitchFamily="18" charset="2"/>
              </a:rPr>
              <a:t></a:t>
            </a:r>
            <a:r>
              <a:rPr lang="en-US" altLang="en-US" sz="2800" dirty="0" smtClean="0">
                <a:sym typeface="Symbol" panose="05050102010706020507" pitchFamily="18" charset="2"/>
              </a:rPr>
              <a:t>= 50</a:t>
            </a:r>
            <a:endParaRPr lang="en-US" altLang="en-US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4514"/>
            <a:ext cx="7552921" cy="556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438400" y="827132"/>
            <a:ext cx="4671360" cy="31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8" tIns="55187" rIns="81638" bIns="40819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33" dirty="0" err="1"/>
              <a:t>Belikov</a:t>
            </a:r>
            <a:r>
              <a:rPr lang="en-US" altLang="en-US" sz="1633" dirty="0"/>
              <a:t> et al. SAG 13 presentation at </a:t>
            </a:r>
            <a:r>
              <a:rPr lang="en-US" altLang="en-US" sz="1633" dirty="0" err="1"/>
              <a:t>ExoPAG</a:t>
            </a:r>
            <a:r>
              <a:rPr lang="en-US" altLang="en-US" sz="1633" dirty="0"/>
              <a:t> 14</a:t>
            </a:r>
          </a:p>
        </p:txBody>
      </p:sp>
    </p:spTree>
    <p:extLst>
      <p:ext uri="{BB962C8B-B14F-4D97-AF65-F5344CB8AC3E}">
        <p14:creationId xmlns:p14="http://schemas.microsoft.com/office/powerpoint/2010/main" val="10889768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64321" y="-55775"/>
            <a:ext cx="8228160" cy="874080"/>
          </a:xfrm>
          <a:ln/>
        </p:spPr>
        <p:txBody>
          <a:bodyPr vert="horz" wrap="square" lIns="91440" tIns="32002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altLang="en-US" sz="2800" dirty="0" smtClean="0"/>
              <a:t>Step 2: Choose inner </a:t>
            </a:r>
            <a:r>
              <a:rPr lang="en-US" altLang="en-US" sz="2800" dirty="0"/>
              <a:t>working </a:t>
            </a:r>
            <a:r>
              <a:rPr lang="en-US" altLang="en-US" sz="2800" dirty="0" smtClean="0"/>
              <a:t>angle </a:t>
            </a:r>
            <a:br>
              <a:rPr lang="en-US" altLang="en-US" sz="2800" dirty="0" smtClean="0"/>
            </a:br>
            <a:r>
              <a:rPr lang="en-US" altLang="en-US" sz="2800" dirty="0" smtClean="0"/>
              <a:t>that provides 50 </a:t>
            </a:r>
            <a:r>
              <a:rPr lang="en-US" altLang="en-US" sz="2800" dirty="0"/>
              <a:t>HZ targets: </a:t>
            </a:r>
            <a:r>
              <a:rPr lang="en-US" altLang="en-US" sz="2540" dirty="0" smtClean="0"/>
              <a:t>87 mas</a:t>
            </a:r>
            <a:endParaRPr lang="en-US" altLang="en-US" sz="2540" dirty="0">
              <a:cs typeface="Arial" panose="020B0604020202020204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481" y="1302120"/>
            <a:ext cx="6635520" cy="5333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580321" y="5308201"/>
            <a:ext cx="7796160" cy="1440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976641" y="1353961"/>
            <a:ext cx="1440" cy="5198400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</p:spTree>
    <p:extLst>
      <p:ext uri="{BB962C8B-B14F-4D97-AF65-F5344CB8AC3E}">
        <p14:creationId xmlns:p14="http://schemas.microsoft.com/office/powerpoint/2010/main" val="2324081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/>
          <a:lstStyle/>
          <a:p>
            <a:r>
              <a:rPr lang="en-US" sz="2800" dirty="0" smtClean="0"/>
              <a:t>Step 3:  Choose longest wavelength at which </a:t>
            </a:r>
            <a:br>
              <a:rPr lang="en-US" sz="2800" dirty="0" smtClean="0"/>
            </a:br>
            <a:r>
              <a:rPr lang="en-US" sz="2800" dirty="0" smtClean="0"/>
              <a:t>this IWA must be achieved in all HZ targets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/>
          <a:lstStyle/>
          <a:p>
            <a:r>
              <a:rPr lang="en-US" dirty="0" smtClean="0"/>
              <a:t>Ideally this would be 2.4 </a:t>
            </a:r>
            <a:r>
              <a:rPr lang="en-US" dirty="0" smtClean="0">
                <a:sym typeface="Symbol" panose="05050102010706020507" pitchFamily="18" charset="2"/>
              </a:rPr>
              <a:t>m to enable the CH</a:t>
            </a:r>
            <a:r>
              <a:rPr lang="en-US" baseline="-25000" dirty="0" smtClean="0">
                <a:sym typeface="Symbol" panose="05050102010706020507" pitchFamily="18" charset="2"/>
              </a:rPr>
              <a:t>4</a:t>
            </a:r>
            <a:r>
              <a:rPr lang="en-US" dirty="0" smtClean="0">
                <a:sym typeface="Symbol" panose="05050102010706020507" pitchFamily="18" charset="2"/>
              </a:rPr>
              <a:t> false positive </a:t>
            </a:r>
            <a:r>
              <a:rPr lang="en-US" dirty="0" err="1" smtClean="0">
                <a:sym typeface="Symbol" panose="05050102010706020507" pitchFamily="18" charset="2"/>
              </a:rPr>
              <a:t>descriminator</a:t>
            </a:r>
            <a:r>
              <a:rPr lang="en-US" dirty="0" smtClean="0">
                <a:sym typeface="Symbol" panose="05050102010706020507" pitchFamily="18" charset="2"/>
              </a:rPr>
              <a:t>.   But for 87 mas IWA this will be too challenging: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20 m telescope for internal coronagraph (3 /D IWA)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</a:t>
            </a:r>
            <a:r>
              <a:rPr lang="en-US" dirty="0" smtClean="0"/>
              <a:t>140 m </a:t>
            </a:r>
            <a:r>
              <a:rPr lang="en-US" dirty="0" err="1" smtClean="0"/>
              <a:t>starshade</a:t>
            </a:r>
            <a:r>
              <a:rPr lang="en-US" dirty="0" smtClean="0"/>
              <a:t> (for this IWA, scaling from Steve’s charts yesterday)</a:t>
            </a:r>
          </a:p>
          <a:p>
            <a:r>
              <a:rPr lang="en-US" dirty="0" smtClean="0"/>
              <a:t>More modest goal : 0.8 </a:t>
            </a:r>
            <a:r>
              <a:rPr lang="en-US" dirty="0" smtClean="0">
                <a:sym typeface="Symbol" panose="05050102010706020507" pitchFamily="18" charset="2"/>
              </a:rPr>
              <a:t>m for coronagraph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encompasses 0.76 m O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A band for all targets, goes to longer wavelengths on a subset of the full sample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Move IWA to 75 mas to enable sufficient search completeness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Results in following aperture trade: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6.6 m telescope if coronagraph operates at 3 /D IWA 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5.5 m telescope if coronagraph operates at 2.5 </a:t>
            </a:r>
            <a:r>
              <a:rPr lang="en-US" dirty="0">
                <a:sym typeface="Symbol" panose="05050102010706020507" pitchFamily="18" charset="2"/>
              </a:rPr>
              <a:t>/D </a:t>
            </a:r>
            <a:r>
              <a:rPr lang="en-US" dirty="0" smtClean="0">
                <a:sym typeface="Symbol" panose="05050102010706020507" pitchFamily="18" charset="2"/>
              </a:rPr>
              <a:t>IWA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4.4 m telescope if coronagraph operates at 2.0 /D IWA </a:t>
            </a:r>
          </a:p>
          <a:p>
            <a:r>
              <a:rPr lang="en-US" dirty="0" smtClean="0">
                <a:sym typeface="Symbol" panose="05050102010706020507" pitchFamily="18" charset="2"/>
              </a:rPr>
              <a:t>Modest goal: 1.0 m for </a:t>
            </a:r>
            <a:r>
              <a:rPr lang="en-US" dirty="0" err="1" smtClean="0">
                <a:sym typeface="Symbol" panose="05050102010706020507" pitchFamily="18" charset="2"/>
              </a:rPr>
              <a:t>starshade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 60 m diameter</a:t>
            </a:r>
          </a:p>
          <a:p>
            <a:r>
              <a:rPr lang="en-US" dirty="0" smtClean="0">
                <a:sym typeface="Symbol" panose="05050102010706020507" pitchFamily="18" charset="2"/>
              </a:rPr>
              <a:t>Both could be used for the search – need to choose !</a:t>
            </a:r>
          </a:p>
          <a:p>
            <a:pPr lvl="1"/>
            <a:endParaRPr lang="en-US" dirty="0" smtClean="0">
              <a:sym typeface="Symbol" panose="05050102010706020507" pitchFamily="18" charset="2"/>
            </a:endParaRPr>
          </a:p>
          <a:p>
            <a:endParaRPr lang="en-US" dirty="0" smtClean="0">
              <a:sym typeface="Symbol" panose="05050102010706020507" pitchFamily="18" charset="2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257800" y="376187"/>
            <a:ext cx="2057400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107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C15F70-C0AE-4DAC-85E2-A0B43E763A5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2584" y="2590800"/>
            <a:ext cx="81170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Capability of this mission scale</a:t>
            </a:r>
          </a:p>
          <a:p>
            <a:pPr algn="ctr"/>
            <a:r>
              <a:rPr lang="en-US" sz="4000" dirty="0" smtClean="0"/>
              <a:t>for non-HZ exoplanet science  </a:t>
            </a:r>
          </a:p>
        </p:txBody>
      </p:sp>
    </p:spTree>
    <p:extLst>
      <p:ext uri="{BB962C8B-B14F-4D97-AF65-F5344CB8AC3E}">
        <p14:creationId xmlns:p14="http://schemas.microsoft.com/office/powerpoint/2010/main" val="370421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324600" cy="509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65200" y="938400"/>
            <a:ext cx="8013600" cy="56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8" tIns="40819" rIns="81638" bIns="40819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WenQuanYi Zen Hei Sharp" charset="0"/>
                <a:cs typeface="WenQuanYi Zen Hei Sharp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33" dirty="0"/>
              <a:t>Mission designed to detect Earth at 1 AU can also detect rocky super-Earth to 1.6 AU,</a:t>
            </a:r>
          </a:p>
          <a:p>
            <a:pPr>
              <a:buClrTx/>
              <a:buFontTx/>
              <a:buNone/>
            </a:pPr>
            <a:r>
              <a:rPr lang="en-US" altLang="en-US" sz="1633" dirty="0"/>
              <a:t>Neptune to 4 AU, Jupiter to 11 AU.  Large search space !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/>
              <a:t>Planet detectability in reflected light: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213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76200"/>
            <a:ext cx="7544519" cy="639360"/>
          </a:xfrm>
          <a:ln/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altLang="en-US" dirty="0" smtClean="0"/>
              <a:t>Planets in 1-10 AU region are accessible</a:t>
            </a:r>
            <a:br>
              <a:rPr lang="en-US" altLang="en-US" dirty="0" smtClean="0"/>
            </a:br>
            <a:r>
              <a:rPr lang="en-US" altLang="en-US" dirty="0" smtClean="0"/>
              <a:t> in a large target sample </a:t>
            </a:r>
            <a:endParaRPr lang="en-US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799"/>
            <a:ext cx="7086600" cy="561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831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xEP template_print">
  <a:themeElements>
    <a:clrScheme name="NP template_pr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P template_print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P template_pr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F145E297140E45B797E081426A2797" ma:contentTypeVersion="" ma:contentTypeDescription="Create a new document." ma:contentTypeScope="" ma:versionID="160958be7475a95d82e96848130d173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839D75-4BEE-4748-9453-61DC39976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58B2D29-5626-4833-987B-1E13FCB936AB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4612627-13C3-4E3B-9E2A-03AA13B45D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5009</TotalTime>
  <Words>844</Words>
  <Application>Microsoft Office PowerPoint</Application>
  <PresentationFormat>On-screen Show (4:3)</PresentationFormat>
  <Paragraphs>109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ExEP template_print</vt:lpstr>
      <vt:lpstr>Considerations for HabEx Architecture Selection </vt:lpstr>
      <vt:lpstr>Key Issues/Assumptions</vt:lpstr>
      <vt:lpstr>PowerPoint Presentation</vt:lpstr>
      <vt:lpstr>Step 1: Adopt eta_earth value (I picked 20%) Determines target sample 10/= 50</vt:lpstr>
      <vt:lpstr>Step 2: Choose inner working angle  that provides 50 HZ targets: 87 mas</vt:lpstr>
      <vt:lpstr>Step 3:  Choose longest wavelength at which  this IWA must be achieved in all HZ targets</vt:lpstr>
      <vt:lpstr>PowerPoint Presentation</vt:lpstr>
      <vt:lpstr>Planet detectability in reflected light: </vt:lpstr>
      <vt:lpstr>Planets in 1-10 AU region are accessible  in a large target sample </vt:lpstr>
      <vt:lpstr>Assumptions for search space figure</vt:lpstr>
      <vt:lpstr>Planet Searches: Some intuition before Monte Carlo</vt:lpstr>
      <vt:lpstr>Optimizing revisits</vt:lpstr>
      <vt:lpstr>PowerPoint Presentation</vt:lpstr>
      <vt:lpstr>Need to develop approach for how  coronagraph &amp; starshade might work together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Exoplanet Exploration Program (ExEP) Quarterly Review  Program Manager’s Overview</dc:title>
  <dc:creator>Ray Lemus</dc:creator>
  <cp:lastModifiedBy>STAPELFELDT, KARL R. (GSFC-6670)</cp:lastModifiedBy>
  <cp:revision>179</cp:revision>
  <cp:lastPrinted>2015-09-09T22:25:30Z</cp:lastPrinted>
  <dcterms:created xsi:type="dcterms:W3CDTF">2015-07-28T00:10:33Z</dcterms:created>
  <dcterms:modified xsi:type="dcterms:W3CDTF">2016-09-12T20:42:54Z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0x0101008AF145E297140E45B797E081426A2797</vt:lpwstr>
  </property>
</Properties>
</file>