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5543" r:id="rId1"/>
    <p:sldMasterId id="2147485624" r:id="rId2"/>
    <p:sldMasterId id="2147485653" r:id="rId3"/>
    <p:sldMasterId id="2147485665" r:id="rId4"/>
  </p:sldMasterIdLst>
  <p:notesMasterIdLst>
    <p:notesMasterId r:id="rId25"/>
  </p:notesMasterIdLst>
  <p:handoutMasterIdLst>
    <p:handoutMasterId r:id="rId26"/>
  </p:handoutMasterIdLst>
  <p:sldIdLst>
    <p:sldId id="329" r:id="rId5"/>
    <p:sldId id="281" r:id="rId6"/>
    <p:sldId id="335" r:id="rId7"/>
    <p:sldId id="320" r:id="rId8"/>
    <p:sldId id="306" r:id="rId9"/>
    <p:sldId id="321" r:id="rId10"/>
    <p:sldId id="346" r:id="rId11"/>
    <p:sldId id="347" r:id="rId12"/>
    <p:sldId id="348" r:id="rId13"/>
    <p:sldId id="349" r:id="rId14"/>
    <p:sldId id="350" r:id="rId15"/>
    <p:sldId id="351" r:id="rId16"/>
    <p:sldId id="352" r:id="rId17"/>
    <p:sldId id="353" r:id="rId18"/>
    <p:sldId id="323" r:id="rId19"/>
    <p:sldId id="324" r:id="rId20"/>
    <p:sldId id="325" r:id="rId21"/>
    <p:sldId id="326" r:id="rId22"/>
    <p:sldId id="327" r:id="rId23"/>
    <p:sldId id="343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02" autoAdjust="0"/>
    <p:restoredTop sz="91097" autoAdjust="0"/>
  </p:normalViewPr>
  <p:slideViewPr>
    <p:cSldViewPr snapToGrid="0" snapToObjects="1" showGuides="1">
      <p:cViewPr varScale="1">
        <p:scale>
          <a:sx n="95" d="100"/>
          <a:sy n="95" d="100"/>
        </p:scale>
        <p:origin x="-112" y="-416"/>
      </p:cViewPr>
      <p:guideLst>
        <p:guide orient="horz" pos="779"/>
        <p:guide pos="287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21147-F3C8-F740-92E2-9476D3AD76A2}" type="datetimeFigureOut">
              <a:rPr lang="en-US" smtClean="0"/>
              <a:t>8/3/16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6400C-471E-6B42-A9D1-FB765AD3E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714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580E8-93C5-0F45-9CF7-680F38054327}" type="datetimeFigureOut">
              <a:rPr lang="en-US" smtClean="0"/>
              <a:t>8/3/16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21F10-8366-4441-B393-8CCD855D0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760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BDC284-5459-9E4E-BB3E-3DB92BF2A3BC}" type="slidenum">
              <a:rPr lang="en-US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82EC-128C-544B-B336-73727758225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8/3/16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914E-883F-D148-AC07-74792A05AD0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5994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82EC-128C-544B-B336-73727758225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8/3/16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914E-883F-D148-AC07-74792A05AD0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0608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82EC-128C-544B-B336-73727758225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8/3/16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914E-883F-D148-AC07-74792A05AD0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2810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552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820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795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097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978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895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3472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7602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82EC-128C-544B-B336-73727758225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8/3/16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914E-883F-D148-AC07-74792A05AD0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21842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22582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6432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805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035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4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0402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298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9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sz="28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sz="28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0E4B89EF-8932-F345-BA38-C3177F26499C}" type="slidenum">
              <a:rPr lang="en-US" sz="2800">
                <a:solidFill>
                  <a:srgbClr val="000000"/>
                </a:solidFill>
                <a:latin typeface="Times" charset="0"/>
              </a:rPr>
              <a:pPr>
                <a:defRPr/>
              </a:pPr>
              <a:t>‹#›</a:t>
            </a:fld>
            <a:endParaRPr lang="en-US" sz="2800">
              <a:solidFill>
                <a:srgbClr val="000000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44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82EC-128C-544B-B336-73727758225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8/3/16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914E-883F-D148-AC07-74792A05AD0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67494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82EC-128C-544B-B336-73727758225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8/3/16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914E-883F-D148-AC07-74792A05AD0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7461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82EC-128C-544B-B336-73727758225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8/3/16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914E-883F-D148-AC07-74792A05AD0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37828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82EC-128C-544B-B336-73727758225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8/3/16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914E-883F-D148-AC07-74792A05AD0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71970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82EC-128C-544B-B336-73727758225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8/3/16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914E-883F-D148-AC07-74792A05AD0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38685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82EC-128C-544B-B336-73727758225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8/3/16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914E-883F-D148-AC07-74792A05AD0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5147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82EC-128C-544B-B336-73727758225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8/3/16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914E-883F-D148-AC07-74792A05AD0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56095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82EC-128C-544B-B336-73727758225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8/3/16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914E-883F-D148-AC07-74792A05AD0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86801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82EC-128C-544B-B336-73727758225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8/3/16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914E-883F-D148-AC07-74792A05AD0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49195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82EC-128C-544B-B336-73727758225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8/3/16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914E-883F-D148-AC07-74792A05AD0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82170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82EC-128C-544B-B336-73727758225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8/3/16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914E-883F-D148-AC07-74792A05AD0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74983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82EC-128C-544B-B336-73727758225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8/3/16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914E-883F-D148-AC07-74792A05AD0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02451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  <a:latin typeface="Calisto MT"/>
              </a:endParaRPr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rgbClr val="FFFFFF"/>
                </a:solidFill>
                <a:latin typeface="Calisto MT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rgbClr val="FFFFFF"/>
                </a:solidFill>
                <a:latin typeface="Calisto M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8/3/16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CFE4BAC9-6D41-4691-9299-18EF07EF0177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  <a:latin typeface="Calisto MT"/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3239420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82EC-128C-544B-B336-73727758225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8/3/16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914E-883F-D148-AC07-74792A05AD0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59569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  <a:latin typeface="Calisto MT"/>
              </a:endParaRPr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1800">
                  <a:solidFill>
                    <a:srgbClr val="FFFFFF"/>
                  </a:solidFill>
                  <a:latin typeface="Calisto MT"/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1800">
                  <a:solidFill>
                    <a:srgbClr val="FFFFFF"/>
                  </a:solidFill>
                  <a:latin typeface="Calisto MT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8/3/16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  <a:latin typeface="Calisto MT"/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38612354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  <a:latin typeface="Calisto MT"/>
              </a:endParaRPr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1800">
                  <a:solidFill>
                    <a:srgbClr val="FFFFFF"/>
                  </a:solidFill>
                  <a:latin typeface="Calisto MT"/>
                </a:endParaRPr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8/3/16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763737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  <a:latin typeface="Calisto MT"/>
              </a:endParaRPr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1800">
                  <a:solidFill>
                    <a:srgbClr val="FFFFFF"/>
                  </a:solidFill>
                  <a:latin typeface="Calisto MT"/>
                </a:endParaRPr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8/3/16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  <a:latin typeface="Calisto MT"/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24696322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  <a:latin typeface="Calisto MT"/>
              </a:endParaRPr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1800">
                  <a:solidFill>
                    <a:srgbClr val="FFFFFF"/>
                  </a:solidFill>
                  <a:latin typeface="Calisto MT"/>
                </a:endParaRP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1800">
                  <a:solidFill>
                    <a:srgbClr val="FFFFFF"/>
                  </a:solidFill>
                  <a:latin typeface="Calisto MT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8/3/16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  <a:latin typeface="Calisto MT"/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22912497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srgbClr val="FFFFFF"/>
                  </a:solidFill>
                  <a:latin typeface="Calisto MT"/>
                </a:endParaRPr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sz="1800">
                    <a:solidFill>
                      <a:srgbClr val="FFFFFF"/>
                    </a:solidFill>
                    <a:latin typeface="Calisto MT"/>
                  </a:endParaRPr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sz="1800">
                    <a:solidFill>
                      <a:srgbClr val="FFFFFF"/>
                    </a:solidFill>
                    <a:latin typeface="Calisto MT"/>
                  </a:endParaRPr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8/3/16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  <a:latin typeface="Calisto MT"/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34670047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  <a:latin typeface="Calisto MT"/>
              </a:endParaRPr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1800">
                  <a:solidFill>
                    <a:srgbClr val="FFFFFF"/>
                  </a:solidFill>
                  <a:latin typeface="Calisto MT"/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1800">
                  <a:solidFill>
                    <a:srgbClr val="FFFFFF"/>
                  </a:solidFill>
                  <a:latin typeface="Calisto MT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8/3/16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  <a:latin typeface="Calisto MT"/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25393492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  <a:latin typeface="Calisto MT"/>
              </a:endParaRPr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1800">
                  <a:solidFill>
                    <a:srgbClr val="FFFFFF"/>
                  </a:solidFill>
                  <a:latin typeface="Calisto MT"/>
                </a:endParaRP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8/3/16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  <a:latin typeface="Calisto MT"/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27254023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srgbClr val="FFFFFF"/>
                  </a:solidFill>
                  <a:latin typeface="Calisto MT"/>
                </a:endParaRPr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sz="1800">
                    <a:solidFill>
                      <a:srgbClr val="FFFFFF"/>
                    </a:solidFill>
                    <a:latin typeface="Calisto MT"/>
                  </a:endParaRPr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rgbClr val="FFFFFF"/>
                </a:solidFill>
                <a:latin typeface="Calisto M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8/3/16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  <a:latin typeface="Calisto MT"/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24015248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srgbClr val="FFFFFF"/>
                    </a:solidFill>
                    <a:latin typeface="Calisto MT"/>
                  </a:endParaRPr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sz="1800">
                      <a:solidFill>
                        <a:srgbClr val="FFFFFF"/>
                      </a:solidFill>
                      <a:latin typeface="Calisto MT"/>
                    </a:endParaRPr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1800">
                  <a:solidFill>
                    <a:srgbClr val="FFFFFF"/>
                  </a:solidFill>
                  <a:latin typeface="Calisto MT"/>
                </a:endParaRPr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rgbClr val="FFFFFF"/>
                </a:solidFill>
                <a:latin typeface="Calisto M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8/3/16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  <a:latin typeface="Calisto MT"/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  <a:latin typeface="Calisto MT"/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048291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srgbClr val="FFFFFF"/>
                  </a:solidFill>
                  <a:latin typeface="Calisto MT"/>
                </a:endParaRPr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sz="1800">
                    <a:solidFill>
                      <a:srgbClr val="FFFFFF"/>
                    </a:solidFill>
                    <a:latin typeface="Calisto MT"/>
                  </a:endParaRPr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rgbClr val="FFFFFF"/>
                </a:solidFill>
                <a:latin typeface="Calisto M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8/3/16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  <a:latin typeface="Calisto MT"/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1670675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82EC-128C-544B-B336-73727758225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8/3/16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914E-883F-D148-AC07-74792A05AD0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74788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srgbClr val="FFFFFF"/>
                  </a:solidFill>
                  <a:latin typeface="Calisto MT"/>
                </a:endParaRPr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sz="1800">
                    <a:solidFill>
                      <a:srgbClr val="FFFFFF"/>
                    </a:solidFill>
                    <a:latin typeface="Calisto MT"/>
                  </a:endParaRPr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rgbClr val="FFFFFF"/>
                </a:solidFill>
                <a:latin typeface="Calisto M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8/3/16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  <a:latin typeface="Calisto MT"/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37918161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  <a:latin typeface="Calisto MT"/>
              </a:endParaRPr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1800">
                  <a:solidFill>
                    <a:srgbClr val="FFFFFF"/>
                  </a:solidFill>
                  <a:latin typeface="Calisto MT"/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1800">
                  <a:solidFill>
                    <a:srgbClr val="FFFFFF"/>
                  </a:solidFill>
                  <a:latin typeface="Calisto MT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8/3/16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  <a:latin typeface="Calisto MT"/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41980923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srgbClr val="FFFFFF"/>
                  </a:solidFill>
                  <a:latin typeface="Calisto MT"/>
                </a:endParaRPr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sz="1800">
                    <a:solidFill>
                      <a:srgbClr val="FFFFFF"/>
                    </a:solidFill>
                    <a:latin typeface="Calisto MT"/>
                  </a:endParaRPr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rgbClr val="FFFFFF"/>
                </a:solidFill>
                <a:latin typeface="Calisto MT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8/3/16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  <a:latin typeface="Calisto MT"/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2870891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82EC-128C-544B-B336-73727758225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8/3/16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914E-883F-D148-AC07-74792A05AD0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6481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82EC-128C-544B-B336-73727758225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8/3/16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914E-883F-D148-AC07-74792A05AD0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7617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82EC-128C-544B-B336-73727758225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8/3/16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914E-883F-D148-AC07-74792A05AD0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3878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82EC-128C-544B-B336-73727758225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8/3/16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914E-883F-D148-AC07-74792A05AD0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398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18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9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2.xml"/><Relationship Id="rId15" Type="http://schemas.openxmlformats.org/officeDocument/2006/relationships/theme" Target="../theme/theme4.xml"/><Relationship Id="rId1" Type="http://schemas.openxmlformats.org/officeDocument/2006/relationships/slideLayout" Target="../slideLayouts/slideLayout39.xml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6.xml"/><Relationship Id="rId9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65FC82EC-128C-544B-B336-73727758225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8/3/16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157E914E-883F-D148-AC07-74792A05AD0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8096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44" r:id="rId1"/>
    <p:sldLayoutId id="2147485545" r:id="rId2"/>
    <p:sldLayoutId id="2147485546" r:id="rId3"/>
    <p:sldLayoutId id="2147485547" r:id="rId4"/>
    <p:sldLayoutId id="2147485548" r:id="rId5"/>
    <p:sldLayoutId id="2147485549" r:id="rId6"/>
    <p:sldLayoutId id="2147485550" r:id="rId7"/>
    <p:sldLayoutId id="2147485551" r:id="rId8"/>
    <p:sldLayoutId id="2147485552" r:id="rId9"/>
    <p:sldLayoutId id="2147485553" r:id="rId10"/>
    <p:sldLayoutId id="214748555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solidFill>
            <a:schemeClr val="tx1"/>
          </a:solidFill>
          <a:ln w="76200">
            <a:solidFill>
              <a:srgbClr val="008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solidFill>
            <a:schemeClr val="tx1"/>
          </a:solidFill>
          <a:ln w="76200">
            <a:solidFill>
              <a:srgbClr val="008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1312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25" r:id="rId1"/>
    <p:sldLayoutId id="2147485626" r:id="rId2"/>
    <p:sldLayoutId id="2147485627" r:id="rId3"/>
    <p:sldLayoutId id="2147485628" r:id="rId4"/>
    <p:sldLayoutId id="2147485629" r:id="rId5"/>
    <p:sldLayoutId id="2147485630" r:id="rId6"/>
    <p:sldLayoutId id="2147485631" r:id="rId7"/>
    <p:sldLayoutId id="2147485632" r:id="rId8"/>
    <p:sldLayoutId id="2147485633" r:id="rId9"/>
    <p:sldLayoutId id="2147485634" r:id="rId10"/>
    <p:sldLayoutId id="2147485635" r:id="rId11"/>
    <p:sldLayoutId id="2147485636" r:id="rId12"/>
    <p:sldLayoutId id="2147485637" r:id="rId13"/>
    <p:sldLayoutId id="2147485638" r:id="rId14"/>
    <p:sldLayoutId id="2147485639" r:id="rId15"/>
    <p:sldLayoutId id="2147485640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ヒラギノ角ゴ Pro W3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charset="0"/>
          <a:ea typeface="ヒラギノ角ゴ Pro W3" charset="0"/>
          <a:cs typeface="ヒラギノ角ゴ Pro W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charset="0"/>
          <a:ea typeface="ヒラギノ角ゴ Pro W3" charset="0"/>
          <a:cs typeface="ヒラギノ角ゴ Pro W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charset="0"/>
          <a:ea typeface="ヒラギノ角ゴ Pro W3" charset="0"/>
          <a:cs typeface="ヒラギノ角ゴ Pro W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charset="0"/>
          <a:ea typeface="ヒラギノ角ゴ Pro W3" charset="0"/>
          <a:cs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charset="0"/>
          <a:ea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charset="0"/>
          <a:ea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charset="0"/>
          <a:ea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charset="0"/>
          <a:ea typeface="ヒラギノ角ゴ Pro W3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ヒラギノ角ゴ Pro W3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65FC82EC-128C-544B-B336-73727758225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8/3/16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157E914E-883F-D148-AC07-74792A05AD0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6256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54" r:id="rId1"/>
    <p:sldLayoutId id="2147485655" r:id="rId2"/>
    <p:sldLayoutId id="2147485656" r:id="rId3"/>
    <p:sldLayoutId id="2147485657" r:id="rId4"/>
    <p:sldLayoutId id="2147485658" r:id="rId5"/>
    <p:sldLayoutId id="2147485659" r:id="rId6"/>
    <p:sldLayoutId id="2147485660" r:id="rId7"/>
    <p:sldLayoutId id="2147485661" r:id="rId8"/>
    <p:sldLayoutId id="2147485662" r:id="rId9"/>
    <p:sldLayoutId id="2147485663" r:id="rId10"/>
    <p:sldLayoutId id="214748566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D290233-0DD1-4A80-BB1E-9ADC3556DBB6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  <a:ea typeface="+mn-ea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8/3/16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FE4BAC9-6D41-4691-9299-18EF07EF0177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  <a:latin typeface="Calisto MT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2606728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66" r:id="rId1"/>
    <p:sldLayoutId id="2147485667" r:id="rId2"/>
    <p:sldLayoutId id="2147485668" r:id="rId3"/>
    <p:sldLayoutId id="2147485669" r:id="rId4"/>
    <p:sldLayoutId id="2147485670" r:id="rId5"/>
    <p:sldLayoutId id="2147485671" r:id="rId6"/>
    <p:sldLayoutId id="2147485672" r:id="rId7"/>
    <p:sldLayoutId id="2147485673" r:id="rId8"/>
    <p:sldLayoutId id="2147485674" r:id="rId9"/>
    <p:sldLayoutId id="2147485675" r:id="rId10"/>
    <p:sldLayoutId id="2147485676" r:id="rId11"/>
    <p:sldLayoutId id="2147485677" r:id="rId12"/>
    <p:sldLayoutId id="2147485678" r:id="rId13"/>
    <p:sldLayoutId id="214748567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651" y="1613482"/>
            <a:ext cx="8728517" cy="1470025"/>
          </a:xfrm>
        </p:spPr>
        <p:txBody>
          <a:bodyPr>
            <a:normAutofit fontScale="90000"/>
          </a:bodyPr>
          <a:lstStyle/>
          <a:p>
            <a:r>
              <a:rPr lang="en-US" sz="9600" dirty="0" err="1" smtClean="0"/>
              <a:t>HabEx</a:t>
            </a:r>
            <a:r>
              <a:rPr lang="en-US" sz="9600" dirty="0" smtClean="0"/>
              <a:t> in Context,</a:t>
            </a:r>
            <a:br>
              <a:rPr lang="en-US" sz="9600" dirty="0" smtClean="0"/>
            </a:br>
            <a:r>
              <a:rPr lang="en-US" sz="5300" dirty="0" smtClean="0"/>
              <a:t>and why we should study precursor observations.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67575"/>
            <a:ext cx="6400800" cy="592684"/>
          </a:xfrm>
        </p:spPr>
        <p:txBody>
          <a:bodyPr>
            <a:noAutofit/>
          </a:bodyPr>
          <a:lstStyle/>
          <a:p>
            <a:r>
              <a:rPr lang="en-US" dirty="0" smtClean="0"/>
              <a:t>Scott Gaudi</a:t>
            </a:r>
          </a:p>
        </p:txBody>
      </p:sp>
    </p:spTree>
    <p:extLst>
      <p:ext uri="{BB962C8B-B14F-4D97-AF65-F5344CB8AC3E}">
        <p14:creationId xmlns:p14="http://schemas.microsoft.com/office/powerpoint/2010/main" val="2485275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avchan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302"/>
            <a:ext cx="9144000" cy="644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577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avchan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286"/>
            <a:ext cx="9144000" cy="642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44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avchan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44" y="0"/>
            <a:ext cx="85275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426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78904"/>
            <a:ext cx="8229600" cy="25320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2: resource-limited blind survey with a </a:t>
            </a:r>
            <a:r>
              <a:rPr lang="en-US" dirty="0" err="1" smtClean="0"/>
              <a:t>starshade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(Stark et al. 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893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ark_s_nsvs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4"/>
            <a:ext cx="4503951" cy="4567887"/>
          </a:xfrm>
          <a:prstGeom prst="rect">
            <a:avLst/>
          </a:prstGeom>
        </p:spPr>
      </p:pic>
      <p:pic>
        <p:nvPicPr>
          <p:cNvPr id="3" name="Picture 2" descr="stark_s_yieldv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868" y="1"/>
            <a:ext cx="4351131" cy="4572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0103" y="4833969"/>
            <a:ext cx="9143999" cy="253202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Optimal blind </a:t>
            </a:r>
            <a:r>
              <a:rPr lang="en-US" sz="4000" dirty="0" err="1" smtClean="0"/>
              <a:t>starshade</a:t>
            </a:r>
            <a:r>
              <a:rPr lang="en-US" sz="4000" dirty="0" smtClean="0"/>
              <a:t> missions are typically either mission time or fuel limited.</a:t>
            </a:r>
            <a:endParaRPr lang="en-US" sz="4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 rot="16200000">
            <a:off x="3334031" y="1789684"/>
            <a:ext cx="2106201" cy="43716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Stark et al. 2016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63808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Detecting Earth Analogs with RV.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919827"/>
            <a:ext cx="7345363" cy="4724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Signal:</a:t>
            </a:r>
          </a:p>
          <a:p>
            <a:r>
              <a:rPr lang="en-US" dirty="0" err="1" smtClean="0"/>
              <a:t>Semiamplitude</a:t>
            </a:r>
            <a:r>
              <a:rPr lang="en-US" dirty="0" smtClean="0"/>
              <a:t> ~ 10 cm/s and Period ~1 </a:t>
            </a:r>
            <a:r>
              <a:rPr lang="en-US" dirty="0" err="1" smtClean="0"/>
              <a:t>yr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Requirements:</a:t>
            </a:r>
          </a:p>
          <a:p>
            <a:r>
              <a:rPr lang="en-US" dirty="0" smtClean="0"/>
              <a:t>Statistical SNR ~ (N/2)</a:t>
            </a:r>
            <a:r>
              <a:rPr lang="en-US" baseline="30000" dirty="0" smtClean="0"/>
              <a:t>1/2</a:t>
            </a:r>
            <a:r>
              <a:rPr lang="en-US" dirty="0" smtClean="0"/>
              <a:t> (K/</a:t>
            </a:r>
            <a:r>
              <a:rPr lang="en-US" dirty="0" err="1" smtClean="0"/>
              <a:t>σ</a:t>
            </a:r>
            <a:r>
              <a:rPr lang="en-US" dirty="0" smtClean="0"/>
              <a:t>)</a:t>
            </a:r>
          </a:p>
          <a:p>
            <a:r>
              <a:rPr lang="en-US" dirty="0" smtClean="0"/>
              <a:t>Wavelength and instrument calibration stable to ~ 1 cm/s over many years </a:t>
            </a:r>
          </a:p>
          <a:p>
            <a:r>
              <a:rPr lang="en-US" dirty="0" smtClean="0"/>
              <a:t>Removal/suppression/separation of intrinsic stellar noise to ~1 cm/s.</a:t>
            </a:r>
          </a:p>
        </p:txBody>
      </p:sp>
      <p:sp>
        <p:nvSpPr>
          <p:cNvPr id="4" name="Rectangle 3"/>
          <p:cNvSpPr/>
          <p:nvPr/>
        </p:nvSpPr>
        <p:spPr>
          <a:xfrm>
            <a:off x="900112" y="5394731"/>
            <a:ext cx="7112288" cy="917037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3886776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Removal/suppression of intrinsic Doppler noise to ~1 cm/s.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863400"/>
            <a:ext cx="7345363" cy="4724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Impossible (in principle)?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No: </a:t>
            </a:r>
            <a:r>
              <a:rPr lang="en-US" sz="2000" dirty="0" smtClean="0"/>
              <a:t>Doppler variation due orbiting bodies has a unique signature: all the lines (regardless of wavelength) move by the same amount without changing their shape. </a:t>
            </a:r>
          </a:p>
          <a:p>
            <a:pPr marL="0" indent="0">
              <a:buNone/>
            </a:pPr>
            <a:r>
              <a:rPr lang="en-US" sz="2000" dirty="0" smtClean="0"/>
              <a:t>But!</a:t>
            </a:r>
          </a:p>
          <a:p>
            <a:r>
              <a:rPr lang="en-US" sz="2000" dirty="0"/>
              <a:t>T</a:t>
            </a:r>
            <a:r>
              <a:rPr lang="en-US" sz="2000" dirty="0" smtClean="0"/>
              <a:t>his won’t be solved using current methods, specifically:</a:t>
            </a:r>
          </a:p>
          <a:p>
            <a:pPr lvl="1"/>
            <a:r>
              <a:rPr lang="en-US" sz="1700" dirty="0" smtClean="0"/>
              <a:t>Current instruments, telescopes, and time.</a:t>
            </a:r>
          </a:p>
          <a:p>
            <a:pPr lvl="1"/>
            <a:r>
              <a:rPr lang="en-US" sz="1700" dirty="0" smtClean="0"/>
              <a:t>Current detection algorithms.</a:t>
            </a:r>
          </a:p>
          <a:p>
            <a:r>
              <a:rPr lang="en-US" sz="2000" dirty="0" smtClean="0"/>
              <a:t>The problem of stability is hard, but likely tractable and on its way to being solved. </a:t>
            </a:r>
          </a:p>
          <a:p>
            <a:r>
              <a:rPr lang="en-US" sz="2000" dirty="0" smtClean="0"/>
              <a:t>Need to solve the problem of intrinsic stellar noise.</a:t>
            </a:r>
          </a:p>
        </p:txBody>
      </p:sp>
    </p:spTree>
    <p:extLst>
      <p:ext uri="{BB962C8B-B14F-4D97-AF65-F5344CB8AC3E}">
        <p14:creationId xmlns:p14="http://schemas.microsoft.com/office/powerpoint/2010/main" val="3809462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PRV “Dream Machine”.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417638"/>
            <a:ext cx="7345363" cy="5440362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800"/>
              </a:spcBef>
              <a:buNone/>
            </a:pPr>
            <a:r>
              <a:rPr lang="en-US" dirty="0" smtClean="0"/>
              <a:t>Attributes: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dirty="0" smtClean="0"/>
              <a:t>Large aperture (one large or many medium)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dirty="0" smtClean="0"/>
              <a:t>Dual Optical + IR channel 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dirty="0" smtClean="0"/>
              <a:t>Very high optical resolution (R&gt;150,000)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dirty="0" smtClean="0"/>
              <a:t>High IR resolution (&gt;50,000)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dirty="0" smtClean="0"/>
              <a:t>Broad wavelength coverage (0.4-1.7μm)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dirty="0" smtClean="0"/>
              <a:t>Fiber-fed, bench mounted, stable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dirty="0" smtClean="0"/>
              <a:t>Advanced wavelength calibration (e.g., LFC)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dirty="0" smtClean="0"/>
              <a:t>Advanced fiber scrambling techniques (e.g., octagonal fibers, double fiber scrambling, etc.)</a:t>
            </a:r>
          </a:p>
          <a:p>
            <a:pPr marL="0" indent="0">
              <a:lnSpc>
                <a:spcPct val="120000"/>
              </a:lnSpc>
              <a:spcBef>
                <a:spcPts val="800"/>
              </a:spcBef>
              <a:buNone/>
            </a:pPr>
            <a:r>
              <a:rPr lang="en-US" dirty="0" smtClean="0"/>
              <a:t>Resources: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dirty="0" smtClean="0"/>
              <a:t>Cost: O($20M) per instrument (?)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dirty="0" smtClean="0"/>
              <a:t>Lots of observing time (~&gt;25% of time for 10 years for N~50)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dirty="0" smtClean="0"/>
              <a:t>Total cost $100M-$200M?</a:t>
            </a:r>
          </a:p>
          <a:p>
            <a:pPr marL="0" indent="0">
              <a:lnSpc>
                <a:spcPct val="120000"/>
              </a:lnSpc>
              <a:spcBef>
                <a:spcPts val="800"/>
              </a:spcBef>
              <a:buNone/>
            </a:pPr>
            <a:r>
              <a:rPr lang="en-US" dirty="0" smtClean="0"/>
              <a:t>By the way: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dirty="0" smtClean="0"/>
              <a:t>Going to space first to try to do this is not cost effective and generally precludes a precursor survey</a:t>
            </a:r>
          </a:p>
          <a:p>
            <a:pPr marL="0" indent="0">
              <a:spcBef>
                <a:spcPts val="1000"/>
              </a:spcBef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65646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roadmap: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57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/>
              <a:t>Demographics:</a:t>
            </a:r>
          </a:p>
          <a:p>
            <a:pPr lvl="1">
              <a:lnSpc>
                <a:spcPct val="120000"/>
              </a:lnSpc>
            </a:pPr>
            <a:r>
              <a:rPr lang="en-US" sz="2000" dirty="0" err="1" smtClean="0"/>
              <a:t>Kepler</a:t>
            </a:r>
            <a:r>
              <a:rPr lang="en-US" sz="2000" dirty="0" smtClean="0"/>
              <a:t> + WFIRST.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Characterization: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/>
              <a:t>TESS+JWST, WFIRST+C+S, future direct imaging mission.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Search for Life: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/>
              <a:t>TESS+JWST+GSMT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/>
              <a:t>Measure </a:t>
            </a:r>
            <a:r>
              <a:rPr lang="en-US" sz="2000" dirty="0" err="1" smtClean="0"/>
              <a:t>η</a:t>
            </a:r>
            <a:r>
              <a:rPr lang="en-US" sz="2000" baseline="-25000" dirty="0" err="1" smtClean="0"/>
              <a:t>Earth</a:t>
            </a:r>
            <a:r>
              <a:rPr lang="en-US" sz="2000" dirty="0" smtClean="0"/>
              <a:t> and</a:t>
            </a:r>
            <a:r>
              <a:rPr lang="en-US" sz="2000" baseline="-25000" dirty="0" smtClean="0"/>
              <a:t> </a:t>
            </a:r>
            <a:r>
              <a:rPr lang="en-US" sz="2000" dirty="0" err="1" smtClean="0"/>
              <a:t>exozodi</a:t>
            </a:r>
            <a:r>
              <a:rPr lang="en-US" sz="2000" dirty="0" smtClean="0"/>
              <a:t> </a:t>
            </a:r>
            <a:r>
              <a:rPr lang="en-US" sz="2000" dirty="0"/>
              <a:t>levels</a:t>
            </a:r>
            <a:r>
              <a:rPr lang="en-US" sz="2000" dirty="0" smtClean="0"/>
              <a:t>.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/>
              <a:t>Determine if finding the planets first helps, and if so invest $</a:t>
            </a:r>
            <a:r>
              <a:rPr lang="en-US" sz="2000" dirty="0"/>
              <a:t>5</a:t>
            </a:r>
            <a:r>
              <a:rPr lang="en-US" sz="2000" dirty="0" smtClean="0"/>
              <a:t>0M-$200M to see if can we this (and if so, do this) from the ground with RV.  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/>
              <a:t>If it is important and we can’t do this with RV, think about an astrometry mission. </a:t>
            </a:r>
            <a:endParaRPr lang="en-US" sz="2000" dirty="0"/>
          </a:p>
          <a:p>
            <a:pPr lvl="1">
              <a:lnSpc>
                <a:spcPct val="120000"/>
              </a:lnSpc>
            </a:pPr>
            <a:r>
              <a:rPr lang="en-US" sz="2000" dirty="0"/>
              <a:t>T</a:t>
            </a:r>
            <a:r>
              <a:rPr lang="en-US" sz="2000" dirty="0" smtClean="0"/>
              <a:t>echnology development (WFIRST+C+S)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/>
              <a:t>Architecture </a:t>
            </a:r>
            <a:r>
              <a:rPr lang="en-US" sz="2000" dirty="0" err="1" smtClean="0"/>
              <a:t>downselect</a:t>
            </a:r>
            <a:r>
              <a:rPr lang="en-US" sz="2000" dirty="0" smtClean="0"/>
              <a:t>.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/>
              <a:t>Figure out how to measure masses (see above).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97327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1000"/>
            <a:ext cx="8229600" cy="526024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How do we measure </a:t>
            </a:r>
            <a:r>
              <a:rPr lang="en-US" dirty="0" err="1" smtClean="0"/>
              <a:t>η</a:t>
            </a:r>
            <a:r>
              <a:rPr lang="en-US" baseline="-25000" dirty="0" err="1" smtClean="0"/>
              <a:t>Earth</a:t>
            </a:r>
            <a:r>
              <a:rPr lang="en-US" baseline="-25000" dirty="0"/>
              <a:t> </a:t>
            </a:r>
            <a:r>
              <a:rPr lang="en-US" dirty="0" smtClean="0"/>
              <a:t>if </a:t>
            </a:r>
            <a:r>
              <a:rPr lang="en-US" dirty="0" err="1" smtClean="0"/>
              <a:t>Kepler</a:t>
            </a:r>
            <a:r>
              <a:rPr lang="en-US" dirty="0" smtClean="0"/>
              <a:t> is unsuccessful? Do we need to?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How do we measure the </a:t>
            </a:r>
            <a:r>
              <a:rPr lang="en-US" dirty="0" err="1" smtClean="0"/>
              <a:t>exozodi</a:t>
            </a:r>
            <a:r>
              <a:rPr lang="en-US" dirty="0" smtClean="0"/>
              <a:t> level if LBTI fails?  Do we need to?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Can we reach ~1 cm/s with RV from the ground?  If not, then do we consider a space-based RV and/or astrometry mission?  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Can we or should we attempt to complete the </a:t>
            </a:r>
            <a:r>
              <a:rPr lang="en-US" dirty="0"/>
              <a:t>detection </a:t>
            </a:r>
            <a:r>
              <a:rPr lang="en-US" i="1" dirty="0"/>
              <a:t>and</a:t>
            </a:r>
            <a:r>
              <a:rPr lang="en-US" dirty="0"/>
              <a:t> characterization of </a:t>
            </a:r>
            <a:r>
              <a:rPr lang="en-US" dirty="0" smtClean="0"/>
              <a:t>a </a:t>
            </a:r>
            <a:r>
              <a:rPr lang="en-US" i="1" dirty="0" smtClean="0"/>
              <a:t>large</a:t>
            </a:r>
            <a:r>
              <a:rPr lang="en-US" dirty="0" smtClean="0"/>
              <a:t> sample of potentially habitable in </a:t>
            </a:r>
            <a:r>
              <a:rPr lang="en-US" dirty="0"/>
              <a:t>one </a:t>
            </a:r>
            <a:r>
              <a:rPr lang="en-US" dirty="0" smtClean="0"/>
              <a:t>step?</a:t>
            </a:r>
            <a:endParaRPr lang="en-US" dirty="0"/>
          </a:p>
          <a:p>
            <a:pPr marL="0" indent="0">
              <a:lnSpc>
                <a:spcPct val="110000"/>
              </a:lnSpc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89867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37813" y="0"/>
            <a:ext cx="1842993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69424" y="0"/>
            <a:ext cx="1842993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33026" y="14941"/>
            <a:ext cx="1890701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49433" y="14941"/>
            <a:ext cx="1810871" cy="6858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9542" y="59766"/>
            <a:ext cx="1842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Stage 1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(2020-2030)</a:t>
            </a:r>
            <a:endParaRPr lang="en-US" sz="1800" dirty="0">
              <a:solidFill>
                <a:prstClr val="black"/>
              </a:solidFill>
              <a:latin typeface="Arial Black"/>
              <a:ea typeface="+mn-ea"/>
              <a:cs typeface="Arial Black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33026" y="42441"/>
            <a:ext cx="1890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Stage 2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(2030-2040)</a:t>
            </a:r>
            <a:endParaRPr lang="en-US" sz="1800" dirty="0">
              <a:solidFill>
                <a:prstClr val="black"/>
              </a:solidFill>
              <a:latin typeface="Arial Black"/>
              <a:ea typeface="+mn-ea"/>
              <a:cs typeface="Arial Black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49433" y="30488"/>
            <a:ext cx="1810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Stage 3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(&gt;2040)</a:t>
            </a:r>
            <a:endParaRPr lang="en-US" sz="1800" dirty="0">
              <a:solidFill>
                <a:prstClr val="black"/>
              </a:solidFill>
              <a:latin typeface="Arial Black"/>
              <a:ea typeface="+mn-ea"/>
              <a:cs typeface="Arial Black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4617203"/>
            <a:ext cx="9144000" cy="213188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26456" y="904240"/>
            <a:ext cx="9170456" cy="200631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931" y="59766"/>
            <a:ext cx="1842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Stage 0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(current)</a:t>
            </a:r>
            <a:endParaRPr lang="en-US" sz="1800" dirty="0">
              <a:solidFill>
                <a:prstClr val="black"/>
              </a:solidFill>
              <a:latin typeface="Arial Black"/>
              <a:ea typeface="+mn-ea"/>
              <a:cs typeface="Arial Black"/>
            </a:endParaRPr>
          </a:p>
        </p:txBody>
      </p:sp>
      <p:pic>
        <p:nvPicPr>
          <p:cNvPr id="26" name="Picture 25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597" y="3063626"/>
            <a:ext cx="1485413" cy="1408048"/>
          </a:xfrm>
          <a:prstGeom prst="rect">
            <a:avLst/>
          </a:prstGeom>
        </p:spPr>
      </p:pic>
      <p:pic>
        <p:nvPicPr>
          <p:cNvPr id="29" name="Picture 28" descr="venus-transit-580x49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15" y="3063626"/>
            <a:ext cx="1660263" cy="1402636"/>
          </a:xfrm>
          <a:prstGeom prst="rect">
            <a:avLst/>
          </a:prstGeom>
        </p:spPr>
      </p:pic>
      <p:pic>
        <p:nvPicPr>
          <p:cNvPr id="30" name="Picture 29" descr="200px-Coronagraph_starburs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231" y="3063626"/>
            <a:ext cx="1717131" cy="1408047"/>
          </a:xfrm>
          <a:prstGeom prst="rect">
            <a:avLst/>
          </a:prstGeom>
        </p:spPr>
      </p:pic>
      <p:sp>
        <p:nvSpPr>
          <p:cNvPr id="32" name="Bent Arrow 31"/>
          <p:cNvSpPr/>
          <p:nvPr/>
        </p:nvSpPr>
        <p:spPr>
          <a:xfrm rot="5400000">
            <a:off x="3748660" y="-2065895"/>
            <a:ext cx="950803" cy="8501045"/>
          </a:xfrm>
          <a:prstGeom prst="bentArrow">
            <a:avLst>
              <a:gd name="adj1" fmla="val 47536"/>
              <a:gd name="adj2" fmla="val 38280"/>
              <a:gd name="adj3" fmla="val 40286"/>
              <a:gd name="adj4" fmla="val 26498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Bent Arrow 33"/>
          <p:cNvSpPr/>
          <p:nvPr/>
        </p:nvSpPr>
        <p:spPr>
          <a:xfrm rot="5400000" flipH="1">
            <a:off x="3549936" y="924206"/>
            <a:ext cx="1401176" cy="8501045"/>
          </a:xfrm>
          <a:prstGeom prst="bentArrow">
            <a:avLst>
              <a:gd name="adj1" fmla="val 30300"/>
              <a:gd name="adj2" fmla="val 25000"/>
              <a:gd name="adj3" fmla="val 25824"/>
              <a:gd name="adj4" fmla="val 29812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Alternate Process 17"/>
          <p:cNvSpPr/>
          <p:nvPr/>
        </p:nvSpPr>
        <p:spPr>
          <a:xfrm>
            <a:off x="265792" y="6276982"/>
            <a:ext cx="1744196" cy="291056"/>
          </a:xfrm>
          <a:prstGeom prst="flowChartAlternateProcess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>
                <a:solidFill>
                  <a:prstClr val="white"/>
                </a:solidFill>
                <a:latin typeface="Calibri"/>
              </a:rPr>
              <a:t>Kepler</a:t>
            </a:r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Alternate Process 18"/>
          <p:cNvSpPr/>
          <p:nvPr/>
        </p:nvSpPr>
        <p:spPr>
          <a:xfrm>
            <a:off x="1770235" y="5047356"/>
            <a:ext cx="2039765" cy="289183"/>
          </a:xfrm>
          <a:prstGeom prst="flowChartAlternateProcess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alibri"/>
              </a:rPr>
              <a:t>JWST</a:t>
            </a:r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Alternate Process 19"/>
          <p:cNvSpPr/>
          <p:nvPr/>
        </p:nvSpPr>
        <p:spPr>
          <a:xfrm>
            <a:off x="2420761" y="5527700"/>
            <a:ext cx="2182656" cy="291056"/>
          </a:xfrm>
          <a:prstGeom prst="flowChartAlternateProcess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alibri"/>
              </a:rPr>
              <a:t>WFIRST+C (+S?)</a:t>
            </a:r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Alternate Process 20"/>
          <p:cNvSpPr/>
          <p:nvPr/>
        </p:nvSpPr>
        <p:spPr>
          <a:xfrm>
            <a:off x="4389556" y="4616210"/>
            <a:ext cx="2502695" cy="1105051"/>
          </a:xfrm>
          <a:prstGeom prst="flowChartAlternateProcess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alibri"/>
              </a:rPr>
              <a:t>Direct Detection Mission (1+2+…?)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alibri"/>
              </a:rPr>
              <a:t>w/ Transit Characterization?</a:t>
            </a:r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Alternate Process 21"/>
          <p:cNvSpPr/>
          <p:nvPr/>
        </p:nvSpPr>
        <p:spPr>
          <a:xfrm>
            <a:off x="7025296" y="4907225"/>
            <a:ext cx="2082535" cy="607211"/>
          </a:xfrm>
          <a:prstGeom prst="flowChartAlternateProcess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alibri"/>
              </a:rPr>
              <a:t>Earth Mapper</a:t>
            </a:r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Alternate Process 22"/>
          <p:cNvSpPr/>
          <p:nvPr/>
        </p:nvSpPr>
        <p:spPr>
          <a:xfrm>
            <a:off x="2574189" y="5896391"/>
            <a:ext cx="2158543" cy="794753"/>
          </a:xfrm>
          <a:prstGeom prst="flowChartAlternateProcess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alibri"/>
              </a:rPr>
              <a:t>Transit Characterization Mission?</a:t>
            </a:r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Alternate Process 23"/>
          <p:cNvSpPr/>
          <p:nvPr/>
        </p:nvSpPr>
        <p:spPr>
          <a:xfrm>
            <a:off x="265792" y="5528523"/>
            <a:ext cx="1744196" cy="291056"/>
          </a:xfrm>
          <a:prstGeom prst="flowChartAlternateProcess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alibri"/>
              </a:rPr>
              <a:t>HST</a:t>
            </a:r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Alternate Process 24"/>
          <p:cNvSpPr/>
          <p:nvPr/>
        </p:nvSpPr>
        <p:spPr>
          <a:xfrm>
            <a:off x="265792" y="5896392"/>
            <a:ext cx="1744195" cy="308901"/>
          </a:xfrm>
          <a:prstGeom prst="flowChartAlternateProcess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alibri"/>
              </a:rPr>
              <a:t>Spitzer</a:t>
            </a:r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Alternate Process 26"/>
          <p:cNvSpPr/>
          <p:nvPr/>
        </p:nvSpPr>
        <p:spPr>
          <a:xfrm>
            <a:off x="1527736" y="4686969"/>
            <a:ext cx="1223612" cy="291056"/>
          </a:xfrm>
          <a:prstGeom prst="flowChartAlternateProcess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alibri"/>
              </a:rPr>
              <a:t>TESS</a:t>
            </a:r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TextBox 34"/>
          <p:cNvSpPr txBox="1"/>
          <p:nvPr/>
        </p:nvSpPr>
        <p:spPr>
          <a:xfrm rot="16200000">
            <a:off x="-777975" y="5359978"/>
            <a:ext cx="213188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alibri"/>
              </a:rPr>
              <a:t>Mission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alibri"/>
              </a:rPr>
              <a:t>Roadmap</a:t>
            </a:r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Bent Arrow 36"/>
          <p:cNvSpPr/>
          <p:nvPr/>
        </p:nvSpPr>
        <p:spPr>
          <a:xfrm rot="5400000">
            <a:off x="2914674" y="-1270221"/>
            <a:ext cx="467593" cy="5074675"/>
          </a:xfrm>
          <a:prstGeom prst="bentArrow">
            <a:avLst>
              <a:gd name="adj1" fmla="val 62346"/>
              <a:gd name="adj2" fmla="val 50000"/>
              <a:gd name="adj3" fmla="val 22188"/>
              <a:gd name="adj4" fmla="val 21562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Bent Arrow 37"/>
          <p:cNvSpPr/>
          <p:nvPr/>
        </p:nvSpPr>
        <p:spPr>
          <a:xfrm rot="16200000" flipV="1">
            <a:off x="3422417" y="-932527"/>
            <a:ext cx="554187" cy="6925371"/>
          </a:xfrm>
          <a:prstGeom prst="bentArrow">
            <a:avLst>
              <a:gd name="adj1" fmla="val 64000"/>
              <a:gd name="adj2" fmla="val 49999"/>
              <a:gd name="adj3" fmla="val 25221"/>
              <a:gd name="adj4" fmla="val 40416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TextBox 35"/>
          <p:cNvSpPr txBox="1"/>
          <p:nvPr/>
        </p:nvSpPr>
        <p:spPr>
          <a:xfrm rot="16200000">
            <a:off x="-712118" y="1584233"/>
            <a:ext cx="200631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alibri"/>
              </a:rPr>
              <a:t>Science Roadmap</a:t>
            </a:r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Alternate Process 39"/>
          <p:cNvSpPr/>
          <p:nvPr/>
        </p:nvSpPr>
        <p:spPr>
          <a:xfrm>
            <a:off x="4817610" y="6102161"/>
            <a:ext cx="1890702" cy="588984"/>
          </a:xfrm>
          <a:prstGeom prst="flowChartAlternateProcess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alibri"/>
              </a:rPr>
              <a:t>Astrometry Mission?</a:t>
            </a:r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Snip Diagonal Corner Rectangle 41"/>
          <p:cNvSpPr/>
          <p:nvPr/>
        </p:nvSpPr>
        <p:spPr>
          <a:xfrm>
            <a:off x="687028" y="956256"/>
            <a:ext cx="3835573" cy="459777"/>
          </a:xfrm>
          <a:prstGeom prst="snip2Diag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white"/>
                </a:solidFill>
                <a:latin typeface="Calibri"/>
              </a:rPr>
              <a:t>A Complete </a:t>
            </a:r>
            <a:r>
              <a:rPr lang="en-US" sz="1400" dirty="0" err="1" smtClean="0">
                <a:solidFill>
                  <a:prstClr val="white"/>
                </a:solidFill>
                <a:latin typeface="Calibri"/>
              </a:rPr>
              <a:t>Exoplanet</a:t>
            </a:r>
            <a:r>
              <a:rPr lang="en-US" sz="1400" dirty="0" smtClean="0">
                <a:solidFill>
                  <a:prstClr val="white"/>
                </a:solidFill>
                <a:latin typeface="Calibri"/>
              </a:rPr>
              <a:t> Census</a:t>
            </a:r>
          </a:p>
        </p:txBody>
      </p:sp>
      <p:sp>
        <p:nvSpPr>
          <p:cNvPr id="43" name="Snip Diagonal Corner Rectangle 42"/>
          <p:cNvSpPr/>
          <p:nvPr/>
        </p:nvSpPr>
        <p:spPr>
          <a:xfrm>
            <a:off x="677369" y="2365191"/>
            <a:ext cx="5866647" cy="459777"/>
          </a:xfrm>
          <a:prstGeom prst="snip2Diag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white"/>
                </a:solidFill>
                <a:latin typeface="Calibri"/>
              </a:rPr>
              <a:t>Characterizing Atmospheres of Other Worlds</a:t>
            </a:r>
          </a:p>
        </p:txBody>
      </p:sp>
      <p:sp>
        <p:nvSpPr>
          <p:cNvPr id="44" name="Snip Diagonal Corner Rectangle 43"/>
          <p:cNvSpPr/>
          <p:nvPr/>
        </p:nvSpPr>
        <p:spPr>
          <a:xfrm>
            <a:off x="677685" y="1686134"/>
            <a:ext cx="7110681" cy="459777"/>
          </a:xfrm>
          <a:prstGeom prst="snip2Diag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white"/>
                </a:solidFill>
                <a:latin typeface="Calibri"/>
              </a:rPr>
              <a:t>The Search for Habitable Climates and Life.</a:t>
            </a:r>
            <a:endParaRPr lang="en-US" sz="14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" name="Picture 1" descr="026-mars-venus-spectr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639" y="3059305"/>
            <a:ext cx="1274419" cy="1406958"/>
          </a:xfrm>
          <a:prstGeom prst="rect">
            <a:avLst/>
          </a:prstGeom>
        </p:spPr>
      </p:pic>
      <p:sp>
        <p:nvSpPr>
          <p:cNvPr id="39" name="Alternate Process 38"/>
          <p:cNvSpPr/>
          <p:nvPr/>
        </p:nvSpPr>
        <p:spPr>
          <a:xfrm>
            <a:off x="6272702" y="5754253"/>
            <a:ext cx="2289790" cy="524850"/>
          </a:xfrm>
          <a:prstGeom prst="flowChartAlternateProcess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alibri"/>
              </a:rPr>
              <a:t>Mid-IR Interferometer</a:t>
            </a:r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7055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08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proposition: the </a:t>
            </a:r>
            <a:r>
              <a:rPr lang="en-US" dirty="0" err="1" smtClean="0"/>
              <a:t>HabEx</a:t>
            </a:r>
            <a:r>
              <a:rPr lang="en-US" dirty="0" smtClean="0"/>
              <a:t> story.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3866"/>
            <a:ext cx="8229600" cy="541254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sz="1600" dirty="0"/>
              <a:t>In order to place any detections and characterizations of potentially habitable worlds in context, we need to understand demographics and to study a large sample and broad diversity of other kinds of planets.</a:t>
            </a:r>
          </a:p>
          <a:p>
            <a:pPr>
              <a:lnSpc>
                <a:spcPct val="120000"/>
              </a:lnSpc>
            </a:pPr>
            <a:r>
              <a:rPr lang="en-US" sz="1600" dirty="0" err="1" smtClean="0"/>
              <a:t>HabEx</a:t>
            </a:r>
            <a:r>
              <a:rPr lang="en-US" sz="1600" dirty="0" smtClean="0"/>
              <a:t>: Get in the game now, rather than continually playing in the sandbox of the future.  Take the first step sooner, rather than wait and take a giant leap much later.</a:t>
            </a:r>
          </a:p>
          <a:p>
            <a:pPr>
              <a:lnSpc>
                <a:spcPct val="120000"/>
              </a:lnSpc>
            </a:pPr>
            <a:r>
              <a:rPr lang="en-US" sz="1600" dirty="0"/>
              <a:t>Support direct imaging technology development, preparing for </a:t>
            </a:r>
            <a:r>
              <a:rPr lang="en-US" sz="1600" dirty="0" smtClean="0"/>
              <a:t>as many potential futures as possible. </a:t>
            </a:r>
            <a:endParaRPr lang="en-US" sz="1600" dirty="0"/>
          </a:p>
          <a:p>
            <a:pPr>
              <a:lnSpc>
                <a:spcPct val="120000"/>
              </a:lnSpc>
            </a:pPr>
            <a:r>
              <a:rPr lang="en-US" sz="1600" dirty="0" smtClean="0"/>
              <a:t>Figure out whether precursor observations help (dramatically).</a:t>
            </a:r>
          </a:p>
          <a:p>
            <a:pPr>
              <a:lnSpc>
                <a:spcPct val="120000"/>
              </a:lnSpc>
            </a:pPr>
            <a:r>
              <a:rPr lang="en-US" sz="1600" dirty="0" smtClean="0"/>
              <a:t>Support RV technology development regardless.</a:t>
            </a:r>
          </a:p>
          <a:p>
            <a:pPr lvl="1">
              <a:lnSpc>
                <a:spcPct val="120000"/>
              </a:lnSpc>
            </a:pPr>
            <a:r>
              <a:rPr lang="en-US" sz="1400" dirty="0" smtClean="0"/>
              <a:t>AO-fed instruments</a:t>
            </a:r>
          </a:p>
          <a:p>
            <a:pPr lvl="1">
              <a:lnSpc>
                <a:spcPct val="120000"/>
              </a:lnSpc>
            </a:pPr>
            <a:r>
              <a:rPr lang="en-US" sz="1400" dirty="0" smtClean="0"/>
              <a:t>Very high resolution instruments </a:t>
            </a:r>
          </a:p>
          <a:p>
            <a:pPr lvl="1">
              <a:lnSpc>
                <a:spcPct val="120000"/>
              </a:lnSpc>
            </a:pPr>
            <a:r>
              <a:rPr lang="en-US" sz="1400" dirty="0" smtClean="0"/>
              <a:t>Broad wavelength coverage (including near-IR)</a:t>
            </a:r>
          </a:p>
          <a:p>
            <a:pPr lvl="1">
              <a:lnSpc>
                <a:spcPct val="120000"/>
              </a:lnSpc>
            </a:pPr>
            <a:r>
              <a:rPr lang="en-US" sz="1400" dirty="0"/>
              <a:t>W</a:t>
            </a:r>
            <a:r>
              <a:rPr lang="en-US" sz="1400" dirty="0" smtClean="0"/>
              <a:t>avelength calibration</a:t>
            </a:r>
          </a:p>
          <a:p>
            <a:pPr lvl="1">
              <a:lnSpc>
                <a:spcPct val="120000"/>
              </a:lnSpc>
            </a:pPr>
            <a:r>
              <a:rPr lang="en-US" sz="1400" dirty="0" smtClean="0"/>
              <a:t>“Post-processing” to remove stellar noise</a:t>
            </a:r>
            <a:endParaRPr lang="en-US" sz="1800" dirty="0"/>
          </a:p>
          <a:p>
            <a:pPr>
              <a:lnSpc>
                <a:spcPct val="120000"/>
              </a:lnSpc>
            </a:pPr>
            <a:r>
              <a:rPr lang="en-US" sz="1600" dirty="0" smtClean="0"/>
              <a:t>If precursor observations help, and RV at 1 cm/s from the ground is possible, </a:t>
            </a:r>
            <a:r>
              <a:rPr lang="en-US" sz="1600" dirty="0"/>
              <a:t>b</a:t>
            </a:r>
            <a:r>
              <a:rPr lang="en-US" sz="1600" dirty="0" smtClean="0"/>
              <a:t>uild the RV dream machines and start a survey as soon as possible.</a:t>
            </a:r>
          </a:p>
          <a:p>
            <a:pPr>
              <a:lnSpc>
                <a:spcPct val="120000"/>
              </a:lnSpc>
            </a:pPr>
            <a:r>
              <a:rPr lang="en-US" sz="1600" dirty="0" smtClean="0"/>
              <a:t>If RV at 1 cm/s isn’t possible from the ground, then consider RV in space or astrometry (in space). </a:t>
            </a:r>
          </a:p>
        </p:txBody>
      </p:sp>
    </p:spTree>
    <p:extLst>
      <p:ext uri="{BB962C8B-B14F-4D97-AF65-F5344CB8AC3E}">
        <p14:creationId xmlns:p14="http://schemas.microsoft.com/office/powerpoint/2010/main" val="3743061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315"/>
          <p:cNvSpPr>
            <a:spLocks noChangeArrowheads="1"/>
          </p:cNvSpPr>
          <p:nvPr/>
        </p:nvSpPr>
        <p:spPr bwMode="auto">
          <a:xfrm>
            <a:off x="6096000" y="4470400"/>
            <a:ext cx="2057400" cy="1854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20482" name="Picture 309" descr="demo.jpg                                                       00082C8CMacintosh HD                   7C26119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427538"/>
            <a:ext cx="2133600" cy="19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12" descr="char.jpg                                                       00082C8CMacintosh HD                   7C26119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435475"/>
            <a:ext cx="20574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3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49763"/>
            <a:ext cx="205740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2327" name="Line 279"/>
          <p:cNvSpPr>
            <a:spLocks noChangeShapeType="1"/>
          </p:cNvSpPr>
          <p:nvPr/>
        </p:nvSpPr>
        <p:spPr bwMode="auto">
          <a:xfrm flipV="1">
            <a:off x="5486400" y="5876925"/>
            <a:ext cx="0" cy="352425"/>
          </a:xfrm>
          <a:prstGeom prst="line">
            <a:avLst/>
          </a:prstGeom>
          <a:noFill/>
          <a:ln w="57150">
            <a:solidFill>
              <a:srgbClr val="F3190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9" name="AutoShape 256"/>
          <p:cNvSpPr>
            <a:spLocks noChangeArrowheads="1"/>
          </p:cNvSpPr>
          <p:nvPr/>
        </p:nvSpPr>
        <p:spPr bwMode="auto">
          <a:xfrm>
            <a:off x="4775200" y="5886450"/>
            <a:ext cx="1625600" cy="685800"/>
          </a:xfrm>
          <a:prstGeom prst="irregularSeal1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200" dirty="0" smtClean="0">
                <a:cs typeface="+mn-cs"/>
              </a:rPr>
              <a:t>WFIRST_S</a:t>
            </a:r>
            <a:endParaRPr lang="en-US" sz="1200" dirty="0">
              <a:cs typeface="+mn-cs"/>
            </a:endParaRPr>
          </a:p>
        </p:txBody>
      </p:sp>
      <p:sp>
        <p:nvSpPr>
          <p:cNvPr id="2329" name="Line 281"/>
          <p:cNvSpPr>
            <a:spLocks noChangeShapeType="1"/>
          </p:cNvSpPr>
          <p:nvPr/>
        </p:nvSpPr>
        <p:spPr bwMode="auto">
          <a:xfrm flipH="1" flipV="1">
            <a:off x="7518400" y="5886450"/>
            <a:ext cx="203200" cy="400050"/>
          </a:xfrm>
          <a:prstGeom prst="line">
            <a:avLst/>
          </a:prstGeom>
          <a:noFill/>
          <a:ln w="57150">
            <a:solidFill>
              <a:srgbClr val="F3190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30" name="Line 282"/>
          <p:cNvSpPr>
            <a:spLocks noChangeShapeType="1"/>
          </p:cNvSpPr>
          <p:nvPr/>
        </p:nvSpPr>
        <p:spPr bwMode="auto">
          <a:xfrm flipH="1" flipV="1">
            <a:off x="8128000" y="5886450"/>
            <a:ext cx="203200" cy="742950"/>
          </a:xfrm>
          <a:prstGeom prst="line">
            <a:avLst/>
          </a:prstGeom>
          <a:noFill/>
          <a:ln w="57150">
            <a:solidFill>
              <a:srgbClr val="F3190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31" name="Line 283"/>
          <p:cNvSpPr>
            <a:spLocks noChangeShapeType="1"/>
          </p:cNvSpPr>
          <p:nvPr/>
        </p:nvSpPr>
        <p:spPr bwMode="auto">
          <a:xfrm flipH="1" flipV="1">
            <a:off x="7112000" y="5886450"/>
            <a:ext cx="0" cy="971550"/>
          </a:xfrm>
          <a:prstGeom prst="line">
            <a:avLst/>
          </a:prstGeom>
          <a:noFill/>
          <a:ln w="57150">
            <a:solidFill>
              <a:srgbClr val="F3190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25" name="Line 277"/>
          <p:cNvSpPr>
            <a:spLocks noChangeShapeType="1"/>
          </p:cNvSpPr>
          <p:nvPr/>
        </p:nvSpPr>
        <p:spPr bwMode="auto">
          <a:xfrm flipH="1" flipV="1">
            <a:off x="4808538" y="5905500"/>
            <a:ext cx="677862" cy="790575"/>
          </a:xfrm>
          <a:prstGeom prst="line">
            <a:avLst/>
          </a:prstGeom>
          <a:noFill/>
          <a:ln w="57150">
            <a:solidFill>
              <a:srgbClr val="F3190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26" name="Line 278"/>
          <p:cNvSpPr>
            <a:spLocks noChangeShapeType="1"/>
          </p:cNvSpPr>
          <p:nvPr/>
        </p:nvSpPr>
        <p:spPr bwMode="auto">
          <a:xfrm flipV="1">
            <a:off x="4038600" y="5895975"/>
            <a:ext cx="508000" cy="685800"/>
          </a:xfrm>
          <a:prstGeom prst="line">
            <a:avLst/>
          </a:prstGeom>
          <a:noFill/>
          <a:ln w="57150">
            <a:solidFill>
              <a:srgbClr val="F3190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28" name="Line 280"/>
          <p:cNvSpPr>
            <a:spLocks noChangeShapeType="1"/>
          </p:cNvSpPr>
          <p:nvPr/>
        </p:nvSpPr>
        <p:spPr bwMode="auto">
          <a:xfrm flipV="1">
            <a:off x="6096000" y="5886450"/>
            <a:ext cx="304800" cy="514350"/>
          </a:xfrm>
          <a:prstGeom prst="line">
            <a:avLst/>
          </a:prstGeom>
          <a:noFill/>
          <a:ln w="57150">
            <a:solidFill>
              <a:srgbClr val="F3190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20" name="Line 272"/>
          <p:cNvSpPr>
            <a:spLocks noChangeShapeType="1"/>
          </p:cNvSpPr>
          <p:nvPr/>
        </p:nvSpPr>
        <p:spPr bwMode="auto">
          <a:xfrm flipV="1">
            <a:off x="812800" y="5886450"/>
            <a:ext cx="0" cy="742950"/>
          </a:xfrm>
          <a:prstGeom prst="line">
            <a:avLst/>
          </a:prstGeom>
          <a:noFill/>
          <a:ln w="57150">
            <a:solidFill>
              <a:srgbClr val="F3190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21" name="Line 273"/>
          <p:cNvSpPr>
            <a:spLocks noChangeShapeType="1"/>
          </p:cNvSpPr>
          <p:nvPr/>
        </p:nvSpPr>
        <p:spPr bwMode="auto">
          <a:xfrm flipV="1">
            <a:off x="1320800" y="5886450"/>
            <a:ext cx="0" cy="457200"/>
          </a:xfrm>
          <a:prstGeom prst="line">
            <a:avLst/>
          </a:prstGeom>
          <a:noFill/>
          <a:ln w="57150">
            <a:solidFill>
              <a:srgbClr val="F3190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22" name="Line 274"/>
          <p:cNvSpPr>
            <a:spLocks noChangeShapeType="1"/>
          </p:cNvSpPr>
          <p:nvPr/>
        </p:nvSpPr>
        <p:spPr bwMode="auto">
          <a:xfrm flipV="1">
            <a:off x="2032000" y="5886450"/>
            <a:ext cx="0" cy="800100"/>
          </a:xfrm>
          <a:prstGeom prst="line">
            <a:avLst/>
          </a:prstGeom>
          <a:noFill/>
          <a:ln w="57150">
            <a:solidFill>
              <a:srgbClr val="F3190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23" name="Line 275"/>
          <p:cNvSpPr>
            <a:spLocks noChangeShapeType="1"/>
          </p:cNvSpPr>
          <p:nvPr/>
        </p:nvSpPr>
        <p:spPr bwMode="auto">
          <a:xfrm flipV="1">
            <a:off x="2641600" y="5886450"/>
            <a:ext cx="0" cy="400050"/>
          </a:xfrm>
          <a:prstGeom prst="line">
            <a:avLst/>
          </a:prstGeom>
          <a:noFill/>
          <a:ln w="57150">
            <a:solidFill>
              <a:srgbClr val="F3190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24" name="Line 276"/>
          <p:cNvSpPr>
            <a:spLocks noChangeShapeType="1"/>
          </p:cNvSpPr>
          <p:nvPr/>
        </p:nvSpPr>
        <p:spPr bwMode="auto">
          <a:xfrm flipV="1">
            <a:off x="3048000" y="5886450"/>
            <a:ext cx="0" cy="800100"/>
          </a:xfrm>
          <a:prstGeom prst="line">
            <a:avLst/>
          </a:prstGeom>
          <a:noFill/>
          <a:ln w="57150">
            <a:solidFill>
              <a:srgbClr val="F3190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70" name="Text Box 222"/>
          <p:cNvSpPr txBox="1">
            <a:spLocks noChangeArrowheads="1"/>
          </p:cNvSpPr>
          <p:nvPr/>
        </p:nvSpPr>
        <p:spPr bwMode="auto">
          <a:xfrm rot="16200000">
            <a:off x="4060825" y="3425825"/>
            <a:ext cx="1260475" cy="523875"/>
          </a:xfrm>
          <a:prstGeom prst="rect">
            <a:avLst/>
          </a:prstGeom>
          <a:solidFill>
            <a:srgbClr val="EDEDED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00" b="1" dirty="0">
                <a:latin typeface="Arial Bold" charset="0"/>
                <a:cs typeface="+mn-cs"/>
              </a:rPr>
              <a:t>Coupled Demographics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800" b="1" dirty="0">
                <a:latin typeface="Arial Bold" charset="0"/>
                <a:cs typeface="+mn-cs"/>
              </a:rPr>
              <a:t>and Characteristics</a:t>
            </a:r>
            <a:endParaRPr lang="en-US" sz="800" b="1" dirty="0">
              <a:cs typeface="+mn-cs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28600" y="546100"/>
            <a:ext cx="3810000" cy="539750"/>
          </a:xfrm>
          <a:prstGeom prst="rect">
            <a:avLst/>
          </a:prstGeom>
          <a:gradFill rotWithShape="0">
            <a:gsLst>
              <a:gs pos="0">
                <a:srgbClr val="996633"/>
              </a:gs>
              <a:gs pos="50000">
                <a:srgbClr val="FFFFFF"/>
              </a:gs>
              <a:gs pos="100000">
                <a:srgbClr val="996633"/>
              </a:gs>
            </a:gsLst>
            <a:lin ang="2700000" scaled="1"/>
          </a:gradFill>
          <a:ln w="762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35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lnSpc>
                <a:spcPct val="70000"/>
              </a:lnSpc>
              <a:defRPr/>
            </a:pPr>
            <a:r>
              <a:rPr lang="en-US" sz="1400" dirty="0">
                <a:latin typeface="Arial Bold" charset="0"/>
                <a:cs typeface="+mn-cs"/>
              </a:rPr>
              <a:t>Physics of Planet 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1400" dirty="0">
                <a:latin typeface="Arial Bold" charset="0"/>
                <a:cs typeface="+mn-cs"/>
              </a:rPr>
              <a:t>Formation and Evolution</a:t>
            </a:r>
            <a:endParaRPr lang="en-US" sz="1800" dirty="0">
              <a:cs typeface="+mn-cs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5029200" y="546100"/>
            <a:ext cx="3810000" cy="539750"/>
          </a:xfrm>
          <a:prstGeom prst="rect">
            <a:avLst/>
          </a:prstGeom>
          <a:gradFill rotWithShape="0">
            <a:gsLst>
              <a:gs pos="0">
                <a:srgbClr val="66CCFF"/>
              </a:gs>
              <a:gs pos="50000">
                <a:srgbClr val="FFFFFF"/>
              </a:gs>
              <a:gs pos="100000">
                <a:srgbClr val="66CCFF"/>
              </a:gs>
            </a:gsLst>
            <a:lin ang="2700000" scaled="1"/>
          </a:gradFill>
          <a:ln w="762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35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70000"/>
              </a:lnSpc>
              <a:defRPr/>
            </a:pPr>
            <a:r>
              <a:rPr lang="en-US" sz="1400" dirty="0">
                <a:latin typeface="Arial Bold" charset="0"/>
                <a:cs typeface="+mn-cs"/>
              </a:rPr>
              <a:t>Physics, Frequency, 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1400" dirty="0">
                <a:latin typeface="Arial Bold" charset="0"/>
                <a:cs typeface="+mn-cs"/>
              </a:rPr>
              <a:t> Evolution of </a:t>
            </a:r>
            <a:r>
              <a:rPr lang="en-US" sz="1400" dirty="0" smtClean="0">
                <a:latin typeface="Arial Bold" charset="0"/>
                <a:cs typeface="+mn-cs"/>
              </a:rPr>
              <a:t>Habitability and Inhabitance</a:t>
            </a:r>
            <a:r>
              <a:rPr lang="en-US" sz="1800" dirty="0" smtClean="0">
                <a:cs typeface="+mn-cs"/>
              </a:rPr>
              <a:t> </a:t>
            </a:r>
            <a:endParaRPr lang="en-US" sz="1800" dirty="0">
              <a:cs typeface="+mn-cs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438400" y="1228725"/>
            <a:ext cx="4267200" cy="59055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50000">
                <a:srgbClr val="FFFFFF"/>
              </a:gs>
              <a:gs pos="100000">
                <a:srgbClr val="FF0000"/>
              </a:gs>
            </a:gsLst>
            <a:lin ang="2700000" scaled="1"/>
          </a:gradFill>
          <a:ln w="762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35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lnSpc>
                <a:spcPct val="70000"/>
              </a:lnSpc>
              <a:defRPr/>
            </a:pPr>
            <a:r>
              <a:rPr lang="en-US" sz="1400" dirty="0">
                <a:latin typeface="Arial Bold" charset="0"/>
                <a:cs typeface="+mn-cs"/>
              </a:rPr>
              <a:t>Physics of Planetary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1400" dirty="0">
                <a:latin typeface="Arial Bold" charset="0"/>
                <a:cs typeface="+mn-cs"/>
              </a:rPr>
              <a:t>Atmospheres and Interiors</a:t>
            </a:r>
            <a:r>
              <a:rPr lang="en-US" sz="1800" dirty="0">
                <a:cs typeface="+mn-cs"/>
              </a:rPr>
              <a:t> </a:t>
            </a:r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 rot="19354221">
            <a:off x="2070100" y="977900"/>
            <a:ext cx="492125" cy="404813"/>
          </a:xfrm>
          <a:prstGeom prst="up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2522538" y="0"/>
            <a:ext cx="4572000" cy="381000"/>
          </a:xfrm>
          <a:prstGeom prst="curvedDownArrow">
            <a:avLst>
              <a:gd name="adj1" fmla="val 135000"/>
              <a:gd name="adj2" fmla="val 270000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506" name="WordArt 9"/>
          <p:cNvSpPr>
            <a:spLocks noChangeArrowheads="1" noChangeShapeType="1" noTextEdit="1"/>
          </p:cNvSpPr>
          <p:nvPr/>
        </p:nvSpPr>
        <p:spPr bwMode="auto">
          <a:xfrm>
            <a:off x="3860800" y="723900"/>
            <a:ext cx="1371600" cy="4191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513812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Secular evolution</a:t>
            </a:r>
          </a:p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Water delivery</a:t>
            </a:r>
          </a:p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instability</a:t>
            </a:r>
          </a:p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Impacts</a:t>
            </a:r>
          </a:p>
        </p:txBody>
      </p:sp>
      <p:graphicFrame>
        <p:nvGraphicFramePr>
          <p:cNvPr id="2356" name="Group 308"/>
          <p:cNvGraphicFramePr>
            <a:graphicFrameLocks noGrp="1"/>
          </p:cNvGraphicFramePr>
          <p:nvPr/>
        </p:nvGraphicFramePr>
        <p:xfrm>
          <a:off x="5326063" y="3022600"/>
          <a:ext cx="3581400" cy="1277938"/>
        </p:xfrm>
        <a:graphic>
          <a:graphicData uri="http://schemas.openxmlformats.org/drawingml/2006/table">
            <a:tbl>
              <a:tblPr/>
              <a:tblGrid>
                <a:gridCol w="1790700"/>
                <a:gridCol w="1790700"/>
              </a:tblGrid>
              <a:tr h="29254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ea typeface="ヒラギノ角ゴ Pro W3" charset="0"/>
                        </a:rPr>
                        <a:t>Characteristics</a:t>
                      </a: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old" charset="0"/>
                        <a:ea typeface="ヒラギノ角ゴ Pro W3" charset="0"/>
                      </a:endParaRPr>
                    </a:p>
                  </a:txBody>
                  <a:tcPr marL="121920" marR="121920" marT="34305" marB="34305"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4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00" b="1" i="0" u="none" strike="noStrike" cap="none" spc="3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ea typeface="ヒラギノ角ゴ Pro W3" charset="0"/>
                        </a:rPr>
                        <a:t>Mass/Radii</a:t>
                      </a:r>
                    </a:p>
                  </a:txBody>
                  <a:tcPr marL="121920" marR="121920" marT="34305" marB="34305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00" b="1" i="0" u="none" strike="noStrike" cap="none" spc="3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ea typeface="ヒラギノ角ゴ Pro W3" charset="0"/>
                        </a:rPr>
                        <a:t>Emission/Transmission Spectra</a:t>
                      </a:r>
                    </a:p>
                  </a:txBody>
                  <a:tcPr marL="121920" marR="121920" marT="34305" marB="343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1646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00" b="1" i="0" u="none" strike="noStrike" cap="none" spc="3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ea typeface="ヒラギノ角ゴ Pro W3" charset="0"/>
                        </a:rPr>
                        <a:t>Phase Curves</a:t>
                      </a:r>
                    </a:p>
                  </a:txBody>
                  <a:tcPr marL="121920" marR="121920" marT="34305" marB="34305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00" b="1" i="0" u="none" strike="noStrike" cap="none" spc="3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ea typeface="ヒラギノ角ゴ Pro W3" charset="0"/>
                        </a:rPr>
                        <a:t>Variability</a:t>
                      </a:r>
                    </a:p>
                  </a:txBody>
                  <a:tcPr marL="121920" marR="121920" marT="34305" marB="343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1780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00" b="1" i="0" u="none" strike="noStrike" cap="none" spc="3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ea typeface="ヒラギノ角ゴ Pro W3" charset="0"/>
                        </a:rPr>
                        <a:t>Rotation rates</a:t>
                      </a:r>
                    </a:p>
                  </a:txBody>
                  <a:tcPr marL="121920" marR="121920" marT="34305" marB="34305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00" b="1" i="0" u="none" strike="noStrike" cap="none" spc="3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ea typeface="ヒラギノ角ゴ Pro W3" charset="0"/>
                        </a:rPr>
                        <a:t>Magnetic Fields</a:t>
                      </a:r>
                    </a:p>
                  </a:txBody>
                  <a:tcPr marL="121920" marR="121920" marT="34305" marB="343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110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00" b="1" i="0" u="none" strike="noStrike" cap="none" spc="3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ea typeface="ヒラギノ角ゴ Pro W3" charset="0"/>
                        </a:rPr>
                        <a:t>Internal </a:t>
                      </a:r>
                      <a:r>
                        <a:rPr kumimoji="0" lang="en-US" sz="500" b="1" i="0" u="none" strike="noStrike" cap="none" spc="3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ea typeface="ヒラギノ角ゴ Pro W3" charset="0"/>
                        </a:rPr>
                        <a:t>Structure</a:t>
                      </a:r>
                      <a:endParaRPr kumimoji="0" lang="en-US" sz="500" b="1" i="0" u="none" strike="noStrike" cap="none" spc="3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old" charset="0"/>
                        <a:ea typeface="ヒラギノ角ゴ Pro W3" charset="0"/>
                      </a:endParaRPr>
                    </a:p>
                  </a:txBody>
                  <a:tcPr marL="121920" marR="121920" marT="34305" marB="34305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00" b="1" i="0" u="none" strike="noStrike" cap="none" spc="3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ea typeface="ヒラギノ角ゴ Pro W3" charset="0"/>
                        </a:rPr>
                        <a:t>Atmospheric Velocities</a:t>
                      </a:r>
                    </a:p>
                  </a:txBody>
                  <a:tcPr marL="121920" marR="121920" marT="34305" marB="343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1975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00" b="1" i="0" u="none" strike="noStrike" cap="none" spc="3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ea typeface="ヒラギノ角ゴ Pro W3" charset="0"/>
                        </a:rPr>
                        <a:t>Satellites/Rings</a:t>
                      </a:r>
                    </a:p>
                  </a:txBody>
                  <a:tcPr marL="121920" marR="121920" marT="34305" marB="34305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00" b="1" i="0" u="none" strike="noStrike" cap="none" spc="3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ea typeface="ヒラギノ角ゴ Pro W3" charset="0"/>
                        </a:rPr>
                        <a:t>Atmospheric escape</a:t>
                      </a:r>
                    </a:p>
                  </a:txBody>
                  <a:tcPr marL="121920" marR="121920" marT="34305" marB="343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52" name="Group 304"/>
          <p:cNvGraphicFramePr>
            <a:graphicFrameLocks noGrp="1"/>
          </p:cNvGraphicFramePr>
          <p:nvPr/>
        </p:nvGraphicFramePr>
        <p:xfrm>
          <a:off x="304800" y="3030538"/>
          <a:ext cx="3581400" cy="1268413"/>
        </p:xfrm>
        <a:graphic>
          <a:graphicData uri="http://schemas.openxmlformats.org/drawingml/2006/table">
            <a:tbl>
              <a:tblPr/>
              <a:tblGrid>
                <a:gridCol w="1786832"/>
                <a:gridCol w="1794568"/>
              </a:tblGrid>
              <a:tr h="28238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ea typeface="ヒラギノ角ゴ Pro W3" charset="0"/>
                        </a:rPr>
                        <a:t>Demographics</a:t>
                      </a:r>
                    </a:p>
                  </a:txBody>
                  <a:tcPr marL="121920" marR="121920" marT="34328" marB="34328"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50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ea typeface="ヒラギノ角ゴ Pro W3" charset="0"/>
                        </a:rPr>
                        <a:t>Planet mass/radius/spin</a:t>
                      </a:r>
                    </a:p>
                  </a:txBody>
                  <a:tcPr marL="121920" marR="121920" marT="34328" marB="34328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ea typeface="ヒラギノ角ゴ Pro W3" charset="0"/>
                        </a:rPr>
                        <a:t>Stellar environment</a:t>
                      </a:r>
                    </a:p>
                  </a:txBody>
                  <a:tcPr marL="121920" marR="121920" marT="34328" marB="343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213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ea typeface="ヒラギノ角ゴ Pro W3" charset="0"/>
                        </a:rPr>
                        <a:t>Semimajor</a:t>
                      </a:r>
                      <a:r>
                        <a:rPr kumimoji="0" lang="en-US" sz="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ea typeface="ヒラギノ角ゴ Pro W3" charset="0"/>
                        </a:rPr>
                        <a:t> axis, period,  eccentricity, alignments</a:t>
                      </a:r>
                    </a:p>
                  </a:txBody>
                  <a:tcPr marL="121920" marR="121920" marT="34328" marB="34328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ea typeface="ヒラギノ角ゴ Pro W3" charset="0"/>
                        </a:rPr>
                        <a:t>Rare &amp; unique systems</a:t>
                      </a:r>
                    </a:p>
                  </a:txBody>
                  <a:tcPr marL="121920" marR="121920" marT="34328" marB="343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496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ea typeface="ヒラギノ角ゴ Pro W3" charset="0"/>
                        </a:rPr>
                        <a:t>Host star mass, luminosity, abundances, age</a:t>
                      </a:r>
                    </a:p>
                  </a:txBody>
                  <a:tcPr marL="121920" marR="121920" marT="34328" marB="34328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ea typeface="ヒラギノ角ゴ Pro W3" charset="0"/>
                        </a:rPr>
                        <a:t>Free floating planets</a:t>
                      </a:r>
                    </a:p>
                  </a:txBody>
                  <a:tcPr marL="121920" marR="121920" marT="34328" marB="343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18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ea typeface="ヒラギノ角ゴ Pro W3" charset="0"/>
                        </a:rPr>
                        <a:t>Host star binarity</a:t>
                      </a:r>
                    </a:p>
                  </a:txBody>
                  <a:tcPr marL="121920" marR="121920" marT="34328" marB="34328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ea typeface="ヒラギノ角ゴ Pro W3" charset="0"/>
                        </a:rPr>
                        <a:t>System multiplicity, </a:t>
                      </a:r>
                      <a:r>
                        <a:rPr kumimoji="0" lang="en-US" sz="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ea typeface="ヒラギノ角ゴ Pro W3" charset="0"/>
                        </a:rPr>
                        <a:t>coplanarity</a:t>
                      </a:r>
                      <a:r>
                        <a:rPr kumimoji="0" lang="en-US" sz="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ea typeface="ヒラギノ角ゴ Pro W3" charset="0"/>
                        </a:rPr>
                        <a:t>, architecture</a:t>
                      </a:r>
                    </a:p>
                  </a:txBody>
                  <a:tcPr marL="121920" marR="121920" marT="34328" marB="343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18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ea typeface="ヒラギノ角ゴ Pro W3" charset="0"/>
                        </a:rPr>
                        <a:t>Giants, </a:t>
                      </a:r>
                      <a:r>
                        <a:rPr kumimoji="0" lang="en-US" sz="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ea typeface="ヒラギノ角ゴ Pro W3" charset="0"/>
                        </a:rPr>
                        <a:t>subdwarfs</a:t>
                      </a:r>
                      <a:r>
                        <a:rPr kumimoji="0" lang="en-US" sz="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ea typeface="ヒラギノ角ゴ Pro W3" charset="0"/>
                        </a:rPr>
                        <a:t>, remnants</a:t>
                      </a:r>
                    </a:p>
                  </a:txBody>
                  <a:tcPr marL="121920" marR="121920" marT="34328" marB="34328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ea typeface="ヒラギノ角ゴ Pro W3" charset="0"/>
                        </a:rPr>
                        <a:t>…</a:t>
                      </a:r>
                    </a:p>
                  </a:txBody>
                  <a:tcPr marL="121920" marR="121920" marT="34328" marB="343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</a:tbl>
          </a:graphicData>
        </a:graphic>
      </p:graphicFrame>
      <p:sp>
        <p:nvSpPr>
          <p:cNvPr id="2224" name="Rectangle 176"/>
          <p:cNvSpPr>
            <a:spLocks noChangeArrowheads="1"/>
          </p:cNvSpPr>
          <p:nvPr/>
        </p:nvSpPr>
        <p:spPr bwMode="auto">
          <a:xfrm>
            <a:off x="2540000" y="6343650"/>
            <a:ext cx="1841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52" name="AutoShape 204"/>
          <p:cNvSpPr>
            <a:spLocks noChangeArrowheads="1"/>
          </p:cNvSpPr>
          <p:nvPr/>
        </p:nvSpPr>
        <p:spPr bwMode="auto">
          <a:xfrm rot="2700000">
            <a:off x="6626225" y="987425"/>
            <a:ext cx="430213" cy="430213"/>
          </a:xfrm>
          <a:prstGeom prst="up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267" name="AutoShape 219"/>
          <p:cNvSpPr>
            <a:spLocks noChangeArrowheads="1"/>
          </p:cNvSpPr>
          <p:nvPr/>
        </p:nvSpPr>
        <p:spPr bwMode="auto">
          <a:xfrm>
            <a:off x="3860800" y="3817938"/>
            <a:ext cx="406400" cy="228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68" name="AutoShape 220"/>
          <p:cNvSpPr>
            <a:spLocks noChangeArrowheads="1"/>
          </p:cNvSpPr>
          <p:nvPr/>
        </p:nvSpPr>
        <p:spPr bwMode="auto">
          <a:xfrm rot="10800000">
            <a:off x="5080000" y="3827463"/>
            <a:ext cx="406400" cy="228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73" name="Text Box 225"/>
          <p:cNvSpPr txBox="1">
            <a:spLocks noChangeArrowheads="1"/>
          </p:cNvSpPr>
          <p:nvPr/>
        </p:nvSpPr>
        <p:spPr bwMode="auto">
          <a:xfrm>
            <a:off x="185738" y="2181225"/>
            <a:ext cx="2743200" cy="687388"/>
          </a:xfrm>
          <a:prstGeom prst="rect">
            <a:avLst/>
          </a:prstGeom>
          <a:solidFill>
            <a:schemeClr val="hlink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800" dirty="0" err="1">
                <a:latin typeface="Arial Bold" charset="0"/>
                <a:cs typeface="+mn-cs"/>
              </a:rPr>
              <a:t>Protoplanetary</a:t>
            </a:r>
            <a:r>
              <a:rPr lang="en-US" sz="1800" dirty="0">
                <a:latin typeface="Arial Bold" charset="0"/>
                <a:cs typeface="+mn-cs"/>
              </a:rPr>
              <a:t> and Debris Disk Observations</a:t>
            </a:r>
            <a:endParaRPr lang="en-US" dirty="0">
              <a:cs typeface="+mn-cs"/>
            </a:endParaRPr>
          </a:p>
        </p:txBody>
      </p:sp>
      <p:sp>
        <p:nvSpPr>
          <p:cNvPr id="2274" name="Text Box 226"/>
          <p:cNvSpPr txBox="1">
            <a:spLocks noChangeArrowheads="1"/>
          </p:cNvSpPr>
          <p:nvPr/>
        </p:nvSpPr>
        <p:spPr bwMode="auto">
          <a:xfrm>
            <a:off x="6807200" y="2370138"/>
            <a:ext cx="2032000" cy="369887"/>
          </a:xfrm>
          <a:prstGeom prst="rect">
            <a:avLst/>
          </a:prstGeom>
          <a:solidFill>
            <a:schemeClr val="hlink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>
                <a:latin typeface="Arial Bold" charset="0"/>
                <a:cs typeface="+mn-cs"/>
              </a:rPr>
              <a:t>Theory </a:t>
            </a:r>
            <a:endParaRPr lang="en-US">
              <a:cs typeface="+mn-cs"/>
            </a:endParaRPr>
          </a:p>
        </p:txBody>
      </p:sp>
      <p:sp>
        <p:nvSpPr>
          <p:cNvPr id="2275" name="Rectangle 227"/>
          <p:cNvSpPr>
            <a:spLocks noChangeArrowheads="1"/>
          </p:cNvSpPr>
          <p:nvPr/>
        </p:nvSpPr>
        <p:spPr bwMode="auto">
          <a:xfrm>
            <a:off x="-1493838" y="2579688"/>
            <a:ext cx="1841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77" name="AutoShape 229"/>
          <p:cNvSpPr>
            <a:spLocks noChangeArrowheads="1"/>
          </p:cNvSpPr>
          <p:nvPr/>
        </p:nvSpPr>
        <p:spPr bwMode="auto">
          <a:xfrm rot="18000000">
            <a:off x="3683794" y="2778919"/>
            <a:ext cx="528638" cy="647700"/>
          </a:xfrm>
          <a:prstGeom prst="rightArrow">
            <a:avLst>
              <a:gd name="adj1" fmla="val 50000"/>
              <a:gd name="adj2" fmla="val 3627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78" name="AutoShape 230"/>
          <p:cNvSpPr>
            <a:spLocks noChangeArrowheads="1"/>
          </p:cNvSpPr>
          <p:nvPr/>
        </p:nvSpPr>
        <p:spPr bwMode="auto">
          <a:xfrm rot="14400000">
            <a:off x="5214144" y="2775744"/>
            <a:ext cx="506412" cy="647700"/>
          </a:xfrm>
          <a:prstGeom prst="rightArrow">
            <a:avLst>
              <a:gd name="adj1" fmla="val 50000"/>
              <a:gd name="adj2" fmla="val 3472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79" name="AutoShape 231"/>
          <p:cNvSpPr>
            <a:spLocks noChangeArrowheads="1"/>
          </p:cNvSpPr>
          <p:nvPr/>
        </p:nvSpPr>
        <p:spPr bwMode="auto">
          <a:xfrm rot="16200000">
            <a:off x="4496593" y="2729707"/>
            <a:ext cx="392113" cy="647700"/>
          </a:xfrm>
          <a:prstGeom prst="rightArrow">
            <a:avLst>
              <a:gd name="adj1" fmla="val 50000"/>
              <a:gd name="adj2" fmla="val 2687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81" name="AutoShape 233"/>
          <p:cNvSpPr>
            <a:spLocks noChangeArrowheads="1"/>
          </p:cNvSpPr>
          <p:nvPr/>
        </p:nvSpPr>
        <p:spPr bwMode="auto">
          <a:xfrm>
            <a:off x="4097338" y="2228850"/>
            <a:ext cx="1219200" cy="571500"/>
          </a:xfrm>
          <a:prstGeom prst="cube">
            <a:avLst>
              <a:gd name="adj" fmla="val 25000"/>
            </a:avLst>
          </a:prstGeom>
          <a:solidFill>
            <a:srgbClr val="19191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82" name="AutoShape 234"/>
          <p:cNvSpPr>
            <a:spLocks noChangeArrowheads="1"/>
          </p:cNvSpPr>
          <p:nvPr/>
        </p:nvSpPr>
        <p:spPr bwMode="auto">
          <a:xfrm>
            <a:off x="2743200" y="2343150"/>
            <a:ext cx="900113" cy="365125"/>
          </a:xfrm>
          <a:prstGeom prst="rightArrow">
            <a:avLst>
              <a:gd name="adj1" fmla="val 50000"/>
              <a:gd name="adj2" fmla="val 3460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83" name="AutoShape 235"/>
          <p:cNvSpPr>
            <a:spLocks noChangeArrowheads="1"/>
          </p:cNvSpPr>
          <p:nvPr/>
        </p:nvSpPr>
        <p:spPr bwMode="auto">
          <a:xfrm rot="10800000">
            <a:off x="6008688" y="2351088"/>
            <a:ext cx="900112" cy="363537"/>
          </a:xfrm>
          <a:prstGeom prst="rightArrow">
            <a:avLst>
              <a:gd name="adj1" fmla="val 50000"/>
              <a:gd name="adj2" fmla="val 3483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96" name="AutoShape 248"/>
          <p:cNvSpPr>
            <a:spLocks noChangeArrowheads="1"/>
          </p:cNvSpPr>
          <p:nvPr/>
        </p:nvSpPr>
        <p:spPr bwMode="auto">
          <a:xfrm>
            <a:off x="508000" y="6000750"/>
            <a:ext cx="1625600" cy="685800"/>
          </a:xfrm>
          <a:prstGeom prst="irregularSeal1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200">
                <a:cs typeface="+mn-cs"/>
              </a:rPr>
              <a:t>RV Surveys</a:t>
            </a:r>
          </a:p>
        </p:txBody>
      </p:sp>
      <p:sp>
        <p:nvSpPr>
          <p:cNvPr id="2298" name="AutoShape 250"/>
          <p:cNvSpPr>
            <a:spLocks noChangeArrowheads="1"/>
          </p:cNvSpPr>
          <p:nvPr/>
        </p:nvSpPr>
        <p:spPr bwMode="auto">
          <a:xfrm>
            <a:off x="0" y="6286500"/>
            <a:ext cx="1625600" cy="685800"/>
          </a:xfrm>
          <a:prstGeom prst="irregularSeal1">
            <a:avLst/>
          </a:prstGeom>
          <a:gradFill rotWithShape="0">
            <a:gsLst>
              <a:gs pos="0">
                <a:srgbClr val="C08141"/>
              </a:gs>
              <a:gs pos="100000">
                <a:srgbClr val="C08141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100" dirty="0">
                <a:cs typeface="+mn-cs"/>
              </a:rPr>
              <a:t>WFIRST/Euclid</a:t>
            </a:r>
          </a:p>
        </p:txBody>
      </p:sp>
      <p:sp>
        <p:nvSpPr>
          <p:cNvPr id="2299" name="AutoShape 251"/>
          <p:cNvSpPr>
            <a:spLocks noChangeArrowheads="1"/>
          </p:cNvSpPr>
          <p:nvPr/>
        </p:nvSpPr>
        <p:spPr bwMode="auto">
          <a:xfrm>
            <a:off x="1828800" y="6000750"/>
            <a:ext cx="1625600" cy="685800"/>
          </a:xfrm>
          <a:prstGeom prst="irregularSeal1">
            <a:avLst/>
          </a:prstGeom>
          <a:gradFill rotWithShape="0">
            <a:gsLst>
              <a:gs pos="0">
                <a:srgbClr val="94E38D"/>
              </a:gs>
              <a:gs pos="100000">
                <a:srgbClr val="94E38D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200">
                <a:cs typeface="+mn-cs"/>
              </a:rPr>
              <a:t>Kepler</a:t>
            </a:r>
          </a:p>
        </p:txBody>
      </p:sp>
      <p:sp>
        <p:nvSpPr>
          <p:cNvPr id="2301" name="AutoShape 253"/>
          <p:cNvSpPr>
            <a:spLocks noChangeArrowheads="1"/>
          </p:cNvSpPr>
          <p:nvPr/>
        </p:nvSpPr>
        <p:spPr bwMode="auto">
          <a:xfrm>
            <a:off x="4470400" y="6229350"/>
            <a:ext cx="2133600" cy="914400"/>
          </a:xfrm>
          <a:prstGeom prst="irregularSeal1">
            <a:avLst/>
          </a:prstGeom>
          <a:gradFill rotWithShape="0">
            <a:gsLst>
              <a:gs pos="0">
                <a:schemeClr val="accent2">
                  <a:gamma/>
                  <a:tint val="43922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200">
                <a:cs typeface="+mn-cs"/>
              </a:rPr>
              <a:t>Ground-Based</a:t>
            </a:r>
          </a:p>
          <a:p>
            <a:pPr algn="ctr">
              <a:defRPr/>
            </a:pPr>
            <a:r>
              <a:rPr lang="en-US" sz="1200">
                <a:cs typeface="+mn-cs"/>
              </a:rPr>
              <a:t>Direct Imaging</a:t>
            </a:r>
          </a:p>
        </p:txBody>
      </p:sp>
      <p:sp>
        <p:nvSpPr>
          <p:cNvPr id="2302" name="AutoShape 254"/>
          <p:cNvSpPr>
            <a:spLocks noChangeArrowheads="1"/>
          </p:cNvSpPr>
          <p:nvPr/>
        </p:nvSpPr>
        <p:spPr bwMode="auto">
          <a:xfrm>
            <a:off x="1219200" y="6343650"/>
            <a:ext cx="1625600" cy="685800"/>
          </a:xfrm>
          <a:prstGeom prst="irregularSeal1">
            <a:avLst/>
          </a:prstGeom>
          <a:gradFill rotWithShape="0">
            <a:gsLst>
              <a:gs pos="0">
                <a:srgbClr val="E3564D"/>
              </a:gs>
              <a:gs pos="100000">
                <a:srgbClr val="E3564D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200" dirty="0" smtClean="0">
                <a:cs typeface="+mn-cs"/>
              </a:rPr>
              <a:t>SIM-2?</a:t>
            </a:r>
            <a:endParaRPr lang="en-US" sz="1200" dirty="0">
              <a:cs typeface="+mn-cs"/>
            </a:endParaRPr>
          </a:p>
        </p:txBody>
      </p:sp>
      <p:sp>
        <p:nvSpPr>
          <p:cNvPr id="2303" name="AutoShape 255"/>
          <p:cNvSpPr>
            <a:spLocks noChangeArrowheads="1"/>
          </p:cNvSpPr>
          <p:nvPr/>
        </p:nvSpPr>
        <p:spPr bwMode="auto">
          <a:xfrm>
            <a:off x="6604000" y="6343650"/>
            <a:ext cx="1625600" cy="685800"/>
          </a:xfrm>
          <a:prstGeom prst="irregularSeal1">
            <a:avLst/>
          </a:prstGeom>
          <a:gradFill rotWithShape="0">
            <a:gsLst>
              <a:gs pos="0">
                <a:schemeClr val="bg2">
                  <a:gamma/>
                  <a:tint val="52157"/>
                  <a:invGamma/>
                </a:schemeClr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200">
                <a:cs typeface="+mn-cs"/>
              </a:rPr>
              <a:t>HST/Spitzer</a:t>
            </a:r>
          </a:p>
        </p:txBody>
      </p:sp>
      <p:sp>
        <p:nvSpPr>
          <p:cNvPr id="2306" name="AutoShape 258"/>
          <p:cNvSpPr>
            <a:spLocks noChangeArrowheads="1"/>
          </p:cNvSpPr>
          <p:nvPr/>
        </p:nvSpPr>
        <p:spPr bwMode="auto">
          <a:xfrm>
            <a:off x="6908800" y="5943600"/>
            <a:ext cx="1625600" cy="685800"/>
          </a:xfrm>
          <a:prstGeom prst="irregularSeal1">
            <a:avLst/>
          </a:prstGeom>
          <a:gradFill rotWithShape="0">
            <a:gsLst>
              <a:gs pos="0">
                <a:srgbClr val="E3B596"/>
              </a:gs>
              <a:gs pos="100000">
                <a:srgbClr val="E3B596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200">
                <a:cs typeface="+mn-cs"/>
              </a:rPr>
              <a:t>JWST</a:t>
            </a:r>
          </a:p>
        </p:txBody>
      </p:sp>
      <p:sp>
        <p:nvSpPr>
          <p:cNvPr id="2307" name="AutoShape 259"/>
          <p:cNvSpPr>
            <a:spLocks noChangeArrowheads="1"/>
          </p:cNvSpPr>
          <p:nvPr/>
        </p:nvSpPr>
        <p:spPr bwMode="auto">
          <a:xfrm>
            <a:off x="7620000" y="6172200"/>
            <a:ext cx="1625600" cy="685800"/>
          </a:xfrm>
          <a:prstGeom prst="irregularSeal1">
            <a:avLst/>
          </a:prstGeom>
          <a:gradFill rotWithShape="0">
            <a:gsLst>
              <a:gs pos="0">
                <a:srgbClr val="F31904">
                  <a:gamma/>
                  <a:tint val="31373"/>
                  <a:invGamma/>
                </a:srgbClr>
              </a:gs>
              <a:gs pos="100000">
                <a:srgbClr val="F3190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200" dirty="0" smtClean="0">
                <a:cs typeface="+mn-cs"/>
              </a:rPr>
              <a:t>FINESSE/ARIEL</a:t>
            </a:r>
            <a:endParaRPr lang="en-US" sz="1200" dirty="0">
              <a:cs typeface="+mn-cs"/>
            </a:endParaRPr>
          </a:p>
        </p:txBody>
      </p:sp>
      <p:sp>
        <p:nvSpPr>
          <p:cNvPr id="2308" name="AutoShape 260"/>
          <p:cNvSpPr>
            <a:spLocks noChangeArrowheads="1"/>
          </p:cNvSpPr>
          <p:nvPr/>
        </p:nvSpPr>
        <p:spPr bwMode="auto">
          <a:xfrm>
            <a:off x="2336800" y="6343650"/>
            <a:ext cx="1625600" cy="685800"/>
          </a:xfrm>
          <a:prstGeom prst="irregularSeal1">
            <a:avLst/>
          </a:prstGeom>
          <a:gradFill rotWithShape="0">
            <a:gsLst>
              <a:gs pos="0">
                <a:srgbClr val="998835"/>
              </a:gs>
              <a:gs pos="100000">
                <a:srgbClr val="998835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200">
                <a:cs typeface="+mn-cs"/>
              </a:rPr>
              <a:t>GAIA</a:t>
            </a:r>
          </a:p>
        </p:txBody>
      </p:sp>
      <p:sp>
        <p:nvSpPr>
          <p:cNvPr id="2311" name="AutoShape 263"/>
          <p:cNvSpPr>
            <a:spLocks noChangeArrowheads="1"/>
          </p:cNvSpPr>
          <p:nvPr/>
        </p:nvSpPr>
        <p:spPr bwMode="auto">
          <a:xfrm>
            <a:off x="5588000" y="6000750"/>
            <a:ext cx="1727200" cy="742950"/>
          </a:xfrm>
          <a:prstGeom prst="irregularSeal1">
            <a:avLst/>
          </a:prstGeom>
          <a:gradFill rotWithShape="0">
            <a:gsLst>
              <a:gs pos="0">
                <a:srgbClr val="728F8C">
                  <a:gamma/>
                  <a:tint val="43922"/>
                  <a:invGamma/>
                </a:srgbClr>
              </a:gs>
              <a:gs pos="100000">
                <a:srgbClr val="728F8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900">
                <a:cs typeface="+mn-cs"/>
              </a:rPr>
              <a:t>Ground-Based</a:t>
            </a:r>
          </a:p>
          <a:p>
            <a:pPr algn="ctr">
              <a:defRPr/>
            </a:pPr>
            <a:r>
              <a:rPr lang="en-US" sz="900">
                <a:cs typeface="+mn-cs"/>
              </a:rPr>
              <a:t>Transit Surveys</a:t>
            </a:r>
            <a:endParaRPr lang="en-US" sz="1200">
              <a:cs typeface="+mn-cs"/>
            </a:endParaRPr>
          </a:p>
        </p:txBody>
      </p:sp>
      <p:sp>
        <p:nvSpPr>
          <p:cNvPr id="2336" name="Rectangle 288"/>
          <p:cNvSpPr>
            <a:spLocks noChangeArrowheads="1"/>
          </p:cNvSpPr>
          <p:nvPr/>
        </p:nvSpPr>
        <p:spPr bwMode="auto">
          <a:xfrm>
            <a:off x="1427163" y="1828800"/>
            <a:ext cx="192087" cy="1143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38" name="Rectangle 290"/>
          <p:cNvSpPr>
            <a:spLocks noChangeArrowheads="1"/>
          </p:cNvSpPr>
          <p:nvPr/>
        </p:nvSpPr>
        <p:spPr bwMode="auto">
          <a:xfrm>
            <a:off x="7632700" y="1828800"/>
            <a:ext cx="185738" cy="1143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20576" name="Group 296"/>
          <p:cNvGrpSpPr>
            <a:grpSpLocks/>
          </p:cNvGrpSpPr>
          <p:nvPr/>
        </p:nvGrpSpPr>
        <p:grpSpPr bwMode="auto">
          <a:xfrm>
            <a:off x="1320800" y="1200150"/>
            <a:ext cx="6604000" cy="887413"/>
            <a:chOff x="624" y="1008"/>
            <a:chExt cx="3120" cy="745"/>
          </a:xfrm>
        </p:grpSpPr>
        <p:grpSp>
          <p:nvGrpSpPr>
            <p:cNvPr id="20583" name="Group 294"/>
            <p:cNvGrpSpPr>
              <a:grpSpLocks/>
            </p:cNvGrpSpPr>
            <p:nvPr/>
          </p:nvGrpSpPr>
          <p:grpSpPr bwMode="auto">
            <a:xfrm>
              <a:off x="624" y="1008"/>
              <a:ext cx="3120" cy="745"/>
              <a:chOff x="624" y="1008"/>
              <a:chExt cx="3120" cy="745"/>
            </a:xfrm>
          </p:grpSpPr>
          <p:grpSp>
            <p:nvGrpSpPr>
              <p:cNvPr id="20585" name="Group 291"/>
              <p:cNvGrpSpPr>
                <a:grpSpLocks/>
              </p:cNvGrpSpPr>
              <p:nvPr/>
            </p:nvGrpSpPr>
            <p:grpSpPr bwMode="auto">
              <a:xfrm>
                <a:off x="624" y="1008"/>
                <a:ext cx="3120" cy="745"/>
                <a:chOff x="624" y="1008"/>
                <a:chExt cx="3120" cy="745"/>
              </a:xfrm>
            </p:grpSpPr>
            <p:sp>
              <p:nvSpPr>
                <p:cNvPr id="2286" name="AutoShape 238"/>
                <p:cNvSpPr>
                  <a:spLocks noChangeArrowheads="1"/>
                </p:cNvSpPr>
                <p:nvPr/>
              </p:nvSpPr>
              <p:spPr bwMode="auto">
                <a:xfrm rot="-5400000">
                  <a:off x="2100" y="1498"/>
                  <a:ext cx="312" cy="192"/>
                </a:xfrm>
                <a:prstGeom prst="rightArrow">
                  <a:avLst>
                    <a:gd name="adj1" fmla="val 50000"/>
                    <a:gd name="adj2" fmla="val 40755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91" name="AutoShape 243"/>
                <p:cNvSpPr>
                  <a:spLocks noChangeArrowheads="1"/>
                </p:cNvSpPr>
                <p:nvPr/>
              </p:nvSpPr>
              <p:spPr bwMode="auto">
                <a:xfrm rot="-5400000">
                  <a:off x="3312" y="1248"/>
                  <a:ext cx="672" cy="192"/>
                </a:xfrm>
                <a:prstGeom prst="rightArrow">
                  <a:avLst>
                    <a:gd name="adj1" fmla="val 50000"/>
                    <a:gd name="adj2" fmla="val 87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334" name="AutoShape 286"/>
                <p:cNvSpPr>
                  <a:spLocks noChangeArrowheads="1"/>
                </p:cNvSpPr>
                <p:nvPr/>
              </p:nvSpPr>
              <p:spPr bwMode="auto">
                <a:xfrm rot="-5400000">
                  <a:off x="384" y="1248"/>
                  <a:ext cx="672" cy="192"/>
                </a:xfrm>
                <a:prstGeom prst="rightArrow">
                  <a:avLst>
                    <a:gd name="adj1" fmla="val 50000"/>
                    <a:gd name="adj2" fmla="val 87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335" name="Rectangle 287"/>
                <p:cNvSpPr>
                  <a:spLocks noChangeArrowheads="1"/>
                </p:cNvSpPr>
                <p:nvPr/>
              </p:nvSpPr>
              <p:spPr bwMode="auto">
                <a:xfrm>
                  <a:off x="672" y="1584"/>
                  <a:ext cx="3024" cy="9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337" name="Rectangle 289"/>
                <p:cNvSpPr>
                  <a:spLocks noChangeArrowheads="1"/>
                </p:cNvSpPr>
                <p:nvPr/>
              </p:nvSpPr>
              <p:spPr bwMode="auto">
                <a:xfrm>
                  <a:off x="2211" y="1536"/>
                  <a:ext cx="90" cy="192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2341" name="Rectangle 293"/>
              <p:cNvSpPr>
                <a:spLocks noChangeArrowheads="1"/>
              </p:cNvSpPr>
              <p:nvPr/>
            </p:nvSpPr>
            <p:spPr bwMode="auto">
              <a:xfrm>
                <a:off x="676" y="1536"/>
                <a:ext cx="90" cy="9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2343" name="Rectangle 295"/>
            <p:cNvSpPr>
              <a:spLocks noChangeArrowheads="1"/>
            </p:cNvSpPr>
            <p:nvPr/>
          </p:nvSpPr>
          <p:spPr bwMode="auto">
            <a:xfrm>
              <a:off x="3603" y="1536"/>
              <a:ext cx="88" cy="9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300" name="AutoShape 252"/>
          <p:cNvSpPr>
            <a:spLocks noChangeArrowheads="1"/>
          </p:cNvSpPr>
          <p:nvPr/>
        </p:nvSpPr>
        <p:spPr bwMode="auto">
          <a:xfrm>
            <a:off x="3251200" y="6000750"/>
            <a:ext cx="2235200" cy="800100"/>
          </a:xfrm>
          <a:prstGeom prst="irregularSeal1">
            <a:avLst/>
          </a:prstGeom>
          <a:gradFill rotWithShape="0">
            <a:gsLst>
              <a:gs pos="0">
                <a:srgbClr val="F48012"/>
              </a:gs>
              <a:gs pos="100000">
                <a:srgbClr val="F48012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200" dirty="0">
                <a:cs typeface="+mn-cs"/>
              </a:rPr>
              <a:t>PLATO/TESS</a:t>
            </a:r>
          </a:p>
        </p:txBody>
      </p:sp>
      <p:sp>
        <p:nvSpPr>
          <p:cNvPr id="2304" name="AutoShape 256"/>
          <p:cNvSpPr>
            <a:spLocks noChangeArrowheads="1"/>
          </p:cNvSpPr>
          <p:nvPr/>
        </p:nvSpPr>
        <p:spPr bwMode="auto">
          <a:xfrm>
            <a:off x="3251200" y="6286500"/>
            <a:ext cx="1625600" cy="685800"/>
          </a:xfrm>
          <a:prstGeom prst="irregularSeal1">
            <a:avLst/>
          </a:prstGeom>
          <a:gradFill rotWithShape="0">
            <a:gsLst>
              <a:gs pos="0">
                <a:srgbClr val="67E0E3"/>
              </a:gs>
              <a:gs pos="100000">
                <a:srgbClr val="67E0E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200" dirty="0" err="1" smtClean="0">
                <a:cs typeface="+mn-cs"/>
              </a:rPr>
              <a:t>HabEx</a:t>
            </a:r>
            <a:r>
              <a:rPr lang="en-US" sz="1200" dirty="0" smtClean="0">
                <a:cs typeface="+mn-cs"/>
              </a:rPr>
              <a:t>/LUVOIR?</a:t>
            </a:r>
            <a:endParaRPr lang="en-US" sz="1200" dirty="0">
              <a:cs typeface="+mn-cs"/>
            </a:endParaRPr>
          </a:p>
        </p:txBody>
      </p:sp>
      <p:sp>
        <p:nvSpPr>
          <p:cNvPr id="2359" name="AutoShape 311"/>
          <p:cNvSpPr>
            <a:spLocks noChangeArrowheads="1"/>
          </p:cNvSpPr>
          <p:nvPr/>
        </p:nvSpPr>
        <p:spPr bwMode="auto">
          <a:xfrm rot="18000000">
            <a:off x="1888331" y="3998119"/>
            <a:ext cx="528638" cy="647700"/>
          </a:xfrm>
          <a:prstGeom prst="rightArrow">
            <a:avLst>
              <a:gd name="adj1" fmla="val 50000"/>
              <a:gd name="adj2" fmla="val 3627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61" name="AutoShape 313"/>
          <p:cNvSpPr>
            <a:spLocks noChangeArrowheads="1"/>
          </p:cNvSpPr>
          <p:nvPr/>
        </p:nvSpPr>
        <p:spPr bwMode="auto">
          <a:xfrm rot="16200000">
            <a:off x="4393407" y="4004469"/>
            <a:ext cx="506412" cy="647700"/>
          </a:xfrm>
          <a:prstGeom prst="rightArrow">
            <a:avLst>
              <a:gd name="adj1" fmla="val 50000"/>
              <a:gd name="adj2" fmla="val 3472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64" name="AutoShape 316"/>
          <p:cNvSpPr>
            <a:spLocks noChangeArrowheads="1"/>
          </p:cNvSpPr>
          <p:nvPr/>
        </p:nvSpPr>
        <p:spPr bwMode="auto">
          <a:xfrm rot="14400000">
            <a:off x="6573043" y="3987007"/>
            <a:ext cx="506413" cy="647700"/>
          </a:xfrm>
          <a:prstGeom prst="rightArrow">
            <a:avLst>
              <a:gd name="adj1" fmla="val 50000"/>
              <a:gd name="adj2" fmla="val 3472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0" name="Line 279"/>
          <p:cNvSpPr>
            <a:spLocks noChangeShapeType="1"/>
          </p:cNvSpPr>
          <p:nvPr/>
        </p:nvSpPr>
        <p:spPr bwMode="auto">
          <a:xfrm flipV="1">
            <a:off x="3962400" y="5886450"/>
            <a:ext cx="0" cy="352425"/>
          </a:xfrm>
          <a:prstGeom prst="line">
            <a:avLst/>
          </a:prstGeom>
          <a:noFill/>
          <a:ln w="57150">
            <a:solidFill>
              <a:srgbClr val="F3190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664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en-US" sz="8000" dirty="0" smtClean="0"/>
              <a:t>The Search for Habitable Climates and Life.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673511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66725"/>
            <a:ext cx="4040188" cy="827088"/>
          </a:xfrm>
        </p:spPr>
        <p:txBody>
          <a:bodyPr anchor="ctr"/>
          <a:lstStyle/>
          <a:p>
            <a:pPr algn="ctr">
              <a:defRPr/>
            </a:pPr>
            <a:r>
              <a:rPr lang="en-US" dirty="0" smtClean="0">
                <a:latin typeface="Arial Black"/>
                <a:cs typeface="Arial Black"/>
              </a:rPr>
              <a:t>Pale Blue Dots</a:t>
            </a:r>
            <a:endParaRPr lang="en-US" dirty="0">
              <a:latin typeface="Arial Black"/>
              <a:cs typeface="Arial Black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457200"/>
            <a:ext cx="4064000" cy="835025"/>
          </a:xfrm>
        </p:spPr>
        <p:txBody>
          <a:bodyPr anchor="ctr"/>
          <a:lstStyle/>
          <a:p>
            <a:pPr algn="ctr">
              <a:defRPr/>
            </a:pPr>
            <a:r>
              <a:rPr lang="en-US" dirty="0" smtClean="0">
                <a:latin typeface="Arial Black"/>
                <a:cs typeface="Arial Black"/>
              </a:rPr>
              <a:t>Small Black Shadows</a:t>
            </a:r>
            <a:endParaRPr lang="en-US" dirty="0">
              <a:latin typeface="Arial Black"/>
              <a:cs typeface="Arial Black"/>
            </a:endParaRPr>
          </a:p>
        </p:txBody>
      </p:sp>
      <p:pic>
        <p:nvPicPr>
          <p:cNvPr id="7" name="Picture 35" descr="pbd.jpg                                                        00082C8CMacintosh HD                   7C262DB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82600" y="1457325"/>
            <a:ext cx="3975100" cy="1676400"/>
          </a:xfrm>
          <a:prstGeom prst="rect">
            <a:avLst/>
          </a:prstGeom>
          <a:noFill/>
          <a:ln w="76200">
            <a:solidFill>
              <a:srgbClr val="008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36" descr="ss.jpg                                                         00082C8CMacintosh HD                   7C262DB8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686300" y="1457325"/>
            <a:ext cx="4005263" cy="1681163"/>
          </a:xfrm>
          <a:prstGeom prst="rect">
            <a:avLst/>
          </a:prstGeom>
          <a:noFill/>
          <a:ln w="76200">
            <a:solidFill>
              <a:srgbClr val="008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Oval 2"/>
          <p:cNvSpPr>
            <a:spLocks noChangeArrowheads="1"/>
          </p:cNvSpPr>
          <p:nvPr/>
        </p:nvSpPr>
        <p:spPr bwMode="auto">
          <a:xfrm>
            <a:off x="1295400" y="4038600"/>
            <a:ext cx="2514600" cy="2514600"/>
          </a:xfrm>
          <a:prstGeom prst="ellipse">
            <a:avLst/>
          </a:prstGeom>
          <a:solidFill>
            <a:srgbClr val="FFFF00"/>
          </a:solidFill>
          <a:ln w="127000">
            <a:solidFill>
              <a:srgbClr val="FF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8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" name="Oval 4"/>
          <p:cNvSpPr>
            <a:spLocks noChangeArrowheads="1"/>
          </p:cNvSpPr>
          <p:nvPr/>
        </p:nvSpPr>
        <p:spPr bwMode="auto">
          <a:xfrm>
            <a:off x="6934200" y="5029200"/>
            <a:ext cx="403225" cy="403225"/>
          </a:xfrm>
          <a:prstGeom prst="ellipse">
            <a:avLst/>
          </a:prstGeom>
          <a:solidFill>
            <a:srgbClr val="990000"/>
          </a:solidFill>
          <a:ln w="31750">
            <a:solidFill>
              <a:srgbClr val="A5002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800">
              <a:solidFill>
                <a:srgbClr val="000000"/>
              </a:solidFill>
              <a:latin typeface="Times" charset="0"/>
            </a:endParaRPr>
          </a:p>
        </p:txBody>
      </p:sp>
      <p:pic>
        <p:nvPicPr>
          <p:cNvPr id="43016" name="Picture 10" descr="earth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8" y="3810000"/>
            <a:ext cx="188912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7" name="Oval 12"/>
          <p:cNvSpPr>
            <a:spLocks noChangeArrowheads="1"/>
          </p:cNvSpPr>
          <p:nvPr/>
        </p:nvSpPr>
        <p:spPr bwMode="auto">
          <a:xfrm>
            <a:off x="7010400" y="5105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800" smtClean="0">
              <a:solidFill>
                <a:srgbClr val="000000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305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Search for Life.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3895"/>
            <a:ext cx="8229600" cy="540398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/>
              <a:t>Need to complete the planet census (</a:t>
            </a:r>
            <a:r>
              <a:rPr lang="en-US" sz="2000" dirty="0" err="1" smtClean="0"/>
              <a:t>Kepler</a:t>
            </a:r>
            <a:r>
              <a:rPr lang="en-US" sz="2000" dirty="0" smtClean="0"/>
              <a:t> + WFIRST) and characterize a diversity of planetary atmospheres (JWST + WFIRST-C,S? + </a:t>
            </a:r>
            <a:r>
              <a:rPr lang="en-US" sz="2000" dirty="0" err="1" smtClean="0"/>
              <a:t>HabEx</a:t>
            </a:r>
            <a:r>
              <a:rPr lang="en-US" sz="2000" dirty="0" smtClean="0"/>
              <a:t>/LUVOIR).</a:t>
            </a:r>
          </a:p>
          <a:p>
            <a:pPr>
              <a:lnSpc>
                <a:spcPct val="120000"/>
              </a:lnSpc>
            </a:pPr>
            <a:r>
              <a:rPr lang="en-US" sz="2000" dirty="0" smtClean="0"/>
              <a:t>Low-mass stars: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/>
              <a:t>TESS+RV+JWST + ? (luck + control of systematics)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/>
              <a:t>GSMT with extreme AO</a:t>
            </a:r>
          </a:p>
          <a:p>
            <a:pPr>
              <a:lnSpc>
                <a:spcPct val="120000"/>
              </a:lnSpc>
            </a:pPr>
            <a:r>
              <a:rPr lang="en-US" sz="2000" dirty="0" smtClean="0"/>
              <a:t>High-mass stars:</a:t>
            </a:r>
          </a:p>
          <a:p>
            <a:pPr lvl="1">
              <a:lnSpc>
                <a:spcPct val="120000"/>
              </a:lnSpc>
            </a:pPr>
            <a:r>
              <a:rPr lang="en-US" sz="2000" b="1" dirty="0" smtClean="0"/>
              <a:t>Technology development </a:t>
            </a:r>
            <a:r>
              <a:rPr lang="en-US" sz="2000" dirty="0" smtClean="0"/>
              <a:t>(coronagraph </a:t>
            </a:r>
            <a:r>
              <a:rPr lang="en-US" sz="2000" i="1" dirty="0" smtClean="0"/>
              <a:t>and</a:t>
            </a:r>
            <a:r>
              <a:rPr lang="en-US" sz="2000" dirty="0" smtClean="0"/>
              <a:t> </a:t>
            </a:r>
            <a:r>
              <a:rPr lang="en-US" sz="2000" dirty="0" err="1" smtClean="0"/>
              <a:t>starshade</a:t>
            </a:r>
            <a:r>
              <a:rPr lang="en-US" sz="2000" dirty="0" smtClean="0"/>
              <a:t>)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/>
              <a:t>Need a robust estimate of </a:t>
            </a:r>
            <a:r>
              <a:rPr lang="en-US" sz="2000" dirty="0" err="1" smtClean="0"/>
              <a:t>η</a:t>
            </a:r>
            <a:r>
              <a:rPr lang="en-US" sz="2000" baseline="-25000" dirty="0" err="1" smtClean="0"/>
              <a:t>Earth</a:t>
            </a:r>
            <a:r>
              <a:rPr lang="en-US" sz="2000" baseline="-25000" dirty="0"/>
              <a:t> </a:t>
            </a:r>
            <a:r>
              <a:rPr lang="en-US" sz="2000" dirty="0" smtClean="0"/>
              <a:t>(or RV or astrometry).</a:t>
            </a:r>
            <a:endParaRPr lang="en-US" sz="2000" baseline="-25000" dirty="0"/>
          </a:p>
          <a:p>
            <a:pPr lvl="1">
              <a:lnSpc>
                <a:spcPct val="120000"/>
              </a:lnSpc>
            </a:pPr>
            <a:r>
              <a:rPr lang="en-US" sz="2000" dirty="0" smtClean="0"/>
              <a:t>Need a robust estimate of </a:t>
            </a:r>
            <a:r>
              <a:rPr lang="en-US" sz="2000" dirty="0" err="1" smtClean="0"/>
              <a:t>exozodi</a:t>
            </a:r>
            <a:r>
              <a:rPr lang="en-US" sz="2000" dirty="0" smtClean="0"/>
              <a:t> levels (LBTI).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/>
              <a:t>Need to figure out how to measure masses and if we can identify the targets first (and figure out if it helps).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/>
              <a:t>Need to understand false positives.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97850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50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airtight argument for investing in RV technologies now.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2532"/>
            <a:ext cx="8229600" cy="525780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6400" dirty="0" smtClean="0"/>
              <a:t>Learn it, love it, use it.</a:t>
            </a:r>
          </a:p>
          <a:p>
            <a:pPr>
              <a:lnSpc>
                <a:spcPct val="120000"/>
              </a:lnSpc>
            </a:pPr>
            <a:r>
              <a:rPr lang="en-US" sz="6400" dirty="0" smtClean="0"/>
              <a:t>We have to measure the masses of directly-imaged habitable planets somehow.</a:t>
            </a:r>
          </a:p>
          <a:p>
            <a:pPr>
              <a:lnSpc>
                <a:spcPct val="120000"/>
              </a:lnSpc>
            </a:pPr>
            <a:r>
              <a:rPr lang="en-US" sz="6400" dirty="0" smtClean="0"/>
              <a:t>We have two choices:</a:t>
            </a:r>
          </a:p>
          <a:p>
            <a:pPr lvl="1">
              <a:lnSpc>
                <a:spcPct val="120000"/>
              </a:lnSpc>
            </a:pPr>
            <a:r>
              <a:rPr lang="en-US" sz="5600" dirty="0" smtClean="0"/>
              <a:t>Astrometry (0.1 </a:t>
            </a:r>
            <a:r>
              <a:rPr lang="en-US" sz="5600" dirty="0" err="1" smtClean="0"/>
              <a:t>μas</a:t>
            </a:r>
            <a:r>
              <a:rPr lang="en-US" sz="5600" dirty="0" smtClean="0"/>
              <a:t>)</a:t>
            </a:r>
          </a:p>
          <a:p>
            <a:pPr lvl="1">
              <a:lnSpc>
                <a:spcPct val="120000"/>
              </a:lnSpc>
            </a:pPr>
            <a:r>
              <a:rPr lang="en-US" sz="5600" dirty="0" smtClean="0"/>
              <a:t>RV (1 cm/s)</a:t>
            </a:r>
          </a:p>
          <a:p>
            <a:pPr>
              <a:lnSpc>
                <a:spcPct val="120000"/>
              </a:lnSpc>
            </a:pPr>
            <a:r>
              <a:rPr lang="en-US" sz="6400" dirty="0" smtClean="0"/>
              <a:t>Astrometry must be done from space, so is likely &gt;~$1B regardless (unless as an add-on to another mission).</a:t>
            </a:r>
          </a:p>
          <a:p>
            <a:pPr>
              <a:lnSpc>
                <a:spcPct val="120000"/>
              </a:lnSpc>
            </a:pPr>
            <a:r>
              <a:rPr lang="en-US" sz="6400" dirty="0" smtClean="0"/>
              <a:t>RV at 1 cm/s may be doable from the ground</a:t>
            </a:r>
            <a:r>
              <a:rPr lang="en-US" sz="6400" baseline="30000" dirty="0" smtClean="0"/>
              <a:t>*</a:t>
            </a:r>
            <a:r>
              <a:rPr lang="en-US" sz="6400" dirty="0" smtClean="0"/>
              <a:t>.  It will cost ~$50M to figure this out, and $200M to measure the masses if it is possible.</a:t>
            </a:r>
          </a:p>
          <a:p>
            <a:pPr>
              <a:lnSpc>
                <a:spcPct val="120000"/>
              </a:lnSpc>
            </a:pPr>
            <a:r>
              <a:rPr lang="en-US" sz="6400" dirty="0" smtClean="0"/>
              <a:t>So, we will have to try to do RV eventually anyway, we might as well start now.</a:t>
            </a:r>
          </a:p>
          <a:p>
            <a:pPr>
              <a:lnSpc>
                <a:spcPct val="120000"/>
              </a:lnSpc>
            </a:pPr>
            <a:r>
              <a:rPr lang="en-US" sz="6400" dirty="0" smtClean="0"/>
              <a:t>If we can achieve ~1cm/s from the ground, we can find the habitable planets first, and then we only have to observe 1/</a:t>
            </a:r>
            <a:r>
              <a:rPr lang="en-US" sz="6400" dirty="0" err="1" smtClean="0"/>
              <a:t>η</a:t>
            </a:r>
            <a:r>
              <a:rPr lang="en-US" sz="6400" baseline="-25000" dirty="0" err="1" smtClean="0"/>
              <a:t>Earth</a:t>
            </a:r>
            <a:r>
              <a:rPr lang="en-US" sz="6400" baseline="-25000" dirty="0" smtClean="0"/>
              <a:t> </a:t>
            </a:r>
            <a:r>
              <a:rPr lang="en-US" sz="6400" dirty="0" smtClean="0"/>
              <a:t>times fewer targets for a direct imaging mission.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64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sz="5600" baseline="30000" dirty="0" smtClean="0"/>
              <a:t>*</a:t>
            </a:r>
            <a:r>
              <a:rPr lang="en-US" sz="5600" dirty="0" smtClean="0"/>
              <a:t>People will tell you it is impossible.   This may be true, but we do not know this yet.  It is an opinion, not a </a:t>
            </a:r>
            <a:r>
              <a:rPr lang="en-US" sz="5600" dirty="0" smtClean="0"/>
              <a:t>demonstrated fact.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26598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Precursor observations: </a:t>
            </a:r>
            <a:br>
              <a:rPr lang="en-US" dirty="0" smtClean="0"/>
            </a:br>
            <a:r>
              <a:rPr lang="en-US" dirty="0" smtClean="0"/>
              <a:t>how they may affect trades.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Generally help if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detect</a:t>
            </a:r>
            <a:r>
              <a:rPr lang="en-US" dirty="0" smtClean="0"/>
              <a:t> &gt;&gt;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characterize</a:t>
            </a:r>
            <a:r>
              <a:rPr lang="en-US" baseline="-25000" dirty="0" smtClean="0"/>
              <a:t>,</a:t>
            </a:r>
            <a:r>
              <a:rPr lang="en-US" dirty="0" smtClean="0"/>
              <a:t> for example:</a:t>
            </a:r>
          </a:p>
          <a:p>
            <a:pPr lvl="1"/>
            <a:r>
              <a:rPr lang="en-US" dirty="0" smtClean="0"/>
              <a:t>Low completeness per visit:</a:t>
            </a:r>
          </a:p>
          <a:p>
            <a:pPr lvl="2"/>
            <a:r>
              <a:rPr lang="en-US" dirty="0" smtClean="0"/>
              <a:t>Small dark hole.</a:t>
            </a:r>
          </a:p>
          <a:p>
            <a:pPr lvl="2"/>
            <a:r>
              <a:rPr lang="en-US" dirty="0" smtClean="0"/>
              <a:t>Large IWA.</a:t>
            </a:r>
          </a:p>
          <a:p>
            <a:pPr lvl="2"/>
            <a:r>
              <a:rPr lang="en-US" dirty="0" smtClean="0"/>
              <a:t>Small </a:t>
            </a:r>
            <a:r>
              <a:rPr lang="en-US" dirty="0" err="1" smtClean="0"/>
              <a:t>η</a:t>
            </a:r>
            <a:r>
              <a:rPr lang="en-US" baseline="-25000" dirty="0" err="1" smtClean="0"/>
              <a:t>Earth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Also help if the target sample size is resource limited:</a:t>
            </a:r>
          </a:p>
          <a:p>
            <a:pPr lvl="1"/>
            <a:r>
              <a:rPr lang="en-US" smtClean="0"/>
              <a:t>Sharing time </a:t>
            </a:r>
            <a:r>
              <a:rPr lang="en-US" dirty="0" smtClean="0"/>
              <a:t>with other science.</a:t>
            </a:r>
          </a:p>
          <a:p>
            <a:pPr lvl="1"/>
            <a:r>
              <a:rPr lang="en-US" dirty="0" smtClean="0"/>
              <a:t>Limited number of slews for a </a:t>
            </a:r>
            <a:r>
              <a:rPr lang="en-US" dirty="0" err="1" smtClean="0"/>
              <a:t>starshade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Long integration times for characterization.</a:t>
            </a:r>
          </a:p>
        </p:txBody>
      </p:sp>
    </p:spTree>
    <p:extLst>
      <p:ext uri="{BB962C8B-B14F-4D97-AF65-F5344CB8AC3E}">
        <p14:creationId xmlns:p14="http://schemas.microsoft.com/office/powerpoint/2010/main" val="743414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78904"/>
            <a:ext cx="8229600" cy="25320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1: detection-limited, mission-time-limited, blind survey with a coronagraph.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(Courtesy of Peter </a:t>
            </a:r>
            <a:r>
              <a:rPr lang="en-US" dirty="0" err="1" smtClean="0"/>
              <a:t>Plavchan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557833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ヒラギノ角ゴ Pro W3"/>
        <a:cs typeface=""/>
      </a:majorFont>
      <a:minorFont>
        <a:latin typeface="Times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ヒラギノ角ゴ Pro W3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5206</TotalTime>
  <Words>1412</Words>
  <Application>Microsoft Macintosh PowerPoint</Application>
  <PresentationFormat>On-screen Show (4:3)</PresentationFormat>
  <Paragraphs>186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1_Office Theme</vt:lpstr>
      <vt:lpstr>3_Blank Presentation</vt:lpstr>
      <vt:lpstr>2_Office Theme</vt:lpstr>
      <vt:lpstr>Capital</vt:lpstr>
      <vt:lpstr>HabEx in Context, and why we should study precursor observations.</vt:lpstr>
      <vt:lpstr>PowerPoint Presentation</vt:lpstr>
      <vt:lpstr>PowerPoint Presentation</vt:lpstr>
      <vt:lpstr>The Search for Habitable Climates and Life.</vt:lpstr>
      <vt:lpstr>PowerPoint Presentation</vt:lpstr>
      <vt:lpstr>The Search for Life.</vt:lpstr>
      <vt:lpstr>The airtight argument for investing in RV technologies now.</vt:lpstr>
      <vt:lpstr>Precursor observations:  how they may affect trades.</vt:lpstr>
      <vt:lpstr>Example 1: detection-limited, mission-time-limited, blind survey with a coronagraph.  (Courtesy of Peter Plavchan)</vt:lpstr>
      <vt:lpstr>PowerPoint Presentation</vt:lpstr>
      <vt:lpstr>PowerPoint Presentation</vt:lpstr>
      <vt:lpstr>PowerPoint Presentation</vt:lpstr>
      <vt:lpstr>Example 2: resource-limited blind survey with a starshade.  (Stark et al. 2016)</vt:lpstr>
      <vt:lpstr>PowerPoint Presentation</vt:lpstr>
      <vt:lpstr>Detecting Earth Analogs with RV.</vt:lpstr>
      <vt:lpstr>Removal/suppression of intrinsic Doppler noise to ~1 cm/s.</vt:lpstr>
      <vt:lpstr>PRV “Dream Machine”. </vt:lpstr>
      <vt:lpstr>A roadmap:</vt:lpstr>
      <vt:lpstr>Questions…</vt:lpstr>
      <vt:lpstr>A proposition: the HabEx story.</vt:lpstr>
    </vt:vector>
  </TitlesOfParts>
  <Company>NASA GSFC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Exoplanets</dc:title>
  <dc:creator>Aki Roberge</dc:creator>
  <cp:lastModifiedBy>Scott Gaudi</cp:lastModifiedBy>
  <cp:revision>511</cp:revision>
  <cp:lastPrinted>2015-12-12T19:36:44Z</cp:lastPrinted>
  <dcterms:created xsi:type="dcterms:W3CDTF">2013-03-24T16:18:17Z</dcterms:created>
  <dcterms:modified xsi:type="dcterms:W3CDTF">2016-08-03T14:15:03Z</dcterms:modified>
</cp:coreProperties>
</file>